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93" r:id="rId4"/>
    <p:sldId id="294" r:id="rId5"/>
    <p:sldId id="258" r:id="rId6"/>
    <p:sldId id="278" r:id="rId7"/>
    <p:sldId id="280" r:id="rId8"/>
    <p:sldId id="290" r:id="rId9"/>
    <p:sldId id="283" r:id="rId10"/>
    <p:sldId id="288" r:id="rId11"/>
    <p:sldId id="289" r:id="rId12"/>
    <p:sldId id="291" r:id="rId13"/>
    <p:sldId id="284" r:id="rId14"/>
    <p:sldId id="285" r:id="rId15"/>
    <p:sldId id="286" r:id="rId16"/>
    <p:sldId id="282" r:id="rId17"/>
    <p:sldId id="276" r:id="rId18"/>
    <p:sldId id="292" r:id="rId19"/>
    <p:sldId id="296" r:id="rId20"/>
    <p:sldId id="295" r:id="rId21"/>
    <p:sldId id="315" r:id="rId22"/>
    <p:sldId id="297" r:id="rId23"/>
    <p:sldId id="298" r:id="rId24"/>
    <p:sldId id="300" r:id="rId25"/>
    <p:sldId id="299" r:id="rId26"/>
    <p:sldId id="316" r:id="rId27"/>
    <p:sldId id="309" r:id="rId28"/>
    <p:sldId id="301" r:id="rId29"/>
    <p:sldId id="317" r:id="rId30"/>
    <p:sldId id="318" r:id="rId31"/>
    <p:sldId id="319" r:id="rId32"/>
    <p:sldId id="320" r:id="rId33"/>
    <p:sldId id="321" r:id="rId34"/>
    <p:sldId id="287" r:id="rId35"/>
    <p:sldId id="322" r:id="rId36"/>
    <p:sldId id="323" r:id="rId37"/>
    <p:sldId id="324" r:id="rId38"/>
    <p:sldId id="325" r:id="rId39"/>
    <p:sldId id="326" r:id="rId40"/>
    <p:sldId id="266" r:id="rId41"/>
    <p:sldId id="327" r:id="rId42"/>
    <p:sldId id="328" r:id="rId43"/>
    <p:sldId id="27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45114-7FF5-43C2-BF8D-CD44E30078B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462D-6177-4835-9B3D-302C3983A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55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Too often small companies, new brands, starts ups…get straight into Tactics</a:t>
            </a:r>
          </a:p>
          <a:p>
            <a:r>
              <a:rPr lang="en-AU" dirty="0"/>
              <a:t>It’s what we see as consumers…. but it’s not what we do as marketers</a:t>
            </a:r>
          </a:p>
          <a:p>
            <a:r>
              <a:rPr lang="en-AU" dirty="0"/>
              <a:t>YOU MUST get the diagnosis right first, then move into strategy and only then tactics</a:t>
            </a:r>
          </a:p>
          <a:p>
            <a:r>
              <a:rPr lang="en-AU" dirty="0"/>
              <a:t>Socks and then shoes</a:t>
            </a:r>
          </a:p>
          <a:p>
            <a:endParaRPr lang="en-AU" dirty="0"/>
          </a:p>
          <a:p>
            <a:r>
              <a:rPr lang="en-AU" dirty="0"/>
              <a:t>So I want to spend some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69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Get out in to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82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Hang out where your customers make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2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 brave, be willing to take a stand, annoy people outside your target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2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Most of your buyers will be light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3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Based on your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0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Spend time of diagnosis and strategy</a:t>
            </a:r>
          </a:p>
          <a:p>
            <a:r>
              <a:rPr lang="en-AU" dirty="0"/>
              <a:t>Say no</a:t>
            </a:r>
          </a:p>
          <a:p>
            <a:r>
              <a:rPr lang="en-AU" dirty="0"/>
              <a:t>Strategy is about </a:t>
            </a:r>
            <a:r>
              <a:rPr lang="en-AU" dirty="0" err="1"/>
              <a:t>naking</a:t>
            </a:r>
            <a:r>
              <a:rPr lang="en-AU" dirty="0"/>
              <a:t> some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3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2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4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0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7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3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How the big brands do it.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 the customer at the heart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6D30C-2DD9-5A23-991D-85CDEA79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3369673" cy="3366815"/>
          </a:xfrm>
        </p:spPr>
        <p:txBody>
          <a:bodyPr/>
          <a:lstStyle/>
          <a:p>
            <a:r>
              <a:rPr lang="en-AU" b="1" dirty="0"/>
              <a:t>It’s not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passion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ingredients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origin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ingredients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bottle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07370C0-CF72-02D7-896A-DFE8134A0B07}"/>
              </a:ext>
            </a:extLst>
          </p:cNvPr>
          <p:cNvSpPr txBox="1">
            <a:spLocks/>
          </p:cNvSpPr>
          <p:nvPr/>
        </p:nvSpPr>
        <p:spPr>
          <a:xfrm>
            <a:off x="5735138" y="2017466"/>
            <a:ext cx="5211537" cy="3366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It is about: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it tastes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it makes them feel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it makes them look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they use it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Why they buy 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B208F-0F4A-DB16-7AFD-2BBBED6B13CA}"/>
              </a:ext>
            </a:extLst>
          </p:cNvPr>
          <p:cNvSpPr txBox="1"/>
          <p:nvPr/>
        </p:nvSpPr>
        <p:spPr>
          <a:xfrm rot="20660901">
            <a:off x="675015" y="1354182"/>
            <a:ext cx="3566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n-ea"/>
                <a:cs typeface="+mn-cs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B916E-CCFF-E1BE-DF03-0D74AFEE0D70}"/>
              </a:ext>
            </a:extLst>
          </p:cNvPr>
          <p:cNvSpPr txBox="1"/>
          <p:nvPr/>
        </p:nvSpPr>
        <p:spPr>
          <a:xfrm rot="20660901">
            <a:off x="5398873" y="843238"/>
            <a:ext cx="3566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n-ea"/>
                <a:cs typeface="+mn-cs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49284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1171-BC1F-B054-5B1C-56547253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2C029-CF75-5669-37F5-996293FB6F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49C9-AE4E-8336-CF1B-97216A81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DC03-583D-26DC-F8CE-62869BAED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5122" name="Picture 2" descr="42 Below Feijoa Vodka 700ml">
            <a:extLst>
              <a:ext uri="{FF2B5EF4-FFF2-40B4-BE49-F238E27FC236}">
                <a16:creationId xmlns:a16="http://schemas.microsoft.com/office/drawing/2014/main" id="{BDB695E4-B518-113D-1E1A-431687D2C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r="33333"/>
          <a:stretch/>
        </p:blipFill>
        <p:spPr bwMode="auto">
          <a:xfrm>
            <a:off x="298269" y="1867375"/>
            <a:ext cx="1338943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apegrace Black Gin 700ml">
            <a:extLst>
              <a:ext uri="{FF2B5EF4-FFF2-40B4-BE49-F238E27FC236}">
                <a16:creationId xmlns:a16="http://schemas.microsoft.com/office/drawing/2014/main" id="{4A58F38A-D7FB-DB76-C321-4FA7B03B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t="1991" r="31207"/>
          <a:stretch/>
        </p:blipFill>
        <p:spPr bwMode="auto">
          <a:xfrm>
            <a:off x="1637212" y="1821011"/>
            <a:ext cx="1567395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ls">
            <a:extLst>
              <a:ext uri="{FF2B5EF4-FFF2-40B4-BE49-F238E27FC236}">
                <a16:creationId xmlns:a16="http://schemas.microsoft.com/office/drawing/2014/main" id="{FF722A6F-FB68-73F5-D493-365959FCD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4202" r="13710" b="15303"/>
          <a:stretch/>
        </p:blipFill>
        <p:spPr bwMode="auto">
          <a:xfrm>
            <a:off x="3282299" y="2598250"/>
            <a:ext cx="408732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7 Best Hendricks Gin Cocktails to Drink in 2023 - MyBartender">
            <a:extLst>
              <a:ext uri="{FF2B5EF4-FFF2-40B4-BE49-F238E27FC236}">
                <a16:creationId xmlns:a16="http://schemas.microsoft.com/office/drawing/2014/main" id="{6BCB146D-57B3-C0A4-6AC2-D0A33E5B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25" y="2708366"/>
            <a:ext cx="4160157" cy="23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4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1171-BC1F-B054-5B1C-56547253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2C029-CF75-5669-37F5-996293FB6F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49C9-AE4E-8336-CF1B-97216A81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DC03-583D-26DC-F8CE-62869BAED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7170" name="Picture 2" descr="What The Hell Do You Want Stan Marsh GIF - What The Hell Do You Want Stan  Marsh South Park - Discover &amp; Share GIFs">
            <a:extLst>
              <a:ext uri="{FF2B5EF4-FFF2-40B4-BE49-F238E27FC236}">
                <a16:creationId xmlns:a16="http://schemas.microsoft.com/office/drawing/2014/main" id="{3B30C48F-0103-0957-3DAE-D18ACCA6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5" y="1641262"/>
            <a:ext cx="6929846" cy="38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0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 the customer at the heart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6D30C-2DD9-5A23-991D-85CDEA79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8985783" cy="3366815"/>
          </a:xfrm>
        </p:spPr>
        <p:txBody>
          <a:bodyPr/>
          <a:lstStyle/>
          <a:p>
            <a:r>
              <a:rPr lang="en-AU" b="1" dirty="0"/>
              <a:t>Know them to grow them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26" name="Picture 2" descr="It's Gin o'clock | Bar Theme | Novelty Gifts Gift Ideas Clock – Novelty  Clocks NZ">
            <a:extLst>
              <a:ext uri="{FF2B5EF4-FFF2-40B4-BE49-F238E27FC236}">
                <a16:creationId xmlns:a16="http://schemas.microsoft.com/office/drawing/2014/main" id="{DCC908BE-9AC1-5291-877B-5D31161C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31" y="2479218"/>
            <a:ext cx="2480854" cy="24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 jobs in New Zealand - how we can help.">
            <a:extLst>
              <a:ext uri="{FF2B5EF4-FFF2-40B4-BE49-F238E27FC236}">
                <a16:creationId xmlns:a16="http://schemas.microsoft.com/office/drawing/2014/main" id="{52BE5116-CE79-932E-0243-0B98A1DB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" y="2678631"/>
            <a:ext cx="2754774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is Alcohol Called Spirits? - MyBartender">
            <a:extLst>
              <a:ext uri="{FF2B5EF4-FFF2-40B4-BE49-F238E27FC236}">
                <a16:creationId xmlns:a16="http://schemas.microsoft.com/office/drawing/2014/main" id="{E23EBD8A-93CC-7B69-BB36-39797CF6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85" y="2768127"/>
            <a:ext cx="3413620" cy="19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nics - Gintossen - Gin &amp; Tonic Enthusiasts">
            <a:extLst>
              <a:ext uri="{FF2B5EF4-FFF2-40B4-BE49-F238E27FC236}">
                <a16:creationId xmlns:a16="http://schemas.microsoft.com/office/drawing/2014/main" id="{3EE508AD-1BF2-048F-FE06-B5A00887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69" y="26566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814D8-D9A4-5BE9-6E09-52E25797DDCF}"/>
              </a:ext>
            </a:extLst>
          </p:cNvPr>
          <p:cNvSpPr txBox="1"/>
          <p:nvPr/>
        </p:nvSpPr>
        <p:spPr>
          <a:xfrm>
            <a:off x="482093" y="4799770"/>
            <a:ext cx="19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Who they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8BA9E-67F3-55D6-E168-12AC314DF12B}"/>
              </a:ext>
            </a:extLst>
          </p:cNvPr>
          <p:cNvSpPr txBox="1"/>
          <p:nvPr/>
        </p:nvSpPr>
        <p:spPr>
          <a:xfrm>
            <a:off x="3054531" y="4799770"/>
            <a:ext cx="19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When they drink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ABA51-B12D-5163-3CB3-5906718B2A03}"/>
              </a:ext>
            </a:extLst>
          </p:cNvPr>
          <p:cNvSpPr txBox="1"/>
          <p:nvPr/>
        </p:nvSpPr>
        <p:spPr>
          <a:xfrm>
            <a:off x="5797545" y="4760660"/>
            <a:ext cx="2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What else they drink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FFF8B-3ABF-FBF7-B534-10266D33F8C4}"/>
              </a:ext>
            </a:extLst>
          </p:cNvPr>
          <p:cNvSpPr txBox="1"/>
          <p:nvPr/>
        </p:nvSpPr>
        <p:spPr>
          <a:xfrm>
            <a:off x="9108388" y="4722694"/>
            <a:ext cx="2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they consume</a:t>
            </a:r>
          </a:p>
        </p:txBody>
      </p:sp>
    </p:spTree>
    <p:extLst>
      <p:ext uri="{BB962C8B-B14F-4D97-AF65-F5344CB8AC3E}">
        <p14:creationId xmlns:p14="http://schemas.microsoft.com/office/powerpoint/2010/main" val="122223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 the customer at the heart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6D30C-2DD9-5A23-991D-85CDEA79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8985783" cy="3366815"/>
          </a:xfrm>
        </p:spPr>
        <p:txBody>
          <a:bodyPr/>
          <a:lstStyle/>
          <a:p>
            <a:r>
              <a:rPr lang="en-AU" b="1" dirty="0"/>
              <a:t>Know them to grow them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814D8-D9A4-5BE9-6E09-52E25797DDCF}"/>
              </a:ext>
            </a:extLst>
          </p:cNvPr>
          <p:cNvSpPr txBox="1"/>
          <p:nvPr/>
        </p:nvSpPr>
        <p:spPr>
          <a:xfrm>
            <a:off x="482093" y="4799770"/>
            <a:ext cx="19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Where they drink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8BA9E-67F3-55D6-E168-12AC314DF12B}"/>
              </a:ext>
            </a:extLst>
          </p:cNvPr>
          <p:cNvSpPr txBox="1"/>
          <p:nvPr/>
        </p:nvSpPr>
        <p:spPr>
          <a:xfrm>
            <a:off x="2861775" y="4784095"/>
            <a:ext cx="22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often they buy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ABA51-B12D-5163-3CB3-5906718B2A03}"/>
              </a:ext>
            </a:extLst>
          </p:cNvPr>
          <p:cNvSpPr txBox="1"/>
          <p:nvPr/>
        </p:nvSpPr>
        <p:spPr>
          <a:xfrm>
            <a:off x="5228128" y="4784095"/>
            <a:ext cx="29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they heard about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FFF8B-3ABF-FBF7-B534-10266D33F8C4}"/>
              </a:ext>
            </a:extLst>
          </p:cNvPr>
          <p:cNvSpPr txBox="1"/>
          <p:nvPr/>
        </p:nvSpPr>
        <p:spPr>
          <a:xfrm>
            <a:off x="8618933" y="4736916"/>
            <a:ext cx="2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Where they bought from</a:t>
            </a:r>
          </a:p>
        </p:txBody>
      </p:sp>
      <p:pic>
        <p:nvPicPr>
          <p:cNvPr id="2050" name="Picture 2" descr="Your Guide to The Aussie BBQ - Insider Guides">
            <a:extLst>
              <a:ext uri="{FF2B5EF4-FFF2-40B4-BE49-F238E27FC236}">
                <a16:creationId xmlns:a16="http://schemas.microsoft.com/office/drawing/2014/main" id="{6B46BC60-4B64-BA84-85E1-24B769DD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" y="2768127"/>
            <a:ext cx="2812115" cy="1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chase Frequency: 8 Surefire Ways to Increase It">
            <a:extLst>
              <a:ext uri="{FF2B5EF4-FFF2-40B4-BE49-F238E27FC236}">
                <a16:creationId xmlns:a16="http://schemas.microsoft.com/office/drawing/2014/main" id="{254B7B62-563C-4E2E-BD39-6828510C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b="4077"/>
          <a:stretch/>
        </p:blipFill>
        <p:spPr bwMode="auto">
          <a:xfrm>
            <a:off x="2931206" y="2768128"/>
            <a:ext cx="1968138" cy="18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t may be hard to follow conversations in noisy environments – Harvard  Gazette">
            <a:extLst>
              <a:ext uri="{FF2B5EF4-FFF2-40B4-BE49-F238E27FC236}">
                <a16:creationId xmlns:a16="http://schemas.microsoft.com/office/drawing/2014/main" id="{12EC096D-222E-158B-A2F4-07C25ABD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56" y="2768128"/>
            <a:ext cx="2778128" cy="18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per Liquor">
            <a:extLst>
              <a:ext uri="{FF2B5EF4-FFF2-40B4-BE49-F238E27FC236}">
                <a16:creationId xmlns:a16="http://schemas.microsoft.com/office/drawing/2014/main" id="{53B1A4B1-D22A-B5D8-E1A5-EAA5DF95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43" y="2768127"/>
            <a:ext cx="2849365" cy="18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9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 can do it!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6D30C-2DD9-5A23-991D-85CDEA79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8985783" cy="3366815"/>
          </a:xfrm>
        </p:spPr>
        <p:txBody>
          <a:bodyPr/>
          <a:lstStyle/>
          <a:p>
            <a:r>
              <a:rPr lang="en-AU" b="1" dirty="0"/>
              <a:t>Know them to grow them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814D8-D9A4-5BE9-6E09-52E25797DDCF}"/>
              </a:ext>
            </a:extLst>
          </p:cNvPr>
          <p:cNvSpPr txBox="1"/>
          <p:nvPr/>
        </p:nvSpPr>
        <p:spPr>
          <a:xfrm>
            <a:off x="482093" y="4799770"/>
            <a:ext cx="19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Survey Monkey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8BA9E-67F3-55D6-E168-12AC314DF12B}"/>
              </a:ext>
            </a:extLst>
          </p:cNvPr>
          <p:cNvSpPr txBox="1"/>
          <p:nvPr/>
        </p:nvSpPr>
        <p:spPr>
          <a:xfrm>
            <a:off x="2861774" y="4799770"/>
            <a:ext cx="22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One on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ABA51-B12D-5163-3CB3-5906718B2A03}"/>
              </a:ext>
            </a:extLst>
          </p:cNvPr>
          <p:cNvSpPr txBox="1"/>
          <p:nvPr/>
        </p:nvSpPr>
        <p:spPr>
          <a:xfrm>
            <a:off x="5601186" y="4799770"/>
            <a:ext cx="29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Small 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FFF8B-3ABF-FBF7-B534-10266D33F8C4}"/>
              </a:ext>
            </a:extLst>
          </p:cNvPr>
          <p:cNvSpPr txBox="1"/>
          <p:nvPr/>
        </p:nvSpPr>
        <p:spPr>
          <a:xfrm>
            <a:off x="9074730" y="4768497"/>
            <a:ext cx="2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Sales data</a:t>
            </a:r>
          </a:p>
        </p:txBody>
      </p:sp>
      <p:pic>
        <p:nvPicPr>
          <p:cNvPr id="3074" name="Picture 2" descr="Langara. Information Technology: IT Services: Teaching and Learning Tools: Survey  Monkey">
            <a:extLst>
              <a:ext uri="{FF2B5EF4-FFF2-40B4-BE49-F238E27FC236}">
                <a16:creationId xmlns:a16="http://schemas.microsoft.com/office/drawing/2014/main" id="{50B5C382-ABA3-2A58-4D17-9ED13DA6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9" y="3113887"/>
            <a:ext cx="2413028" cy="10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are the different types of focus groups?">
            <a:extLst>
              <a:ext uri="{FF2B5EF4-FFF2-40B4-BE49-F238E27FC236}">
                <a16:creationId xmlns:a16="http://schemas.microsoft.com/office/drawing/2014/main" id="{E8CFF4B6-7663-A24F-8E88-01D31A4B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8" y="2782316"/>
            <a:ext cx="2900742" cy="19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7 key data every sales managers must analyse to be in control of sales">
            <a:extLst>
              <a:ext uri="{FF2B5EF4-FFF2-40B4-BE49-F238E27FC236}">
                <a16:creationId xmlns:a16="http://schemas.microsoft.com/office/drawing/2014/main" id="{BDE9D8D5-5581-A729-5D5D-2160370B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54" y="2761198"/>
            <a:ext cx="2900743" cy="20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-on-1 Basketball - Red Bull King of the Rock 2012 USA Qualifiers 1 -  YouTube">
            <a:extLst>
              <a:ext uri="{FF2B5EF4-FFF2-40B4-BE49-F238E27FC236}">
                <a16:creationId xmlns:a16="http://schemas.microsoft.com/office/drawing/2014/main" id="{540BCF97-98ED-9A26-4DB2-B1977399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93" y="3113887"/>
            <a:ext cx="2377172" cy="13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1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A30CFA-8F64-F986-F7C2-E2F8AFDEF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DAF9698-7739-74B1-3EAF-57532C9C2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E6AD9-FA70-3C83-B75B-27BC29544A6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76688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3E64-1627-9140-8127-1849FED275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B3F3-6D2C-930D-6D12-F7D6548B76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9CBB40-6B6C-65C2-F6C5-2C4AAE8B9E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34650" y="6356350"/>
            <a:ext cx="16573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A50A1B-8CAE-206F-A4FE-B5F76148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59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F68C23-DEAD-FC18-1897-BEF67F3C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452D82-D741-32C0-A247-00DEED2C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604D-05C5-6B4F-6B76-2A82B6DA9E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4493-36E4-ED5A-06FB-49FCE399E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A960-7EEA-E66D-93AF-EADF3BAF2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F4C1E1-9CAB-085E-4A94-FB1D735947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9B50E7-B087-EDE6-0971-2175400E323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31FCFC-D3A4-E3CD-D505-FDF58C691CC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DC3EC-D6B2-E9F4-7489-7B31F683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800" y="0"/>
            <a:ext cx="4946883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813C76-7702-C2D0-D5C3-B389F00E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666" y="0"/>
            <a:ext cx="3519134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202D9F-C061-234A-CF53-A4EFE3AB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" y="-664193"/>
            <a:ext cx="3784465" cy="77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3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you looking for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814D8-D9A4-5BE9-6E09-52E25797DDCF}"/>
              </a:ext>
            </a:extLst>
          </p:cNvPr>
          <p:cNvSpPr txBox="1"/>
          <p:nvPr/>
        </p:nvSpPr>
        <p:spPr>
          <a:xfrm>
            <a:off x="482093" y="47997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Who are the main groups of potential buyers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8BA9E-67F3-55D6-E168-12AC314DF12B}"/>
              </a:ext>
            </a:extLst>
          </p:cNvPr>
          <p:cNvSpPr txBox="1"/>
          <p:nvPr/>
        </p:nvSpPr>
        <p:spPr>
          <a:xfrm>
            <a:off x="4479831" y="4768860"/>
            <a:ext cx="226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What are their unmet needs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ABA51-B12D-5163-3CB3-5906718B2A03}"/>
              </a:ext>
            </a:extLst>
          </p:cNvPr>
          <p:cNvSpPr txBox="1"/>
          <p:nvPr/>
        </p:nvSpPr>
        <p:spPr>
          <a:xfrm>
            <a:off x="7712170" y="4799770"/>
            <a:ext cx="161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can you delight them</a:t>
            </a:r>
          </a:p>
        </p:txBody>
      </p:sp>
      <p:pic>
        <p:nvPicPr>
          <p:cNvPr id="8194" name="Picture 2" descr="California's Population - Public Policy Institute of California">
            <a:extLst>
              <a:ext uri="{FF2B5EF4-FFF2-40B4-BE49-F238E27FC236}">
                <a16:creationId xmlns:a16="http://schemas.microsoft.com/office/drawing/2014/main" id="{49CCDEDB-6F2C-9682-31E2-E84B244A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4" y="281551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3 Unmet Need Images, Stock Photos &amp; Vectors | Shutterstock">
            <a:extLst>
              <a:ext uri="{FF2B5EF4-FFF2-40B4-BE49-F238E27FC236}">
                <a16:creationId xmlns:a16="http://schemas.microsoft.com/office/drawing/2014/main" id="{81E911F8-48C9-3C7F-5C1C-56BAAD64E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3937" r="30520" b="13778"/>
          <a:stretch/>
        </p:blipFill>
        <p:spPr bwMode="auto">
          <a:xfrm>
            <a:off x="4617362" y="2523207"/>
            <a:ext cx="1152389" cy="22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elightful Experience">
            <a:extLst>
              <a:ext uri="{FF2B5EF4-FFF2-40B4-BE49-F238E27FC236}">
                <a16:creationId xmlns:a16="http://schemas.microsoft.com/office/drawing/2014/main" id="{84C274B2-90EE-C850-B6ED-37D1EBBE7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14964"/>
          <a:stretch/>
        </p:blipFill>
        <p:spPr bwMode="auto">
          <a:xfrm>
            <a:off x="6816552" y="2599938"/>
            <a:ext cx="3379554" cy="21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7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Strategy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186A5-D158-216C-6DF8-E247ADF30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350643-381D-9A3C-09A4-FE288DB103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B94FB6-7880-1F36-5A90-59CD63772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7CF3-9BC4-A745-ACDA-A73543D800F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386" y="3956830"/>
            <a:ext cx="3257005" cy="2014414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/>
              <a:t>Diagnosis</a:t>
            </a:r>
          </a:p>
          <a:p>
            <a:pPr algn="ctr"/>
            <a:r>
              <a:rPr lang="en-US" sz="3600" dirty="0"/>
              <a:t>Strategy</a:t>
            </a:r>
          </a:p>
          <a:p>
            <a:pPr algn="ctr"/>
            <a:r>
              <a:rPr lang="en-US" sz="3600" dirty="0"/>
              <a:t>Tactics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D8227-9DE4-4D42-8C1B-E10C828BC6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0EE9A0-8D51-C6A0-5AA8-9AEF15217B4E}"/>
              </a:ext>
            </a:extLst>
          </p:cNvPr>
          <p:cNvSpPr txBox="1">
            <a:spLocks/>
          </p:cNvSpPr>
          <p:nvPr/>
        </p:nvSpPr>
        <p:spPr>
          <a:xfrm>
            <a:off x="954134" y="2203083"/>
            <a:ext cx="2842804" cy="677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big brands do marketing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79C09-E180-2247-407C-290DC11F9764}"/>
              </a:ext>
            </a:extLst>
          </p:cNvPr>
          <p:cNvSpPr txBox="1">
            <a:spLocks/>
          </p:cNvSpPr>
          <p:nvPr/>
        </p:nvSpPr>
        <p:spPr>
          <a:xfrm>
            <a:off x="6592391" y="2115996"/>
            <a:ext cx="3256085" cy="1053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small brands should do marketing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57A60C5-0B22-8861-2ECD-A3254820CD28}"/>
              </a:ext>
            </a:extLst>
          </p:cNvPr>
          <p:cNvSpPr/>
          <p:nvPr/>
        </p:nvSpPr>
        <p:spPr>
          <a:xfrm rot="18618597">
            <a:off x="3378794" y="2926265"/>
            <a:ext cx="426720" cy="1053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1068315-709F-41F3-18DF-DFB403348EB8}"/>
              </a:ext>
            </a:extLst>
          </p:cNvPr>
          <p:cNvSpPr/>
          <p:nvPr/>
        </p:nvSpPr>
        <p:spPr>
          <a:xfrm rot="2659536">
            <a:off x="6193273" y="2926264"/>
            <a:ext cx="426720" cy="1053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D696-2F7F-56C7-D13F-C5E396A0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7058-D487-33ED-C925-E93C88BA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  <a:p>
            <a:r>
              <a:rPr lang="en-AU" dirty="0"/>
              <a:t>Target audience</a:t>
            </a:r>
          </a:p>
          <a:p>
            <a:r>
              <a:rPr lang="en-AU" b="1" dirty="0"/>
              <a:t>Positioning</a:t>
            </a:r>
          </a:p>
          <a:p>
            <a:r>
              <a:rPr lang="en-AU" dirty="0"/>
              <a:t>Consistent look and feel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5942-35FE-B142-2BBF-2AF3D12C7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8C85-6341-6349-DE64-846DF2466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45F17-6D21-F589-2526-F74620278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28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5C4C-0B8F-CA1B-FF03-93C2A86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5B60-0B13-4148-80D4-BBBF6EB6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10371364" cy="3366815"/>
          </a:xfrm>
        </p:spPr>
        <p:txBody>
          <a:bodyPr/>
          <a:lstStyle/>
          <a:p>
            <a:r>
              <a:rPr lang="en-AU" dirty="0"/>
              <a:t>What is your target’s unmet need and how can you delight them?</a:t>
            </a:r>
          </a:p>
          <a:p>
            <a:r>
              <a:rPr lang="en-AU" dirty="0"/>
              <a:t>What word/phrase can you own in people’s mind?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2261E-1486-AEA5-4993-C0AE02D885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5EA6-15D4-0080-8568-BCBC6412A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AEC93-011F-5FDC-1174-FBF31CC3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7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2F00-C0C9-D5B4-6378-EDE4277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Positioning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BABF-8E2D-463D-960B-8706C074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888324"/>
            <a:ext cx="9779182" cy="3366815"/>
          </a:xfrm>
        </p:spPr>
        <p:txBody>
          <a:bodyPr/>
          <a:lstStyle/>
          <a:p>
            <a:r>
              <a:rPr lang="en-AU" dirty="0"/>
              <a:t>To </a:t>
            </a:r>
            <a:r>
              <a:rPr lang="en-AU" dirty="0">
                <a:solidFill>
                  <a:srgbClr val="FF0000"/>
                </a:solidFill>
              </a:rPr>
              <a:t>[target audience], </a:t>
            </a:r>
            <a:r>
              <a:rPr lang="en-AU" dirty="0"/>
              <a:t>our brand is the </a:t>
            </a:r>
            <a:r>
              <a:rPr lang="en-AU" dirty="0">
                <a:solidFill>
                  <a:srgbClr val="FF0000"/>
                </a:solidFill>
              </a:rPr>
              <a:t>[category] </a:t>
            </a:r>
            <a:r>
              <a:rPr lang="en-AU" dirty="0"/>
              <a:t>that provides </a:t>
            </a:r>
            <a:r>
              <a:rPr lang="en-AU" dirty="0">
                <a:solidFill>
                  <a:srgbClr val="FF0000"/>
                </a:solidFill>
              </a:rPr>
              <a:t>[benefit] </a:t>
            </a:r>
            <a:r>
              <a:rPr lang="en-AU" dirty="0"/>
              <a:t>because </a:t>
            </a:r>
            <a:r>
              <a:rPr lang="en-AU" dirty="0">
                <a:solidFill>
                  <a:srgbClr val="FF0000"/>
                </a:solidFill>
              </a:rPr>
              <a:t>[features/ reason to believe]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DEE0-12A2-CDC4-6E52-3C617CBCD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33E5-3DB6-795C-4EF8-F117FCD6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6CAB-0C53-7645-73A5-98768748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2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2F00-C0C9-D5B4-6378-EDE4277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Positioning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BABF-8E2D-463D-960B-8706C074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888324"/>
            <a:ext cx="9779182" cy="3366815"/>
          </a:xfrm>
        </p:spPr>
        <p:txBody>
          <a:bodyPr/>
          <a:lstStyle/>
          <a:p>
            <a:r>
              <a:rPr lang="en-AU" dirty="0"/>
              <a:t>To </a:t>
            </a:r>
            <a:r>
              <a:rPr lang="en-AU" dirty="0">
                <a:solidFill>
                  <a:srgbClr val="FF0000"/>
                </a:solidFill>
              </a:rPr>
              <a:t>families, Volvo </a:t>
            </a:r>
            <a:r>
              <a:rPr lang="en-AU" dirty="0"/>
              <a:t>is the </a:t>
            </a:r>
            <a:r>
              <a:rPr lang="en-AU" dirty="0">
                <a:solidFill>
                  <a:srgbClr val="FF0000"/>
                </a:solidFill>
              </a:rPr>
              <a:t>car </a:t>
            </a:r>
            <a:r>
              <a:rPr lang="en-AU" dirty="0"/>
              <a:t>that provides </a:t>
            </a:r>
            <a:r>
              <a:rPr lang="en-AU" dirty="0">
                <a:solidFill>
                  <a:srgbClr val="FF0000"/>
                </a:solidFill>
              </a:rPr>
              <a:t>peace of mind </a:t>
            </a:r>
            <a:r>
              <a:rPr lang="en-AU" dirty="0"/>
              <a:t>because </a:t>
            </a:r>
            <a:r>
              <a:rPr lang="en-AU" dirty="0">
                <a:solidFill>
                  <a:srgbClr val="FF0000"/>
                </a:solidFill>
              </a:rPr>
              <a:t>safety is our priority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DEE0-12A2-CDC4-6E52-3C617CBCD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33E5-3DB6-795C-4EF8-F117FCD6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6CAB-0C53-7645-73A5-98768748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83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2F00-C0C9-D5B4-6378-EDE4277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Positioning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BABF-8E2D-463D-960B-8706C074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888324"/>
            <a:ext cx="9779182" cy="3366815"/>
          </a:xfrm>
        </p:spPr>
        <p:txBody>
          <a:bodyPr/>
          <a:lstStyle/>
          <a:p>
            <a:r>
              <a:rPr lang="en-AU" dirty="0"/>
              <a:t>To </a:t>
            </a:r>
            <a:r>
              <a:rPr lang="en-AU" dirty="0">
                <a:solidFill>
                  <a:srgbClr val="FF0000"/>
                </a:solidFill>
              </a:rPr>
              <a:t>active humans, Powerade </a:t>
            </a:r>
            <a:r>
              <a:rPr lang="en-AU" dirty="0"/>
              <a:t>is the </a:t>
            </a:r>
            <a:r>
              <a:rPr lang="en-AU" dirty="0">
                <a:solidFill>
                  <a:srgbClr val="FF0000"/>
                </a:solidFill>
              </a:rPr>
              <a:t>lifestyle drink </a:t>
            </a:r>
            <a:r>
              <a:rPr lang="en-AU" dirty="0"/>
              <a:t>that provides </a:t>
            </a:r>
            <a:r>
              <a:rPr lang="en-AU" dirty="0">
                <a:solidFill>
                  <a:srgbClr val="FF0000"/>
                </a:solidFill>
              </a:rPr>
              <a:t>maximum hydration </a:t>
            </a:r>
            <a:r>
              <a:rPr lang="en-AU" dirty="0"/>
              <a:t>because </a:t>
            </a:r>
            <a:r>
              <a:rPr lang="en-AU" dirty="0">
                <a:solidFill>
                  <a:srgbClr val="FF0000"/>
                </a:solidFill>
              </a:rPr>
              <a:t>our unique formula and 4 different electrolytes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DEE0-12A2-CDC4-6E52-3C617CBCD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33E5-3DB6-795C-4EF8-F117FCD6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6CAB-0C53-7645-73A5-98768748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72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2F00-C0C9-D5B4-6378-EDE4277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Positioning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BABF-8E2D-463D-960B-8706C074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888324"/>
            <a:ext cx="9779182" cy="3366815"/>
          </a:xfrm>
        </p:spPr>
        <p:txBody>
          <a:bodyPr/>
          <a:lstStyle/>
          <a:p>
            <a:r>
              <a:rPr lang="en-AU" dirty="0"/>
              <a:t>To </a:t>
            </a:r>
            <a:r>
              <a:rPr lang="en-AU" dirty="0">
                <a:solidFill>
                  <a:srgbClr val="FF0000"/>
                </a:solidFill>
              </a:rPr>
              <a:t>NZ Distillers, DSA </a:t>
            </a:r>
            <a:r>
              <a:rPr lang="en-AU" dirty="0"/>
              <a:t>is the </a:t>
            </a:r>
            <a:r>
              <a:rPr lang="en-AU" dirty="0">
                <a:solidFill>
                  <a:srgbClr val="FF0000"/>
                </a:solidFill>
              </a:rPr>
              <a:t>association </a:t>
            </a:r>
            <a:r>
              <a:rPr lang="en-AU" dirty="0"/>
              <a:t>that provides </a:t>
            </a:r>
            <a:r>
              <a:rPr lang="en-AU" dirty="0">
                <a:solidFill>
                  <a:srgbClr val="FF0000"/>
                </a:solidFill>
              </a:rPr>
              <a:t>advocacy, support and advice </a:t>
            </a:r>
            <a:r>
              <a:rPr lang="en-AU" dirty="0"/>
              <a:t>because </a:t>
            </a:r>
            <a:r>
              <a:rPr lang="en-AU" dirty="0">
                <a:solidFill>
                  <a:srgbClr val="FF0000"/>
                </a:solidFill>
              </a:rPr>
              <a:t>we have a team of fellow distillers with experience and skills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DEE0-12A2-CDC4-6E52-3C617CBCD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33E5-3DB6-795C-4EF8-F117FCD6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6CAB-0C53-7645-73A5-98768748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4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D6610-6D7A-DBDF-9FF8-1188AACBDE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D2EDD-F702-1D4A-B441-09B9EA188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DC87C1-7312-D20C-2AD1-A5825A767A71}"/>
              </a:ext>
            </a:extLst>
          </p:cNvPr>
          <p:cNvSpPr/>
          <p:nvPr/>
        </p:nvSpPr>
        <p:spPr>
          <a:xfrm>
            <a:off x="1822813" y="542743"/>
            <a:ext cx="4114800" cy="41947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A0E6E6-19D8-94BA-1845-455076760246}"/>
              </a:ext>
            </a:extLst>
          </p:cNvPr>
          <p:cNvSpPr/>
          <p:nvPr/>
        </p:nvSpPr>
        <p:spPr>
          <a:xfrm>
            <a:off x="3882935" y="542743"/>
            <a:ext cx="4114800" cy="41947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AEBB8F-448C-FCBC-2498-2517F68F0753}"/>
              </a:ext>
            </a:extLst>
          </p:cNvPr>
          <p:cNvSpPr/>
          <p:nvPr/>
        </p:nvSpPr>
        <p:spPr>
          <a:xfrm>
            <a:off x="2852874" y="2271395"/>
            <a:ext cx="4114800" cy="41947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B4A91-8583-9749-8678-77B3916A2038}"/>
              </a:ext>
            </a:extLst>
          </p:cNvPr>
          <p:cNvSpPr txBox="1"/>
          <p:nvPr/>
        </p:nvSpPr>
        <p:spPr>
          <a:xfrm>
            <a:off x="2352539" y="1348065"/>
            <a:ext cx="1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What your customers want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3BD70-E540-0A8F-73A3-501F0CD075BA}"/>
              </a:ext>
            </a:extLst>
          </p:cNvPr>
          <p:cNvSpPr txBox="1"/>
          <p:nvPr/>
        </p:nvSpPr>
        <p:spPr>
          <a:xfrm>
            <a:off x="6096000" y="1369704"/>
            <a:ext cx="129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What you can deliver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E1B0B4-D96E-7A7B-035D-F247161BA865}"/>
              </a:ext>
            </a:extLst>
          </p:cNvPr>
          <p:cNvSpPr txBox="1"/>
          <p:nvPr/>
        </p:nvSpPr>
        <p:spPr>
          <a:xfrm>
            <a:off x="4087109" y="4955457"/>
            <a:ext cx="164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 space that is not too crowded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BEB59C-6F0D-DF55-FFDF-A74C777D5A58}"/>
              </a:ext>
            </a:extLst>
          </p:cNvPr>
          <p:cNvSpPr txBox="1"/>
          <p:nvPr/>
        </p:nvSpPr>
        <p:spPr>
          <a:xfrm>
            <a:off x="3871775" y="2351782"/>
            <a:ext cx="206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YOUR POSITION</a:t>
            </a:r>
          </a:p>
        </p:txBody>
      </p:sp>
    </p:spTree>
    <p:extLst>
      <p:ext uri="{BB962C8B-B14F-4D97-AF65-F5344CB8AC3E}">
        <p14:creationId xmlns:p14="http://schemas.microsoft.com/office/powerpoint/2010/main" val="110548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2F00-C0C9-D5B4-6378-EDE4277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Positioning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BABF-8E2D-463D-960B-8706C074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888324"/>
            <a:ext cx="9779182" cy="3366815"/>
          </a:xfrm>
        </p:spPr>
        <p:txBody>
          <a:bodyPr/>
          <a:lstStyle/>
          <a:p>
            <a:r>
              <a:rPr lang="en-AU" dirty="0"/>
              <a:t>Once you land on your position, FOCUS </a:t>
            </a:r>
            <a:r>
              <a:rPr lang="en-AU" dirty="0" err="1"/>
              <a:t>FOCUS</a:t>
            </a:r>
            <a:r>
              <a:rPr lang="en-AU" dirty="0"/>
              <a:t> </a:t>
            </a:r>
            <a:r>
              <a:rPr lang="en-AU" dirty="0" err="1"/>
              <a:t>FOCUS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DEE0-12A2-CDC4-6E52-3C617CBCD8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33E5-3DB6-795C-4EF8-F117FCD6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6CAB-0C53-7645-73A5-98768748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29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2804-794F-0F6B-8F49-00AA85E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F36F-F7F2-86A7-A552-A7055FB6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5D4F-EE5B-2767-951D-B08927B71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C29F-EC9D-22E1-2B93-A9BC96664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9E31-AAC3-68D2-3179-2E0C3E32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1266" name="Picture 2" descr="Gotta love the old school Volvo ads : r/Volvo">
            <a:extLst>
              <a:ext uri="{FF2B5EF4-FFF2-40B4-BE49-F238E27FC236}">
                <a16:creationId xmlns:a16="http://schemas.microsoft.com/office/drawing/2014/main" id="{BB083508-D1EA-4DD5-30F3-070282E5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5167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40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2804-794F-0F6B-8F49-00AA85E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F36F-F7F2-86A7-A552-A7055FB6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5D4F-EE5B-2767-951D-B08927B71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C29F-EC9D-22E1-2B93-A9BC96664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9E31-AAC3-68D2-3179-2E0C3E32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762CC9A-0C8F-08AC-4F84-8A7B7A93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9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18" descr="Twitter 上的 Bacardi Limited：&quot;The 2022 @DrinksIntMag report has dropped,  &amp;amp; we're elated to see so many of our brands on the top 10 list &amp;amp; @ Bacardi Rum &amp;amp; @GreyGoose rank #1. Huge">
            <a:extLst>
              <a:ext uri="{FF2B5EF4-FFF2-40B4-BE49-F238E27FC236}">
                <a16:creationId xmlns:a16="http://schemas.microsoft.com/office/drawing/2014/main" id="{220267C1-1979-4B35-B60A-07854C2C7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/>
          <a:stretch/>
        </p:blipFill>
        <p:spPr bwMode="auto">
          <a:xfrm>
            <a:off x="2710135" y="3872767"/>
            <a:ext cx="5443265" cy="27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All Purpose Non-Rust Scourer - Cloths &amp; Scour Pads | Mitre 10™">
            <a:extLst>
              <a:ext uri="{FF2B5EF4-FFF2-40B4-BE49-F238E27FC236}">
                <a16:creationId xmlns:a16="http://schemas.microsoft.com/office/drawing/2014/main" id="{F908684F-07FD-D7B2-906D-3E02E1C1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79" y="891139"/>
            <a:ext cx="2233749" cy="22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per Liquor | Cody's &amp; Cola 7% Cans 12x250ml">
            <a:extLst>
              <a:ext uri="{FF2B5EF4-FFF2-40B4-BE49-F238E27FC236}">
                <a16:creationId xmlns:a16="http://schemas.microsoft.com/office/drawing/2014/main" id="{6027B872-1FA6-9217-2B78-AC626C7E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4" y="1338895"/>
            <a:ext cx="2220073" cy="22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995DE-F2E6-A511-34CE-7CE929E4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83" y="-578623"/>
            <a:ext cx="9779183" cy="1325563"/>
          </a:xfrm>
        </p:spPr>
        <p:txBody>
          <a:bodyPr/>
          <a:lstStyle/>
          <a:p>
            <a:r>
              <a:rPr lang="en-AU" dirty="0"/>
              <a:t>Kane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CE83-3183-660C-2973-82046DEA66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66F0C-9CC5-5458-9864-62B7D29F3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7324B-EC48-0CF6-9CD0-F81FB6BC6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9218" name="Picture 2" descr="Woodstock Bourbon &amp; Cola 5% RTD 4 x 440ml Cans – Mount Wine Barrel">
            <a:extLst>
              <a:ext uri="{FF2B5EF4-FFF2-40B4-BE49-F238E27FC236}">
                <a16:creationId xmlns:a16="http://schemas.microsoft.com/office/drawing/2014/main" id="{5F95C0A3-6F8C-2187-C34D-5ED136F1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1082605"/>
            <a:ext cx="1924594" cy="19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ir Wick Vanilla Air Freshener Aerosol 237g">
            <a:extLst>
              <a:ext uri="{FF2B5EF4-FFF2-40B4-BE49-F238E27FC236}">
                <a16:creationId xmlns:a16="http://schemas.microsoft.com/office/drawing/2014/main" id="{37FD8898-E73A-24A7-D336-DD4AC1558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r="26693"/>
          <a:stretch/>
        </p:blipFill>
        <p:spPr bwMode="auto">
          <a:xfrm>
            <a:off x="3457768" y="307549"/>
            <a:ext cx="1219813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ettol Antiseptic Solution 500ml">
            <a:extLst>
              <a:ext uri="{FF2B5EF4-FFF2-40B4-BE49-F238E27FC236}">
                <a16:creationId xmlns:a16="http://schemas.microsoft.com/office/drawing/2014/main" id="{1C565B9A-92E3-E01D-3566-8653CE3C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21" y="887350"/>
            <a:ext cx="2174966" cy="21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lsberg Pilsner 24 Pack 330ml">
            <a:extLst>
              <a:ext uri="{FF2B5EF4-FFF2-40B4-BE49-F238E27FC236}">
                <a16:creationId xmlns:a16="http://schemas.microsoft.com/office/drawing/2014/main" id="{1A1100BC-C599-821C-E900-167B75BD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59" y="9733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Facebook (@facebook) / Twitter">
            <a:extLst>
              <a:ext uri="{FF2B5EF4-FFF2-40B4-BE49-F238E27FC236}">
                <a16:creationId xmlns:a16="http://schemas.microsoft.com/office/drawing/2014/main" id="{46860443-1018-ADC2-C99B-636A6FB1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23" y="11026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I Increased Sales When I Made this One Google AdWords Change">
            <a:extLst>
              <a:ext uri="{FF2B5EF4-FFF2-40B4-BE49-F238E27FC236}">
                <a16:creationId xmlns:a16="http://schemas.microsoft.com/office/drawing/2014/main" id="{C0B16F99-CE65-B3D8-3736-56F6FBCA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51" y="1338895"/>
            <a:ext cx="2496343" cy="14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0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2804-794F-0F6B-8F49-00AA85E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F36F-F7F2-86A7-A552-A7055FB6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5D4F-EE5B-2767-951D-B08927B71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C29F-EC9D-22E1-2B93-A9BC96664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9E31-AAC3-68D2-3179-2E0C3E32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9458" name="Picture 2" descr="The '60s through '80s was Volvo's golden age of advertising | Driving">
            <a:extLst>
              <a:ext uri="{FF2B5EF4-FFF2-40B4-BE49-F238E27FC236}">
                <a16:creationId xmlns:a16="http://schemas.microsoft.com/office/drawing/2014/main" id="{4D02E0F6-7845-0D26-5C0C-30D7B1BD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7353"/>
            <a:ext cx="5085806" cy="689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2804-794F-0F6B-8F49-00AA85E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F36F-F7F2-86A7-A552-A7055FB6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5D4F-EE5B-2767-951D-B08927B71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C29F-EC9D-22E1-2B93-A9BC96664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9E31-AAC3-68D2-3179-2E0C3E32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8434" name="Picture 2" descr="The Safety Dance” – Volvo's Brand Image">
            <a:extLst>
              <a:ext uri="{FF2B5EF4-FFF2-40B4-BE49-F238E27FC236}">
                <a16:creationId xmlns:a16="http://schemas.microsoft.com/office/drawing/2014/main" id="{534EB85B-3874-1D34-65CF-7D25E487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30" y="-1807"/>
            <a:ext cx="5515927" cy="68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99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2804-794F-0F6B-8F49-00AA85E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F36F-F7F2-86A7-A552-A7055FB6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5D4F-EE5B-2767-951D-B08927B71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C29F-EC9D-22E1-2B93-A9BC96664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9E31-AAC3-68D2-3179-2E0C3E32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7410" name="Picture 2" descr="Do only 'Crazy People' advertise with honesty? | Workshop Marketing">
            <a:extLst>
              <a:ext uri="{FF2B5EF4-FFF2-40B4-BE49-F238E27FC236}">
                <a16:creationId xmlns:a16="http://schemas.microsoft.com/office/drawing/2014/main" id="{1A9033FA-113F-8F3E-EE21-81082BA8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56" y="0"/>
            <a:ext cx="5132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56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D696-2F7F-56C7-D13F-C5E396A0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7058-D487-33ED-C925-E93C88BA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  <a:p>
            <a:r>
              <a:rPr lang="en-AU" b="1" dirty="0"/>
              <a:t>Target audience</a:t>
            </a:r>
          </a:p>
          <a:p>
            <a:r>
              <a:rPr lang="en-AU" b="1" dirty="0"/>
              <a:t>Positioning</a:t>
            </a:r>
          </a:p>
          <a:p>
            <a:r>
              <a:rPr lang="en-AU" b="1" dirty="0"/>
              <a:t>Consistent look and feel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5942-35FE-B142-2BBF-2AF3D12C7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8C85-6341-6349-DE64-846DF2466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45F17-6D21-F589-2526-F74620278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89CB2-9AAE-2C63-AA36-A6A4CF2641DF}"/>
              </a:ext>
            </a:extLst>
          </p:cNvPr>
          <p:cNvSpPr/>
          <p:nvPr/>
        </p:nvSpPr>
        <p:spPr>
          <a:xfrm>
            <a:off x="748937" y="2464527"/>
            <a:ext cx="4711337" cy="18026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32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6C2B-FA77-9250-BBEC-73809E4C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D41369-C93D-00C9-BFEE-F78DA197F1AC}"/>
              </a:ext>
            </a:extLst>
          </p:cNvPr>
          <p:cNvSpPr/>
          <p:nvPr/>
        </p:nvSpPr>
        <p:spPr>
          <a:xfrm>
            <a:off x="1817914" y="692037"/>
            <a:ext cx="6855823" cy="56643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A9EE3-C8BF-411D-2816-9C2EEE0F68D9}"/>
              </a:ext>
            </a:extLst>
          </p:cNvPr>
          <p:cNvSpPr/>
          <p:nvPr/>
        </p:nvSpPr>
        <p:spPr>
          <a:xfrm>
            <a:off x="3326674" y="1864268"/>
            <a:ext cx="3740331" cy="360008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492AD-295F-5DD6-4805-608339E7D20E}"/>
              </a:ext>
            </a:extLst>
          </p:cNvPr>
          <p:cNvSpPr/>
          <p:nvPr/>
        </p:nvSpPr>
        <p:spPr>
          <a:xfrm>
            <a:off x="4209505" y="2641190"/>
            <a:ext cx="2072639" cy="20462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6323E-7DAE-8989-5D19-486393B73164}"/>
              </a:ext>
            </a:extLst>
          </p:cNvPr>
          <p:cNvSpPr txBox="1"/>
          <p:nvPr/>
        </p:nvSpPr>
        <p:spPr>
          <a:xfrm>
            <a:off x="4359726" y="1952899"/>
            <a:ext cx="167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People that only buy spirits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46C52-191F-E2B9-B4D0-876ABE1EB733}"/>
              </a:ext>
            </a:extLst>
          </p:cNvPr>
          <p:cNvSpPr txBox="1"/>
          <p:nvPr/>
        </p:nvSpPr>
        <p:spPr>
          <a:xfrm>
            <a:off x="3870959" y="1048939"/>
            <a:ext cx="311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People that buy all booze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2496D-6F58-5771-D1A8-A0E789161AB0}"/>
              </a:ext>
            </a:extLst>
          </p:cNvPr>
          <p:cNvSpPr txBox="1"/>
          <p:nvPr/>
        </p:nvSpPr>
        <p:spPr>
          <a:xfrm>
            <a:off x="4359726" y="2782669"/>
            <a:ext cx="167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People that only buy gin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CFB026-1096-AD72-56E1-8507388FCA54}"/>
              </a:ext>
            </a:extLst>
          </p:cNvPr>
          <p:cNvSpPr/>
          <p:nvPr/>
        </p:nvSpPr>
        <p:spPr>
          <a:xfrm>
            <a:off x="4860745" y="3360580"/>
            <a:ext cx="770158" cy="69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B9481-F949-C12C-11ED-B4C8A6746723}"/>
              </a:ext>
            </a:extLst>
          </p:cNvPr>
          <p:cNvSpPr txBox="1"/>
          <p:nvPr/>
        </p:nvSpPr>
        <p:spPr>
          <a:xfrm>
            <a:off x="4634728" y="4025334"/>
            <a:ext cx="1222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People that only buy your gin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8F6493-A3FA-2D37-D7D3-AA1D0A77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542" y="95821"/>
            <a:ext cx="4464367" cy="705151"/>
          </a:xfrm>
        </p:spPr>
        <p:txBody>
          <a:bodyPr/>
          <a:lstStyle/>
          <a:p>
            <a:r>
              <a:rPr lang="en-AU" dirty="0"/>
              <a:t>Tight position, wide reach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61277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Tactics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186A5-D158-216C-6DF8-E247ADF30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350643-381D-9A3C-09A4-FE288DB103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B94FB6-7880-1F36-5A90-59CD63772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7CF3-9BC4-A745-ACDA-A73543D800F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948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B4F134E-7C40-590E-1CDE-53F1637F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Tactics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53DA63-3849-8CBE-E562-B8BF2EBDF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Price</a:t>
            </a:r>
          </a:p>
          <a:p>
            <a:r>
              <a:rPr lang="en-AU" dirty="0"/>
              <a:t>Product</a:t>
            </a:r>
          </a:p>
          <a:p>
            <a:r>
              <a:rPr lang="en-AU" b="1" dirty="0"/>
              <a:t>Place </a:t>
            </a:r>
          </a:p>
          <a:p>
            <a:r>
              <a:rPr lang="en-AU" b="1" dirty="0"/>
              <a:t>Promotion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D7F3E-79B9-6AFE-BB6B-902BAEA8DF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75428-5BE0-934D-BB71-675F8E23A3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798A59-6280-FF91-7379-5D1074D9A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307721-D0E0-57E0-007C-5F92B025B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19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75AC-A873-548A-7E2A-303E636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F79C-C6DE-9E3F-7A4A-EB449C371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800" i="1" dirty="0">
                <a:solidFill>
                  <a:srgbClr val="FF0000"/>
                </a:solidFill>
              </a:rPr>
              <a:t>Social media / print / targeting </a:t>
            </a:r>
          </a:p>
          <a:p>
            <a:r>
              <a:rPr lang="en-NZ" sz="1800" b="0" i="1" dirty="0">
                <a:solidFill>
                  <a:srgbClr val="FF0000"/>
                </a:solidFill>
                <a:effectLst/>
                <a:latin typeface="National2"/>
              </a:rPr>
              <a:t>Which media channels strike chords with which customers? Who is influenced by what?</a:t>
            </a:r>
          </a:p>
          <a:p>
            <a:endParaRPr lang="en-NZ" sz="1800" b="0" i="0" dirty="0">
              <a:solidFill>
                <a:srgbClr val="333E48"/>
              </a:solidFill>
              <a:effectLst/>
              <a:latin typeface="National2"/>
            </a:endParaRPr>
          </a:p>
          <a:p>
            <a:r>
              <a:rPr lang="en-NZ" sz="1800" dirty="0">
                <a:solidFill>
                  <a:srgbClr val="333E48"/>
                </a:solidFill>
                <a:latin typeface="National2"/>
              </a:rPr>
              <a:t>Have a position, stick with it, maximise reach – </a:t>
            </a:r>
            <a:r>
              <a:rPr lang="en-NZ" sz="1800" i="1" dirty="0">
                <a:solidFill>
                  <a:srgbClr val="333E48"/>
                </a:solidFill>
                <a:latin typeface="National2"/>
              </a:rPr>
              <a:t>mental availability.</a:t>
            </a:r>
          </a:p>
          <a:p>
            <a:r>
              <a:rPr lang="en-NZ" sz="1800" dirty="0">
                <a:solidFill>
                  <a:srgbClr val="333E48"/>
                </a:solidFill>
                <a:latin typeface="National2"/>
              </a:rPr>
              <a:t>Whatever gets you the most reach</a:t>
            </a:r>
          </a:p>
          <a:p>
            <a:endParaRPr lang="en-NZ" sz="1800" i="1" dirty="0">
              <a:solidFill>
                <a:srgbClr val="333E48"/>
              </a:solidFill>
              <a:latin typeface="National2"/>
            </a:endParaRPr>
          </a:p>
          <a:p>
            <a:r>
              <a:rPr lang="en-NZ" sz="1800" b="0" i="0" dirty="0">
                <a:solidFill>
                  <a:srgbClr val="333E48"/>
                </a:solidFill>
                <a:effectLst/>
                <a:latin typeface="National2"/>
              </a:rPr>
              <a:t>Then make sure you are there when the buyers are buying – </a:t>
            </a:r>
            <a:r>
              <a:rPr lang="en-NZ" sz="1800" b="0" i="1" dirty="0">
                <a:solidFill>
                  <a:srgbClr val="333E48"/>
                </a:solidFill>
                <a:effectLst/>
                <a:latin typeface="National2"/>
              </a:rPr>
              <a:t>physical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In store tastings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Display 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Neck tags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Price promotion</a:t>
            </a:r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C87E-E74C-1285-8C9F-98B50D558A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1B8BE-4FFB-584B-5226-4B0CCD82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A829-7164-E293-5BCD-8B9A98E19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30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75AC-A873-548A-7E2A-303E636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F79C-C6DE-9E3F-7A4A-EB449C371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800" i="1" dirty="0">
                <a:solidFill>
                  <a:srgbClr val="FF0000"/>
                </a:solidFill>
              </a:rPr>
              <a:t>add-ons - upsizes, bonuses Do these help? – </a:t>
            </a:r>
            <a:r>
              <a:rPr lang="en-NZ" sz="1800" dirty="0"/>
              <a:t>yes, anything that makes you stand out in store</a:t>
            </a:r>
            <a:endParaRPr lang="en-NZ" sz="1800" i="1" dirty="0">
              <a:solidFill>
                <a:srgbClr val="FF0000"/>
              </a:solidFill>
            </a:endParaRPr>
          </a:p>
          <a:p>
            <a:r>
              <a:rPr lang="en-NZ" sz="1800" i="1" dirty="0">
                <a:solidFill>
                  <a:srgbClr val="FF0000"/>
                </a:solidFill>
              </a:rPr>
              <a:t>outers /do they matter in the deluxe segment – </a:t>
            </a:r>
            <a:r>
              <a:rPr lang="en-NZ" sz="1800" i="1" dirty="0"/>
              <a:t>yes for displays, free chance to get your logo in sight</a:t>
            </a:r>
          </a:p>
          <a:p>
            <a:endParaRPr lang="en-NZ" sz="1800" b="0" i="0" dirty="0">
              <a:solidFill>
                <a:srgbClr val="333E48"/>
              </a:solidFill>
              <a:effectLst/>
              <a:latin typeface="National2"/>
            </a:endParaRPr>
          </a:p>
          <a:p>
            <a:r>
              <a:rPr lang="en-NZ" sz="1800" i="1" dirty="0">
                <a:solidFill>
                  <a:srgbClr val="FF0000"/>
                </a:solidFill>
              </a:rPr>
              <a:t>Word of mouth – </a:t>
            </a:r>
            <a:r>
              <a:rPr lang="en-NZ" sz="1800" dirty="0"/>
              <a:t>Be loved, find fans, reward fans</a:t>
            </a:r>
          </a:p>
          <a:p>
            <a:endParaRPr lang="en-NZ" sz="1800" i="1" dirty="0">
              <a:solidFill>
                <a:srgbClr val="FF0000"/>
              </a:solidFill>
              <a:latin typeface="National2"/>
            </a:endParaRPr>
          </a:p>
          <a:p>
            <a:r>
              <a:rPr lang="en-NZ" sz="1800" i="1" dirty="0">
                <a:solidFill>
                  <a:srgbClr val="FF0000"/>
                </a:solidFill>
              </a:rPr>
              <a:t>What would be your approach to marketing if you had no money in the marketing budget?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National2"/>
              </a:rPr>
              <a:t>FOCUS.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National2"/>
              </a:rPr>
              <a:t>In-store Tastings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National2"/>
              </a:rPr>
              <a:t>Free stock to someone on </a:t>
            </a:r>
            <a:r>
              <a:rPr lang="en-NZ" sz="1800" dirty="0" err="1">
                <a:latin typeface="National2"/>
              </a:rPr>
              <a:t>insta</a:t>
            </a:r>
            <a:r>
              <a:rPr lang="en-NZ" sz="1800" dirty="0">
                <a:latin typeface="National2"/>
              </a:rPr>
              <a:t>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National2"/>
              </a:rPr>
              <a:t>Grow your own social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National2"/>
              </a:rPr>
              <a:t>Get some budget</a:t>
            </a:r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C87E-E74C-1285-8C9F-98B50D558A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1B8BE-4FFB-584B-5226-4B0CCD82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A829-7164-E293-5BCD-8B9A98E19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08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75AC-A873-548A-7E2A-303E636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F79C-C6DE-9E3F-7A4A-EB449C371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800" i="1" dirty="0">
                <a:solidFill>
                  <a:srgbClr val="FF0000"/>
                </a:solidFill>
              </a:rPr>
              <a:t>What to do with Distributors?</a:t>
            </a:r>
          </a:p>
          <a:p>
            <a:r>
              <a:rPr lang="en-NZ" sz="1800" i="1" dirty="0">
                <a:solidFill>
                  <a:srgbClr val="FF0000"/>
                </a:solidFill>
              </a:rPr>
              <a:t>How to get into Bars?</a:t>
            </a:r>
          </a:p>
          <a:p>
            <a:r>
              <a:rPr lang="en-NZ" sz="1800" i="1" dirty="0"/>
              <a:t> </a:t>
            </a:r>
          </a:p>
          <a:p>
            <a:endParaRPr lang="en-NZ" sz="1800" b="0" i="0" dirty="0">
              <a:solidFill>
                <a:srgbClr val="333E48"/>
              </a:solidFill>
              <a:effectLst/>
              <a:latin typeface="National2"/>
            </a:endParaRPr>
          </a:p>
          <a:p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C87E-E74C-1285-8C9F-98B50D558A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1B8BE-4FFB-584B-5226-4B0CCD82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A829-7164-E293-5BCD-8B9A98E19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7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954" y="3956830"/>
            <a:ext cx="3257005" cy="2014414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/>
              <a:t>Diagnosis</a:t>
            </a:r>
          </a:p>
          <a:p>
            <a:pPr algn="ctr"/>
            <a:r>
              <a:rPr lang="en-US" sz="3600" dirty="0"/>
              <a:t>Strategy</a:t>
            </a:r>
          </a:p>
          <a:p>
            <a:pPr algn="ctr"/>
            <a:r>
              <a:rPr lang="en-US" sz="3600" dirty="0"/>
              <a:t>Tactics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D8227-9DE4-4D42-8C1B-E10C828BC6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0EE9A0-8D51-C6A0-5AA8-9AEF15217B4E}"/>
              </a:ext>
            </a:extLst>
          </p:cNvPr>
          <p:cNvSpPr txBox="1">
            <a:spLocks/>
          </p:cNvSpPr>
          <p:nvPr/>
        </p:nvSpPr>
        <p:spPr>
          <a:xfrm>
            <a:off x="954134" y="2203083"/>
            <a:ext cx="2842804" cy="677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big brands do marketing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79C09-E180-2247-407C-290DC11F9764}"/>
              </a:ext>
            </a:extLst>
          </p:cNvPr>
          <p:cNvSpPr txBox="1">
            <a:spLocks/>
          </p:cNvSpPr>
          <p:nvPr/>
        </p:nvSpPr>
        <p:spPr>
          <a:xfrm>
            <a:off x="6592391" y="2115996"/>
            <a:ext cx="3256085" cy="1053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small brands should do marketing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57A60C5-0B22-8861-2ECD-A3254820CD28}"/>
              </a:ext>
            </a:extLst>
          </p:cNvPr>
          <p:cNvSpPr/>
          <p:nvPr/>
        </p:nvSpPr>
        <p:spPr>
          <a:xfrm rot="18618597">
            <a:off x="3378794" y="2926265"/>
            <a:ext cx="426720" cy="1053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1068315-709F-41F3-18DF-DFB403348EB8}"/>
              </a:ext>
            </a:extLst>
          </p:cNvPr>
          <p:cNvSpPr/>
          <p:nvPr/>
        </p:nvSpPr>
        <p:spPr>
          <a:xfrm rot="2659536">
            <a:off x="7252373" y="2926264"/>
            <a:ext cx="426720" cy="1053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272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Distributors/Bars/Retailers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2FA7B1-CD7F-3646-B44C-91A107A0CB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099" y="2003804"/>
            <a:ext cx="3173278" cy="522514"/>
          </a:xfrm>
        </p:spPr>
        <p:txBody>
          <a:bodyPr/>
          <a:lstStyle/>
          <a:p>
            <a:r>
              <a:rPr lang="en-US" dirty="0"/>
              <a:t>Alignment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526318"/>
            <a:ext cx="4005179" cy="2828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What is your strategy, and  can they deliver on that?</a:t>
            </a:r>
          </a:p>
          <a:p>
            <a:r>
              <a:rPr lang="en-US" dirty="0"/>
              <a:t>What is </a:t>
            </a:r>
            <a:r>
              <a:rPr lang="en-US" i="1" dirty="0"/>
              <a:t>their</a:t>
            </a:r>
            <a:r>
              <a:rPr lang="en-US" dirty="0"/>
              <a:t> strategy, and can you help them with that?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5697B7-EBBB-0E4B-AA02-0D3F94821C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/>
          <a:lstStyle/>
          <a:p>
            <a:r>
              <a:rPr lang="en-US" dirty="0"/>
              <a:t>Your job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37612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Have a VERY clear position, occasion, drink</a:t>
            </a:r>
          </a:p>
          <a:p>
            <a:r>
              <a:rPr lang="en-US" dirty="0"/>
              <a:t>Be the best brand they deal with</a:t>
            </a:r>
          </a:p>
          <a:p>
            <a:r>
              <a:rPr lang="en-US" dirty="0"/>
              <a:t>Best margin</a:t>
            </a:r>
          </a:p>
          <a:p>
            <a:r>
              <a:rPr lang="en-US" dirty="0"/>
              <a:t>Best support</a:t>
            </a:r>
          </a:p>
          <a:p>
            <a:r>
              <a:rPr lang="en-US" dirty="0"/>
              <a:t>Best relationship</a:t>
            </a:r>
          </a:p>
          <a:p>
            <a:r>
              <a:rPr lang="en-US" dirty="0"/>
              <a:t>Best plans</a:t>
            </a:r>
          </a:p>
          <a:p>
            <a:r>
              <a:rPr lang="en-US" dirty="0"/>
              <a:t>Best innovation pipeline</a:t>
            </a:r>
          </a:p>
          <a:p>
            <a:r>
              <a:rPr lang="en-US" dirty="0"/>
              <a:t>Best 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B1FFBC5-1733-5E4A-BF11-2C157D9917C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/>
          <a:lstStyle/>
          <a:p>
            <a:r>
              <a:rPr lang="en-US" dirty="0"/>
              <a:t>Their job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A12450-9474-8A49-BAEB-20C6F51540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/>
          <a:lstStyle/>
          <a:p>
            <a:r>
              <a:rPr lang="en-US" dirty="0"/>
              <a:t>Marketing</a:t>
            </a:r>
          </a:p>
          <a:p>
            <a:r>
              <a:rPr lang="en-US" dirty="0"/>
              <a:t>Sales</a:t>
            </a:r>
          </a:p>
          <a:p>
            <a:r>
              <a:rPr lang="en-US" dirty="0"/>
              <a:t>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HELP THEM HELP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02033-17DD-3E4F-BB90-ADC6A1F0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F1E2-60E5-C540-AA54-7072D5406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Nearly there…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186A5-D158-216C-6DF8-E247ADF30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350643-381D-9A3C-09A4-FE288DB103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B94FB6-7880-1F36-5A90-59CD63772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7CF3-9BC4-A745-ACDA-A73543D800F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387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954" y="3956830"/>
            <a:ext cx="3257005" cy="2014414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/>
              <a:t>Diagnosis</a:t>
            </a:r>
          </a:p>
          <a:p>
            <a:pPr algn="ctr"/>
            <a:r>
              <a:rPr lang="en-US" sz="3600" dirty="0"/>
              <a:t>Strategy</a:t>
            </a:r>
          </a:p>
          <a:p>
            <a:pPr algn="ctr"/>
            <a:r>
              <a:rPr lang="en-US" sz="3600" dirty="0"/>
              <a:t>Tactics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D8227-9DE4-4D42-8C1B-E10C828BC6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0EE9A0-8D51-C6A0-5AA8-9AEF15217B4E}"/>
              </a:ext>
            </a:extLst>
          </p:cNvPr>
          <p:cNvSpPr txBox="1">
            <a:spLocks/>
          </p:cNvSpPr>
          <p:nvPr/>
        </p:nvSpPr>
        <p:spPr>
          <a:xfrm>
            <a:off x="954134" y="2203083"/>
            <a:ext cx="2842804" cy="677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big brands do marketing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79C09-E180-2247-407C-290DC11F9764}"/>
              </a:ext>
            </a:extLst>
          </p:cNvPr>
          <p:cNvSpPr txBox="1">
            <a:spLocks/>
          </p:cNvSpPr>
          <p:nvPr/>
        </p:nvSpPr>
        <p:spPr>
          <a:xfrm>
            <a:off x="6592391" y="2115996"/>
            <a:ext cx="3256085" cy="1053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small brands should do marketing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57A60C5-0B22-8861-2ECD-A3254820CD28}"/>
              </a:ext>
            </a:extLst>
          </p:cNvPr>
          <p:cNvSpPr/>
          <p:nvPr/>
        </p:nvSpPr>
        <p:spPr>
          <a:xfrm rot="18618597">
            <a:off x="3378794" y="2926265"/>
            <a:ext cx="426720" cy="1053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1068315-709F-41F3-18DF-DFB403348EB8}"/>
              </a:ext>
            </a:extLst>
          </p:cNvPr>
          <p:cNvSpPr/>
          <p:nvPr/>
        </p:nvSpPr>
        <p:spPr>
          <a:xfrm rot="2659536">
            <a:off x="7252373" y="2926264"/>
            <a:ext cx="426720" cy="1053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90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Diagnosis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186A5-D158-216C-6DF8-E247ADF30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350643-381D-9A3C-09A4-FE288DB103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B94FB6-7880-1F36-5A90-59CD63772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07CF3-9BC4-A745-ACDA-A73543D800F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449EBDC-C686-6FC1-D816-257206A0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3EA939-9121-75B4-9250-0379F6737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CF7E3F-FAFD-3508-8E56-F1AD814FC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A38CF8-0F77-9FF8-401F-AC00813C09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630A-9EAE-0573-4E8F-1B47117E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C8446-696E-6942-B6C8-CC9CAD0B34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8A4EC-EA81-FE49-9037-FB8987B2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A4DFF-EE60-09A3-A7D6-8AF1E51B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7BC84-E3F6-5ACC-65B6-02287B01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3" y="477236"/>
            <a:ext cx="5986393" cy="5541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EE9F3-25F5-177D-9A31-C9B492A3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03" y="470287"/>
            <a:ext cx="5639419" cy="55487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B8D67B-5984-04C5-5443-609831B41311}"/>
              </a:ext>
            </a:extLst>
          </p:cNvPr>
          <p:cNvSpPr/>
          <p:nvPr/>
        </p:nvSpPr>
        <p:spPr>
          <a:xfrm>
            <a:off x="3515557" y="3124940"/>
            <a:ext cx="2059620" cy="170714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46DA0-B8B4-1ACE-BAD4-98A61C1CCA61}"/>
              </a:ext>
            </a:extLst>
          </p:cNvPr>
          <p:cNvSpPr/>
          <p:nvPr/>
        </p:nvSpPr>
        <p:spPr>
          <a:xfrm>
            <a:off x="6213084" y="5042516"/>
            <a:ext cx="5665237" cy="9847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D141A-FE3F-7BBE-FFD8-C087F8E6DFF0}"/>
              </a:ext>
            </a:extLst>
          </p:cNvPr>
          <p:cNvSpPr/>
          <p:nvPr/>
        </p:nvSpPr>
        <p:spPr>
          <a:xfrm>
            <a:off x="6235181" y="1976558"/>
            <a:ext cx="5665237" cy="6794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1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6C26-FE51-A4B6-E45C-E85335B5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76486-4027-034F-AC75-068164934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AD28D-DD97-72A6-DB5C-1C0C8DC8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C761-797D-ADC9-3BC9-2585CB18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593D-2327-B474-BC83-3C6E4868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26" name="Picture 2" descr="Get Over Yourself | 10000 Beds">
            <a:extLst>
              <a:ext uri="{FF2B5EF4-FFF2-40B4-BE49-F238E27FC236}">
                <a16:creationId xmlns:a16="http://schemas.microsoft.com/office/drawing/2014/main" id="{B861C873-6D64-9F98-7E33-001B2518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93"/>
            <a:ext cx="11024508" cy="68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EB1B1B-D8B9-8044-0E11-23ADE55D93C4}"/>
              </a:ext>
            </a:extLst>
          </p:cNvPr>
          <p:cNvSpPr/>
          <p:nvPr/>
        </p:nvSpPr>
        <p:spPr>
          <a:xfrm>
            <a:off x="0" y="-50643"/>
            <a:ext cx="1211566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28" name="Picture 4" descr="Get Over Yourself | 10000 Beds">
            <a:extLst>
              <a:ext uri="{FF2B5EF4-FFF2-40B4-BE49-F238E27FC236}">
                <a16:creationId xmlns:a16="http://schemas.microsoft.com/office/drawing/2014/main" id="{3A9C43ED-3903-53A9-13E5-DF544957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2" y="217802"/>
            <a:ext cx="10129983" cy="63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 the customer at the heart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6146" name="Picture 2" descr="Summary of Hug Your Customers by Jack Mitchell">
            <a:extLst>
              <a:ext uri="{FF2B5EF4-FFF2-40B4-BE49-F238E27FC236}">
                <a16:creationId xmlns:a16="http://schemas.microsoft.com/office/drawing/2014/main" id="{C6ED92FC-AD7E-EE6C-BA1E-A6856F4E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0780" r="7432" b="12526"/>
          <a:stretch/>
        </p:blipFill>
        <p:spPr bwMode="auto">
          <a:xfrm>
            <a:off x="3892732" y="1706563"/>
            <a:ext cx="2865120" cy="34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4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8D079-1D78-7B4B-49B7-DAA3503E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 the customer at the heart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6D30C-2DD9-5A23-991D-85CDEA79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3369673" cy="3366815"/>
          </a:xfrm>
        </p:spPr>
        <p:txBody>
          <a:bodyPr/>
          <a:lstStyle/>
          <a:p>
            <a:r>
              <a:rPr lang="en-AU" b="1" dirty="0"/>
              <a:t>It’s not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passion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ingredients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origin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ingredients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bottle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367C-B2E9-6D66-568C-D536E90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2931-05C6-8543-8B6E-A8BD29BD5C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3326-F5E8-7EC3-675E-285A9102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B26-C932-A964-BEA2-652D8C77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07370C0-CF72-02D7-896A-DFE8134A0B07}"/>
              </a:ext>
            </a:extLst>
          </p:cNvPr>
          <p:cNvSpPr txBox="1">
            <a:spLocks/>
          </p:cNvSpPr>
          <p:nvPr/>
        </p:nvSpPr>
        <p:spPr>
          <a:xfrm>
            <a:off x="5735138" y="2017466"/>
            <a:ext cx="5211537" cy="3366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It is about: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it tastes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it makes them feel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it makes them look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How they use it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Why they buy it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When they consume 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7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984</Words>
  <Application>Microsoft Office PowerPoint</Application>
  <PresentationFormat>Widescreen</PresentationFormat>
  <Paragraphs>311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National2</vt:lpstr>
      <vt:lpstr>Tenorite</vt:lpstr>
      <vt:lpstr>Office Theme</vt:lpstr>
      <vt:lpstr>Marketing</vt:lpstr>
      <vt:lpstr>The Plan</vt:lpstr>
      <vt:lpstr>Kane</vt:lpstr>
      <vt:lpstr>The Plan</vt:lpstr>
      <vt:lpstr>Diagnosis</vt:lpstr>
      <vt:lpstr>PowerPoint Presentation</vt:lpstr>
      <vt:lpstr>PowerPoint Presentation</vt:lpstr>
      <vt:lpstr>Put the customer at the heart</vt:lpstr>
      <vt:lpstr>Put the customer at the heart</vt:lpstr>
      <vt:lpstr>Put the customer at the heart</vt:lpstr>
      <vt:lpstr>BENEFITS</vt:lpstr>
      <vt:lpstr>BENEFITS</vt:lpstr>
      <vt:lpstr>Put the customer at the heart</vt:lpstr>
      <vt:lpstr>Put the customer at the heart</vt:lpstr>
      <vt:lpstr>You can do it!</vt:lpstr>
      <vt:lpstr>PowerPoint Presentation</vt:lpstr>
      <vt:lpstr>PowerPoint Presentation</vt:lpstr>
      <vt:lpstr>What are you looking for</vt:lpstr>
      <vt:lpstr>Strategy</vt:lpstr>
      <vt:lpstr>Strategy</vt:lpstr>
      <vt:lpstr>Positioning</vt:lpstr>
      <vt:lpstr>Positioning Statement</vt:lpstr>
      <vt:lpstr>Positioning Statement</vt:lpstr>
      <vt:lpstr>Positioning Statement</vt:lpstr>
      <vt:lpstr>Positioning Statement</vt:lpstr>
      <vt:lpstr>PowerPoint Presentation</vt:lpstr>
      <vt:lpstr>Positioning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</vt:lpstr>
      <vt:lpstr>PowerPoint Presentation</vt:lpstr>
      <vt:lpstr>Tactics</vt:lpstr>
      <vt:lpstr>Tactics</vt:lpstr>
      <vt:lpstr>Promotion</vt:lpstr>
      <vt:lpstr>Promotion</vt:lpstr>
      <vt:lpstr>Place</vt:lpstr>
      <vt:lpstr>Distributors/Bars/Retailers</vt:lpstr>
      <vt:lpstr>Nearly there…</vt:lpstr>
      <vt:lpstr>The Plan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Encore Event Technologies</dc:creator>
  <cp:lastModifiedBy>Kayleigh Williams</cp:lastModifiedBy>
  <cp:revision>6</cp:revision>
  <dcterms:created xsi:type="dcterms:W3CDTF">2023-06-08T21:09:13Z</dcterms:created>
  <dcterms:modified xsi:type="dcterms:W3CDTF">2023-06-14T02:42:40Z</dcterms:modified>
</cp:coreProperties>
</file>