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24" r:id="rId4"/>
  </p:sldMasterIdLst>
  <p:notesMasterIdLst>
    <p:notesMasterId r:id="rId29"/>
  </p:notesMasterIdLst>
  <p:handoutMasterIdLst>
    <p:handoutMasterId r:id="rId30"/>
  </p:handoutMasterIdLst>
  <p:sldIdLst>
    <p:sldId id="480" r:id="rId5"/>
    <p:sldId id="549" r:id="rId6"/>
    <p:sldId id="511" r:id="rId7"/>
    <p:sldId id="513" r:id="rId8"/>
    <p:sldId id="514" r:id="rId9"/>
    <p:sldId id="551" r:id="rId10"/>
    <p:sldId id="518" r:id="rId11"/>
    <p:sldId id="520" r:id="rId12"/>
    <p:sldId id="523" r:id="rId13"/>
    <p:sldId id="491" r:id="rId14"/>
    <p:sldId id="547" r:id="rId15"/>
    <p:sldId id="543" r:id="rId16"/>
    <p:sldId id="544" r:id="rId17"/>
    <p:sldId id="498" r:id="rId18"/>
    <p:sldId id="506" r:id="rId19"/>
    <p:sldId id="502" r:id="rId20"/>
    <p:sldId id="507" r:id="rId21"/>
    <p:sldId id="528" r:id="rId22"/>
    <p:sldId id="530" r:id="rId23"/>
    <p:sldId id="531" r:id="rId24"/>
    <p:sldId id="548" r:id="rId25"/>
    <p:sldId id="521" r:id="rId26"/>
    <p:sldId id="539" r:id="rId27"/>
    <p:sldId id="522" r:id="rId28"/>
  </p:sldIdLst>
  <p:sldSz cx="9144000" cy="6858000" type="screen4x3"/>
  <p:notesSz cx="9926638" cy="6797675"/>
  <p:defaultTextStyle>
    <a:defPPr>
      <a:defRPr lang="en-GB"/>
    </a:defPPr>
    <a:lvl1pPr algn="l" rtl="0" fontAlgn="base">
      <a:spcBef>
        <a:spcPct val="0"/>
      </a:spcBef>
      <a:spcAft>
        <a:spcPct val="0"/>
      </a:spcAft>
      <a:defRPr sz="2800" b="1" kern="1200">
        <a:solidFill>
          <a:srgbClr val="004B8D"/>
        </a:solidFill>
        <a:latin typeface="Arial" charset="0"/>
        <a:ea typeface="+mn-ea"/>
        <a:cs typeface="Times New Roman" pitchFamily="18" charset="0"/>
      </a:defRPr>
    </a:lvl1pPr>
    <a:lvl2pPr marL="457200" algn="l" rtl="0" fontAlgn="base">
      <a:spcBef>
        <a:spcPct val="0"/>
      </a:spcBef>
      <a:spcAft>
        <a:spcPct val="0"/>
      </a:spcAft>
      <a:defRPr sz="2800" b="1" kern="1200">
        <a:solidFill>
          <a:srgbClr val="004B8D"/>
        </a:solidFill>
        <a:latin typeface="Arial" charset="0"/>
        <a:ea typeface="+mn-ea"/>
        <a:cs typeface="Times New Roman" pitchFamily="18" charset="0"/>
      </a:defRPr>
    </a:lvl2pPr>
    <a:lvl3pPr marL="914400" algn="l" rtl="0" fontAlgn="base">
      <a:spcBef>
        <a:spcPct val="0"/>
      </a:spcBef>
      <a:spcAft>
        <a:spcPct val="0"/>
      </a:spcAft>
      <a:defRPr sz="2800" b="1" kern="1200">
        <a:solidFill>
          <a:srgbClr val="004B8D"/>
        </a:solidFill>
        <a:latin typeface="Arial" charset="0"/>
        <a:ea typeface="+mn-ea"/>
        <a:cs typeface="Times New Roman" pitchFamily="18" charset="0"/>
      </a:defRPr>
    </a:lvl3pPr>
    <a:lvl4pPr marL="1371600" algn="l" rtl="0" fontAlgn="base">
      <a:spcBef>
        <a:spcPct val="0"/>
      </a:spcBef>
      <a:spcAft>
        <a:spcPct val="0"/>
      </a:spcAft>
      <a:defRPr sz="2800" b="1" kern="1200">
        <a:solidFill>
          <a:srgbClr val="004B8D"/>
        </a:solidFill>
        <a:latin typeface="Arial" charset="0"/>
        <a:ea typeface="+mn-ea"/>
        <a:cs typeface="Times New Roman" pitchFamily="18" charset="0"/>
      </a:defRPr>
    </a:lvl4pPr>
    <a:lvl5pPr marL="1828800" algn="l" rtl="0" fontAlgn="base">
      <a:spcBef>
        <a:spcPct val="0"/>
      </a:spcBef>
      <a:spcAft>
        <a:spcPct val="0"/>
      </a:spcAft>
      <a:defRPr sz="2800" b="1" kern="1200">
        <a:solidFill>
          <a:srgbClr val="004B8D"/>
        </a:solidFill>
        <a:latin typeface="Arial" charset="0"/>
        <a:ea typeface="+mn-ea"/>
        <a:cs typeface="Times New Roman" pitchFamily="18" charset="0"/>
      </a:defRPr>
    </a:lvl5pPr>
    <a:lvl6pPr marL="2286000" algn="l" defTabSz="914400" rtl="0" eaLnBrk="1" latinLnBrk="0" hangingPunct="1">
      <a:defRPr sz="2800" b="1" kern="1200">
        <a:solidFill>
          <a:srgbClr val="004B8D"/>
        </a:solidFill>
        <a:latin typeface="Arial" charset="0"/>
        <a:ea typeface="+mn-ea"/>
        <a:cs typeface="Times New Roman" pitchFamily="18" charset="0"/>
      </a:defRPr>
    </a:lvl6pPr>
    <a:lvl7pPr marL="2743200" algn="l" defTabSz="914400" rtl="0" eaLnBrk="1" latinLnBrk="0" hangingPunct="1">
      <a:defRPr sz="2800" b="1" kern="1200">
        <a:solidFill>
          <a:srgbClr val="004B8D"/>
        </a:solidFill>
        <a:latin typeface="Arial" charset="0"/>
        <a:ea typeface="+mn-ea"/>
        <a:cs typeface="Times New Roman" pitchFamily="18" charset="0"/>
      </a:defRPr>
    </a:lvl7pPr>
    <a:lvl8pPr marL="3200400" algn="l" defTabSz="914400" rtl="0" eaLnBrk="1" latinLnBrk="0" hangingPunct="1">
      <a:defRPr sz="2800" b="1" kern="1200">
        <a:solidFill>
          <a:srgbClr val="004B8D"/>
        </a:solidFill>
        <a:latin typeface="Arial" charset="0"/>
        <a:ea typeface="+mn-ea"/>
        <a:cs typeface="Times New Roman" pitchFamily="18" charset="0"/>
      </a:defRPr>
    </a:lvl8pPr>
    <a:lvl9pPr marL="3657600" algn="l" defTabSz="914400" rtl="0" eaLnBrk="1" latinLnBrk="0" hangingPunct="1">
      <a:defRPr sz="2800" b="1" kern="1200">
        <a:solidFill>
          <a:srgbClr val="004B8D"/>
        </a:solidFill>
        <a:latin typeface="Arial" charset="0"/>
        <a:ea typeface="+mn-ea"/>
        <a:cs typeface="Times New Roman" pitchFamily="18" charset="0"/>
      </a:defRPr>
    </a:lvl9pPr>
  </p:defaultTextStyle>
  <p:extLst>
    <p:ext uri="{521415D9-36F7-43E2-AB2F-B90AF26B5E84}">
      <p14:sectionLst xmlns:p14="http://schemas.microsoft.com/office/powerpoint/2010/main">
        <p14:section name="Default Section" id="{001F78CD-5837-491D-BC89-C51F9DF04ABE}">
          <p14:sldIdLst>
            <p14:sldId id="480"/>
            <p14:sldId id="549"/>
            <p14:sldId id="511"/>
            <p14:sldId id="513"/>
            <p14:sldId id="514"/>
            <p14:sldId id="551"/>
            <p14:sldId id="518"/>
            <p14:sldId id="520"/>
            <p14:sldId id="523"/>
            <p14:sldId id="491"/>
            <p14:sldId id="547"/>
            <p14:sldId id="543"/>
            <p14:sldId id="544"/>
            <p14:sldId id="498"/>
            <p14:sldId id="506"/>
            <p14:sldId id="502"/>
            <p14:sldId id="507"/>
            <p14:sldId id="528"/>
            <p14:sldId id="530"/>
            <p14:sldId id="531"/>
            <p14:sldId id="548"/>
            <p14:sldId id="521"/>
            <p14:sldId id="539"/>
            <p14:sldId id="52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3C9C3F-CC3C-E27A-ED7A-B938B4578626}" name="Greg Davis" initials="GD" userId="S::greg@allsystemsgo.co.nz::a144a3cf-12ef-47b5-9908-e55c9f9b9aca" providerId="AD"/>
  <p188:author id="{F24E0AB5-34D1-8112-CF0C-EEC5B863F151}" name="Nicola" initials="N" userId="S::nicola@allsystemsgo.co.nz::14d605d3-316d-4a18-abb5-368247372cbc" providerId="AD"/>
  <p188:author id="{3F5E78C0-BBD8-4E8C-76F3-61001CCE459C}" name="Shelley Adams" initials="SA" userId="S::shelley@allsystemsgo.co.nz::c7663462-8223-46a5-94da-92e5920ca7c7" providerId="AD"/>
  <p188:author id="{77E9E8CF-0CE5-ADDF-56B9-EBC12A690BA9}" name="Stephanie Carbone" initials="SC" userId="S::stephanie@allsystemsgo.co.nz::130ab316-0779-4492-9099-0cfa352825d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7777"/>
    <a:srgbClr val="4D4D4D"/>
    <a:srgbClr val="FF0000"/>
    <a:srgbClr val="0070C0"/>
    <a:srgbClr val="004B8D"/>
    <a:srgbClr val="0083D7"/>
    <a:srgbClr val="CC0000"/>
    <a:srgbClr val="FEE7E6"/>
    <a:srgbClr val="003D58"/>
    <a:srgbClr val="6079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79464" autoAdjust="0"/>
  </p:normalViewPr>
  <p:slideViewPr>
    <p:cSldViewPr snapToGrid="0">
      <p:cViewPr varScale="1">
        <p:scale>
          <a:sx n="84" d="100"/>
          <a:sy n="84" d="100"/>
        </p:scale>
        <p:origin x="2316" y="90"/>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 /><Relationship Id="rId13" Type="http://schemas.openxmlformats.org/officeDocument/2006/relationships/slide" Target="slides/slide9.xml" /><Relationship Id="rId18" Type="http://schemas.openxmlformats.org/officeDocument/2006/relationships/slide" Target="slides/slide14.xml" /><Relationship Id="rId26" Type="http://schemas.openxmlformats.org/officeDocument/2006/relationships/slide" Target="slides/slide22.xml" /><Relationship Id="rId3" Type="http://schemas.openxmlformats.org/officeDocument/2006/relationships/customXml" Target="../customXml/item3.xml" /><Relationship Id="rId21" Type="http://schemas.openxmlformats.org/officeDocument/2006/relationships/slide" Target="slides/slide17.xml" /><Relationship Id="rId34" Type="http://schemas.openxmlformats.org/officeDocument/2006/relationships/tableStyles" Target="tableStyles.xml" /><Relationship Id="rId7" Type="http://schemas.openxmlformats.org/officeDocument/2006/relationships/slide" Target="slides/slide3.xml" /><Relationship Id="rId12" Type="http://schemas.openxmlformats.org/officeDocument/2006/relationships/slide" Target="slides/slide8.xml" /><Relationship Id="rId17" Type="http://schemas.openxmlformats.org/officeDocument/2006/relationships/slide" Target="slides/slide13.xml" /><Relationship Id="rId25" Type="http://schemas.openxmlformats.org/officeDocument/2006/relationships/slide" Target="slides/slide21.xml" /><Relationship Id="rId33" Type="http://schemas.openxmlformats.org/officeDocument/2006/relationships/theme" Target="theme/theme1.xml" /><Relationship Id="rId2" Type="http://schemas.openxmlformats.org/officeDocument/2006/relationships/customXml" Target="../customXml/item2.xml" /><Relationship Id="rId16" Type="http://schemas.openxmlformats.org/officeDocument/2006/relationships/slide" Target="slides/slide12.xml" /><Relationship Id="rId20" Type="http://schemas.openxmlformats.org/officeDocument/2006/relationships/slide" Target="slides/slide16.xml" /><Relationship Id="rId29" Type="http://schemas.openxmlformats.org/officeDocument/2006/relationships/notesMaster" Target="notesMasters/notesMaster1.xml" /><Relationship Id="rId1" Type="http://schemas.openxmlformats.org/officeDocument/2006/relationships/customXml" Target="../customXml/item1.xml" /><Relationship Id="rId6" Type="http://schemas.openxmlformats.org/officeDocument/2006/relationships/slide" Target="slides/slide2.xml" /><Relationship Id="rId11" Type="http://schemas.openxmlformats.org/officeDocument/2006/relationships/slide" Target="slides/slide7.xml" /><Relationship Id="rId24" Type="http://schemas.openxmlformats.org/officeDocument/2006/relationships/slide" Target="slides/slide20.xml" /><Relationship Id="rId32" Type="http://schemas.openxmlformats.org/officeDocument/2006/relationships/viewProps" Target="viewProps.xml" /><Relationship Id="rId5" Type="http://schemas.openxmlformats.org/officeDocument/2006/relationships/slide" Target="slides/slide1.xml" /><Relationship Id="rId15" Type="http://schemas.openxmlformats.org/officeDocument/2006/relationships/slide" Target="slides/slide11.xml" /><Relationship Id="rId23" Type="http://schemas.openxmlformats.org/officeDocument/2006/relationships/slide" Target="slides/slide19.xml" /><Relationship Id="rId28" Type="http://schemas.openxmlformats.org/officeDocument/2006/relationships/slide" Target="slides/slide24.xml" /><Relationship Id="rId10" Type="http://schemas.openxmlformats.org/officeDocument/2006/relationships/slide" Target="slides/slide6.xml" /><Relationship Id="rId19" Type="http://schemas.openxmlformats.org/officeDocument/2006/relationships/slide" Target="slides/slide15.xml" /><Relationship Id="rId31" Type="http://schemas.openxmlformats.org/officeDocument/2006/relationships/presProps" Target="presProps.xml" /><Relationship Id="rId4" Type="http://schemas.openxmlformats.org/officeDocument/2006/relationships/slideMaster" Target="slideMasters/slideMaster1.xml" /><Relationship Id="rId9" Type="http://schemas.openxmlformats.org/officeDocument/2006/relationships/slide" Target="slides/slide5.xml" /><Relationship Id="rId14" Type="http://schemas.openxmlformats.org/officeDocument/2006/relationships/slide" Target="slides/slide10.xml" /><Relationship Id="rId22" Type="http://schemas.openxmlformats.org/officeDocument/2006/relationships/slide" Target="slides/slide18.xml" /><Relationship Id="rId27" Type="http://schemas.openxmlformats.org/officeDocument/2006/relationships/slide" Target="slides/slide23.xml" /><Relationship Id="rId30" Type="http://schemas.openxmlformats.org/officeDocument/2006/relationships/handoutMaster" Target="handoutMasters/handoutMaster1.xml" /><Relationship Id="rId35" Type="http://schemas.microsoft.com/office/2018/10/relationships/authors" Target="authors.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4302882" cy="339123"/>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defTabSz="947738">
              <a:spcBef>
                <a:spcPct val="20000"/>
              </a:spcBef>
              <a:buFontTx/>
              <a:buChar char="•"/>
              <a:defRPr sz="1200" b="0">
                <a:solidFill>
                  <a:schemeClr val="bg1"/>
                </a:solidFill>
                <a:latin typeface="Arial" charset="0"/>
                <a:cs typeface="Times New Roman" charset="0"/>
              </a:defRPr>
            </a:lvl1pPr>
          </a:lstStyle>
          <a:p>
            <a:pPr>
              <a:defRPr/>
            </a:pPr>
            <a:endParaRPr lang="en-AU"/>
          </a:p>
        </p:txBody>
      </p:sp>
      <p:sp>
        <p:nvSpPr>
          <p:cNvPr id="25603" name="Rectangle 3"/>
          <p:cNvSpPr>
            <a:spLocks noGrp="1" noChangeArrowheads="1"/>
          </p:cNvSpPr>
          <p:nvPr>
            <p:ph type="dt" sz="quarter" idx="1"/>
          </p:nvPr>
        </p:nvSpPr>
        <p:spPr bwMode="auto">
          <a:xfrm>
            <a:off x="5623756" y="0"/>
            <a:ext cx="4302882" cy="339123"/>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r" defTabSz="947738">
              <a:spcBef>
                <a:spcPct val="20000"/>
              </a:spcBef>
              <a:buFontTx/>
              <a:buChar char="•"/>
              <a:defRPr sz="1200" b="0">
                <a:solidFill>
                  <a:schemeClr val="bg1"/>
                </a:solidFill>
                <a:latin typeface="Arial" charset="0"/>
                <a:cs typeface="Times New Roman" charset="0"/>
              </a:defRPr>
            </a:lvl1pPr>
          </a:lstStyle>
          <a:p>
            <a:pPr>
              <a:defRPr/>
            </a:pPr>
            <a:endParaRPr lang="en-AU"/>
          </a:p>
        </p:txBody>
      </p:sp>
      <p:sp>
        <p:nvSpPr>
          <p:cNvPr id="25604" name="Rectangle 4"/>
          <p:cNvSpPr>
            <a:spLocks noGrp="1" noChangeArrowheads="1"/>
          </p:cNvSpPr>
          <p:nvPr>
            <p:ph type="ftr" sz="quarter" idx="2"/>
          </p:nvPr>
        </p:nvSpPr>
        <p:spPr bwMode="auto">
          <a:xfrm>
            <a:off x="0" y="6458552"/>
            <a:ext cx="4302882" cy="339123"/>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defTabSz="947738">
              <a:spcBef>
                <a:spcPct val="20000"/>
              </a:spcBef>
              <a:buFontTx/>
              <a:buChar char="•"/>
              <a:defRPr sz="1200" b="0">
                <a:solidFill>
                  <a:schemeClr val="bg1"/>
                </a:solidFill>
                <a:latin typeface="Arial" charset="0"/>
                <a:cs typeface="Times New Roman" charset="0"/>
              </a:defRPr>
            </a:lvl1pPr>
          </a:lstStyle>
          <a:p>
            <a:pPr>
              <a:defRPr/>
            </a:pPr>
            <a:endParaRPr lang="en-AU"/>
          </a:p>
        </p:txBody>
      </p:sp>
      <p:sp>
        <p:nvSpPr>
          <p:cNvPr id="25605" name="Rectangle 5"/>
          <p:cNvSpPr>
            <a:spLocks noGrp="1" noChangeArrowheads="1"/>
          </p:cNvSpPr>
          <p:nvPr>
            <p:ph type="sldNum" sz="quarter" idx="3"/>
          </p:nvPr>
        </p:nvSpPr>
        <p:spPr bwMode="auto">
          <a:xfrm>
            <a:off x="5623756" y="6458552"/>
            <a:ext cx="4302882" cy="339123"/>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r" defTabSz="947738">
              <a:spcBef>
                <a:spcPct val="20000"/>
              </a:spcBef>
              <a:buFontTx/>
              <a:buChar char="•"/>
              <a:defRPr sz="1200" b="0">
                <a:solidFill>
                  <a:schemeClr val="bg1"/>
                </a:solidFill>
                <a:latin typeface="Arial" charset="0"/>
                <a:cs typeface="Times New Roman" charset="0"/>
              </a:defRPr>
            </a:lvl1pPr>
          </a:lstStyle>
          <a:p>
            <a:pPr>
              <a:defRPr/>
            </a:pPr>
            <a:fld id="{40EBD25F-4374-44EE-98A2-524769863B4B}" type="slidenum">
              <a:rPr lang="en-AU"/>
              <a:pPr>
                <a:defRPr/>
              </a:pPr>
              <a:t>‹#›</a:t>
            </a:fld>
            <a:endParaRPr lang="en-AU"/>
          </a:p>
        </p:txBody>
      </p:sp>
    </p:spTree>
    <p:extLst>
      <p:ext uri="{BB962C8B-B14F-4D97-AF65-F5344CB8AC3E}">
        <p14:creationId xmlns:p14="http://schemas.microsoft.com/office/powerpoint/2010/main" val="256617587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1"/>
            <a:ext cx="4262712" cy="354340"/>
          </a:xfrm>
          <a:prstGeom prst="rect">
            <a:avLst/>
          </a:prstGeom>
          <a:noFill/>
          <a:ln w="9525">
            <a:noFill/>
            <a:miter lim="800000"/>
            <a:headEnd/>
            <a:tailEnd/>
          </a:ln>
          <a:effectLst/>
        </p:spPr>
        <p:txBody>
          <a:bodyPr vert="horz" wrap="square" lIns="87554" tIns="43777" rIns="87554" bIns="43777" numCol="1" anchor="t" anchorCtr="0" compatLnSpc="1">
            <a:prstTxWarp prst="textNoShape">
              <a:avLst/>
            </a:prstTxWarp>
          </a:bodyPr>
          <a:lstStyle>
            <a:lvl1pPr defTabSz="876300">
              <a:defRPr sz="1100" b="0">
                <a:solidFill>
                  <a:schemeClr val="tx1"/>
                </a:solidFill>
                <a:latin typeface="Arial" charset="0"/>
                <a:cs typeface="Times New Roman" charset="0"/>
              </a:defRPr>
            </a:lvl1pPr>
          </a:lstStyle>
          <a:p>
            <a:pPr>
              <a:defRPr/>
            </a:pPr>
            <a:endParaRPr lang="en-AU"/>
          </a:p>
        </p:txBody>
      </p:sp>
      <p:sp>
        <p:nvSpPr>
          <p:cNvPr id="38915" name="Rectangle 3"/>
          <p:cNvSpPr>
            <a:spLocks noGrp="1" noChangeArrowheads="1"/>
          </p:cNvSpPr>
          <p:nvPr>
            <p:ph type="dt" idx="1"/>
          </p:nvPr>
        </p:nvSpPr>
        <p:spPr bwMode="auto">
          <a:xfrm>
            <a:off x="5647385" y="1"/>
            <a:ext cx="4260349" cy="354340"/>
          </a:xfrm>
          <a:prstGeom prst="rect">
            <a:avLst/>
          </a:prstGeom>
          <a:noFill/>
          <a:ln w="9525">
            <a:noFill/>
            <a:miter lim="800000"/>
            <a:headEnd/>
            <a:tailEnd/>
          </a:ln>
          <a:effectLst/>
        </p:spPr>
        <p:txBody>
          <a:bodyPr vert="horz" wrap="square" lIns="87554" tIns="43777" rIns="87554" bIns="43777" numCol="1" anchor="t" anchorCtr="0" compatLnSpc="1">
            <a:prstTxWarp prst="textNoShape">
              <a:avLst/>
            </a:prstTxWarp>
          </a:bodyPr>
          <a:lstStyle>
            <a:lvl1pPr algn="r" defTabSz="876300">
              <a:defRPr sz="1100" b="0">
                <a:solidFill>
                  <a:schemeClr val="tx1"/>
                </a:solidFill>
                <a:latin typeface="Arial" charset="0"/>
                <a:cs typeface="Times New Roman" charset="0"/>
              </a:defRPr>
            </a:lvl1pPr>
          </a:lstStyle>
          <a:p>
            <a:pPr>
              <a:defRPr/>
            </a:pPr>
            <a:endParaRPr lang="en-AU"/>
          </a:p>
        </p:txBody>
      </p:sp>
      <p:sp>
        <p:nvSpPr>
          <p:cNvPr id="80900" name="Rectangle 4"/>
          <p:cNvSpPr>
            <a:spLocks noGrp="1" noRot="1" noChangeAspect="1" noChangeArrowheads="1" noTextEdit="1"/>
          </p:cNvSpPr>
          <p:nvPr>
            <p:ph type="sldImg" idx="2"/>
          </p:nvPr>
        </p:nvSpPr>
        <p:spPr bwMode="auto">
          <a:xfrm>
            <a:off x="3321050" y="506413"/>
            <a:ext cx="3373438" cy="2530475"/>
          </a:xfrm>
          <a:prstGeom prst="rect">
            <a:avLst/>
          </a:prstGeom>
          <a:noFill/>
          <a:ln w="9525">
            <a:solidFill>
              <a:srgbClr val="000000"/>
            </a:solidFill>
            <a:miter lim="800000"/>
            <a:headEnd/>
            <a:tailEnd/>
          </a:ln>
        </p:spPr>
      </p:sp>
      <p:sp>
        <p:nvSpPr>
          <p:cNvPr id="38917" name="Rectangle 5"/>
          <p:cNvSpPr>
            <a:spLocks noGrp="1" noChangeArrowheads="1"/>
          </p:cNvSpPr>
          <p:nvPr>
            <p:ph type="body" sz="quarter" idx="3"/>
          </p:nvPr>
        </p:nvSpPr>
        <p:spPr bwMode="auto">
          <a:xfrm>
            <a:off x="1278341" y="3239059"/>
            <a:ext cx="7351052" cy="3036889"/>
          </a:xfrm>
          <a:prstGeom prst="rect">
            <a:avLst/>
          </a:prstGeom>
          <a:noFill/>
          <a:ln w="9525">
            <a:noFill/>
            <a:miter lim="800000"/>
            <a:headEnd/>
            <a:tailEnd/>
          </a:ln>
          <a:effectLst/>
        </p:spPr>
        <p:txBody>
          <a:bodyPr vert="horz" wrap="square" lIns="87554" tIns="43777" rIns="87554" bIns="43777"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38918" name="Rectangle 6"/>
          <p:cNvSpPr>
            <a:spLocks noGrp="1" noChangeArrowheads="1"/>
          </p:cNvSpPr>
          <p:nvPr>
            <p:ph type="ftr" sz="quarter" idx="4"/>
          </p:nvPr>
        </p:nvSpPr>
        <p:spPr bwMode="auto">
          <a:xfrm>
            <a:off x="0" y="6478117"/>
            <a:ext cx="4262712" cy="303254"/>
          </a:xfrm>
          <a:prstGeom prst="rect">
            <a:avLst/>
          </a:prstGeom>
          <a:noFill/>
          <a:ln w="9525">
            <a:noFill/>
            <a:miter lim="800000"/>
            <a:headEnd/>
            <a:tailEnd/>
          </a:ln>
          <a:effectLst/>
        </p:spPr>
        <p:txBody>
          <a:bodyPr vert="horz" wrap="square" lIns="87554" tIns="43777" rIns="87554" bIns="43777" numCol="1" anchor="b" anchorCtr="0" compatLnSpc="1">
            <a:prstTxWarp prst="textNoShape">
              <a:avLst/>
            </a:prstTxWarp>
          </a:bodyPr>
          <a:lstStyle>
            <a:lvl1pPr defTabSz="876300">
              <a:defRPr sz="1100" b="0">
                <a:solidFill>
                  <a:schemeClr val="tx1"/>
                </a:solidFill>
                <a:latin typeface="Arial" charset="0"/>
                <a:cs typeface="Times New Roman" charset="0"/>
              </a:defRPr>
            </a:lvl1pPr>
          </a:lstStyle>
          <a:p>
            <a:pPr>
              <a:defRPr/>
            </a:pPr>
            <a:endParaRPr lang="en-AU"/>
          </a:p>
        </p:txBody>
      </p:sp>
      <p:sp>
        <p:nvSpPr>
          <p:cNvPr id="38919" name="Rectangle 7"/>
          <p:cNvSpPr>
            <a:spLocks noGrp="1" noChangeArrowheads="1"/>
          </p:cNvSpPr>
          <p:nvPr>
            <p:ph type="sldNum" sz="quarter" idx="5"/>
          </p:nvPr>
        </p:nvSpPr>
        <p:spPr bwMode="auto">
          <a:xfrm>
            <a:off x="5647385" y="6478117"/>
            <a:ext cx="4260349" cy="303254"/>
          </a:xfrm>
          <a:prstGeom prst="rect">
            <a:avLst/>
          </a:prstGeom>
          <a:noFill/>
          <a:ln w="9525">
            <a:noFill/>
            <a:miter lim="800000"/>
            <a:headEnd/>
            <a:tailEnd/>
          </a:ln>
          <a:effectLst/>
        </p:spPr>
        <p:txBody>
          <a:bodyPr vert="horz" wrap="square" lIns="87554" tIns="43777" rIns="87554" bIns="43777" numCol="1" anchor="b" anchorCtr="0" compatLnSpc="1">
            <a:prstTxWarp prst="textNoShape">
              <a:avLst/>
            </a:prstTxWarp>
          </a:bodyPr>
          <a:lstStyle>
            <a:lvl1pPr algn="r" defTabSz="876300">
              <a:defRPr sz="1100" b="0">
                <a:solidFill>
                  <a:schemeClr val="tx1"/>
                </a:solidFill>
                <a:latin typeface="Arial" charset="0"/>
                <a:cs typeface="Times New Roman" charset="0"/>
              </a:defRPr>
            </a:lvl1pPr>
          </a:lstStyle>
          <a:p>
            <a:pPr>
              <a:defRPr/>
            </a:pPr>
            <a:fld id="{639521A7-ED61-4BBF-9C63-B50097B06FD4}" type="slidenum">
              <a:rPr lang="en-AU"/>
              <a:pPr>
                <a:defRPr/>
              </a:pPr>
              <a:t>‹#›</a:t>
            </a:fld>
            <a:endParaRPr lang="en-AU"/>
          </a:p>
        </p:txBody>
      </p:sp>
    </p:spTree>
    <p:extLst>
      <p:ext uri="{BB962C8B-B14F-4D97-AF65-F5344CB8AC3E}">
        <p14:creationId xmlns:p14="http://schemas.microsoft.com/office/powerpoint/2010/main" val="823769657"/>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mpi.govt.nz/dmsdocument/31404/direct" TargetMode="External" /><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mpi.govt.nz/food-safety-home/food-allergies-intolerances/reporting-an-allergic-reaction-to-foods/" TargetMode="External" /><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pPr>
              <a:defRPr/>
            </a:pPr>
            <a:fld id="{639521A7-ED61-4BBF-9C63-B50097B06FD4}" type="slidenum">
              <a:rPr lang="en-AU" smtClean="0"/>
              <a:pPr>
                <a:defRPr/>
              </a:pPr>
              <a:t>1</a:t>
            </a:fld>
            <a:endParaRPr lang="en-AU"/>
          </a:p>
        </p:txBody>
      </p:sp>
      <p:sp>
        <p:nvSpPr>
          <p:cNvPr id="5" name="Footer Placeholder 4"/>
          <p:cNvSpPr>
            <a:spLocks noGrp="1"/>
          </p:cNvSpPr>
          <p:nvPr>
            <p:ph type="ftr" sz="quarter" idx="11"/>
          </p:nvPr>
        </p:nvSpPr>
        <p:spPr/>
        <p:txBody>
          <a:bodyPr/>
          <a:lstStyle/>
          <a:p>
            <a:pPr>
              <a:defRPr/>
            </a:pPr>
            <a:endParaRPr lang="en-AU"/>
          </a:p>
        </p:txBody>
      </p:sp>
    </p:spTree>
    <p:extLst>
      <p:ext uri="{BB962C8B-B14F-4D97-AF65-F5344CB8AC3E}">
        <p14:creationId xmlns:p14="http://schemas.microsoft.com/office/powerpoint/2010/main" val="440004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NZ" dirty="0"/>
              <a:t>Picture is generic and additional checks </a:t>
            </a:r>
          </a:p>
          <a:p>
            <a:endParaRPr lang="en-NZ"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latin typeface="Verdana"/>
                <a:ea typeface="Verdana"/>
                <a:cs typeface="Verdana" pitchFamily="34" charset="0"/>
              </a:rPr>
              <a:t>Mandatory - Registration and Scope of Operations</a:t>
            </a:r>
            <a:endParaRPr lang="en-NZ" sz="1200" b="1" dirty="0">
              <a:latin typeface="Verdana"/>
              <a:ea typeface="Verdana"/>
              <a:cs typeface="Verdana"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Is your scope correct? </a:t>
            </a:r>
          </a:p>
          <a:p>
            <a:pPr marL="914400" marR="0" lvl="1"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NP3</a:t>
            </a:r>
          </a:p>
          <a:p>
            <a:pPr marL="914400" marR="0" lvl="1"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Business details</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Legal name of owner and business</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Trading name of business</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Address of business</a:t>
            </a:r>
          </a:p>
          <a:p>
            <a:pPr marL="914400" marR="0" lvl="1"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Scope of operations</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Brewers, distillers, manufacturers of vinegar, alcoholic beverages, or malt extract</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Product Type - </a:t>
            </a:r>
            <a:r>
              <a:rPr kumimoji="0" lang="en-US" sz="18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Spirits and Liqueurs</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Trading Operations – </a:t>
            </a:r>
            <a:r>
              <a:rPr kumimoji="0" lang="en-US" sz="18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Retail, Wholesale, Internet</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Processes of Interest – </a:t>
            </a:r>
            <a:r>
              <a:rPr kumimoji="0" lang="en-US" sz="18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Fermentation</a:t>
            </a:r>
          </a:p>
          <a:p>
            <a:pPr marL="914400" marR="0" lvl="2"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8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marL="914400" marR="0" lvl="2"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1800" b="1" dirty="0">
                <a:latin typeface="Verdana"/>
                <a:ea typeface="Verdana"/>
                <a:cs typeface="Verdana" pitchFamily="34" charset="0"/>
              </a:rPr>
              <a:t>Mandatory - Improvements or Corrective Actions</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highlight>
                  <a:srgbClr val="FFFF00"/>
                </a:highlight>
                <a:uLnTx/>
                <a:uFillTx/>
                <a:latin typeface="SourceSansPro"/>
                <a:ea typeface="+mn-ea"/>
                <a:cs typeface="+mn-cs"/>
              </a:rPr>
              <a:t>Changing things up</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highlight>
                  <a:srgbClr val="FFFF00"/>
                </a:highlight>
                <a:uLnTx/>
                <a:uFillTx/>
                <a:latin typeface="SourceSansPro"/>
                <a:ea typeface="+mn-ea"/>
                <a:cs typeface="+mn-cs"/>
              </a:rPr>
              <a:t>Create new products</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highlight>
                  <a:srgbClr val="FFFF00"/>
                </a:highlight>
                <a:uLnTx/>
                <a:uFillTx/>
                <a:latin typeface="SourceSansPro"/>
                <a:ea typeface="+mn-ea"/>
                <a:cs typeface="+mn-cs"/>
              </a:rPr>
              <a:t>Improve old products – less cost, faster, </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highlight>
                  <a:srgbClr val="FFFF00"/>
                </a:highlight>
                <a:uLnTx/>
                <a:uFillTx/>
                <a:latin typeface="SourceSansPro"/>
                <a:ea typeface="+mn-ea"/>
                <a:cs typeface="+mn-cs"/>
              </a:rPr>
              <a:t>Produce consistent </a:t>
            </a:r>
            <a:r>
              <a:rPr kumimoji="0" lang="en-US" sz="2400" b="0" i="0" u="none" strike="noStrike" kern="1200" cap="none" spc="0" normalizeH="0" baseline="0" noProof="0" dirty="0" err="1">
                <a:ln>
                  <a:noFill/>
                </a:ln>
                <a:solidFill>
                  <a:srgbClr val="000000"/>
                </a:solidFill>
                <a:effectLst/>
                <a:highlight>
                  <a:srgbClr val="FFFF00"/>
                </a:highlight>
                <a:uLnTx/>
                <a:uFillTx/>
                <a:latin typeface="SourceSansPro"/>
                <a:ea typeface="+mn-ea"/>
                <a:cs typeface="+mn-cs"/>
              </a:rPr>
              <a:t>flavours</a:t>
            </a:r>
            <a:endParaRPr kumimoji="0" lang="en-US" sz="2400" b="0" i="0" u="none" strike="noStrike" kern="1200" cap="none" spc="0" normalizeH="0" baseline="0" noProof="0" dirty="0">
              <a:ln>
                <a:noFill/>
              </a:ln>
              <a:solidFill>
                <a:srgbClr val="000000"/>
              </a:solidFill>
              <a:effectLst/>
              <a:highlight>
                <a:srgbClr val="FFFF00"/>
              </a:highlight>
              <a:uLnTx/>
              <a:uFillTx/>
              <a:latin typeface="SourceSansPro"/>
              <a:ea typeface="+mn-ea"/>
              <a:cs typeface="+mn-cs"/>
            </a:endParaRP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highlight>
                  <a:srgbClr val="FFFF00"/>
                </a:highlight>
                <a:uLnTx/>
                <a:uFillTx/>
                <a:latin typeface="SourceSansPro"/>
                <a:ea typeface="+mn-ea"/>
                <a:cs typeface="+mn-cs"/>
              </a:rPr>
              <a:t> from natural products</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highlight>
                  <a:srgbClr val="FFFF00"/>
                </a:highlight>
                <a:uLnTx/>
                <a:uFillTx/>
                <a:latin typeface="SourceSansPro"/>
                <a:ea typeface="+mn-ea"/>
                <a:cs typeface="+mn-cs"/>
              </a:rPr>
              <a:t>change with season</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highlight>
                  <a:srgbClr val="FFFF00"/>
                </a:highlight>
                <a:uLnTx/>
                <a:uFillTx/>
                <a:latin typeface="SourceSansPro"/>
                <a:ea typeface="+mn-ea"/>
                <a:cs typeface="+mn-cs"/>
              </a:rPr>
              <a:t>Supplier change</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highlight>
                  <a:srgbClr val="FFFF00"/>
                </a:highlight>
                <a:uLnTx/>
                <a:uFillTx/>
                <a:latin typeface="SourceSansPro"/>
                <a:ea typeface="+mn-ea"/>
                <a:cs typeface="+mn-cs"/>
              </a:rPr>
              <a:t>Trouble shooting </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solidFill>
              <a:effectLst/>
              <a:highlight>
                <a:srgbClr val="FFFF00"/>
              </a:highlight>
              <a:uLnTx/>
              <a:uFillTx/>
              <a:latin typeface="SourceSansPro"/>
              <a:ea typeface="+mn-ea"/>
              <a:cs typeface="+mn-cs"/>
            </a:endParaRP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2400" b="1" dirty="0">
                <a:latin typeface="Verdana"/>
                <a:ea typeface="Verdana"/>
                <a:cs typeface="Verdana" pitchFamily="34" charset="0"/>
              </a:rPr>
              <a:t>Mandatory - Complaints and Recalls</a:t>
            </a:r>
            <a:endParaRPr kumimoji="0" lang="en-US" sz="2400" b="0" i="0" u="none" strike="noStrike" kern="1200" cap="none" spc="0" normalizeH="0" baseline="0" noProof="0" dirty="0">
              <a:ln>
                <a:noFill/>
              </a:ln>
              <a:solidFill>
                <a:srgbClr val="000000"/>
              </a:solidFill>
              <a:effectLst/>
              <a:highlight>
                <a:srgbClr val="FFFF00"/>
              </a:highlight>
              <a:uLnTx/>
              <a:uFillTx/>
              <a:latin typeface="SourceSansPro"/>
              <a:ea typeface="+mn-ea"/>
              <a:cs typeface="+mn-cs"/>
            </a:endParaRPr>
          </a:p>
          <a:p>
            <a:pPr marL="914400" marR="0" lvl="2"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8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a:p>
            <a:pPr lvl="1"/>
            <a:r>
              <a:rPr lang="en-US" sz="2000" b="0" dirty="0">
                <a:solidFill>
                  <a:srgbClr val="000000"/>
                </a:solidFill>
                <a:highlight>
                  <a:srgbClr val="FFFF00"/>
                </a:highlight>
                <a:latin typeface="Verdana" panose="020B0604030504040204" pitchFamily="34" charset="0"/>
                <a:ea typeface="Verdana" panose="020B0604030504040204" pitchFamily="34" charset="0"/>
              </a:rPr>
              <a:t>Test the system annually – ie mock recall</a:t>
            </a:r>
          </a:p>
          <a:p>
            <a:pPr lvl="1"/>
            <a:r>
              <a:rPr lang="en-US" sz="2000" b="0" dirty="0">
                <a:solidFill>
                  <a:srgbClr val="000000"/>
                </a:solidFill>
                <a:highlight>
                  <a:srgbClr val="FFFF00"/>
                </a:highlight>
                <a:latin typeface="Verdana" panose="020B0604030504040204" pitchFamily="34" charset="0"/>
                <a:ea typeface="Verdana" panose="020B0604030504040204" pitchFamily="34" charset="0"/>
              </a:rPr>
              <a:t>If a customer complains about your food – then you need to investigate and document findings</a:t>
            </a:r>
          </a:p>
          <a:p>
            <a:pPr lvl="1"/>
            <a:r>
              <a:rPr lang="en-US" sz="2000" b="0" dirty="0">
                <a:solidFill>
                  <a:srgbClr val="000000"/>
                </a:solidFill>
                <a:highlight>
                  <a:srgbClr val="FFFF00"/>
                </a:highlight>
                <a:latin typeface="Verdana" panose="020B0604030504040204" pitchFamily="34" charset="0"/>
                <a:ea typeface="Verdana" panose="020B0604030504040204" pitchFamily="34" charset="0"/>
              </a:rPr>
              <a:t>Finding out what is wrong will test your traceability</a:t>
            </a:r>
          </a:p>
          <a:p>
            <a:pPr lvl="1"/>
            <a:r>
              <a:rPr lang="en-US" sz="2000" b="0" dirty="0">
                <a:solidFill>
                  <a:srgbClr val="000000"/>
                </a:solidFill>
                <a:highlight>
                  <a:srgbClr val="FFFF00"/>
                </a:highlight>
                <a:latin typeface="Verdana" panose="020B0604030504040204" pitchFamily="34" charset="0"/>
                <a:ea typeface="Verdana" panose="020B0604030504040204" pitchFamily="34" charset="0"/>
              </a:rPr>
              <a:t>Who you have sold product to and product details if possible</a:t>
            </a:r>
          </a:p>
          <a:p>
            <a:r>
              <a:rPr lang="en-US" sz="1000" b="0" dirty="0">
                <a:highlight>
                  <a:srgbClr val="FFFF00"/>
                </a:highlight>
                <a:latin typeface="Verdana" panose="020B0604030504040204" pitchFamily="34" charset="0"/>
                <a:ea typeface="Verdana" panose="020B0604030504040204" pitchFamily="34" charset="0"/>
              </a:rPr>
              <a:t>Were common substantiated complaints identified?  </a:t>
            </a:r>
          </a:p>
          <a:p>
            <a:r>
              <a:rPr lang="en-US" sz="1000" b="0" dirty="0">
                <a:highlight>
                  <a:srgbClr val="FFFF00"/>
                </a:highlight>
                <a:latin typeface="Verdana" panose="020B0604030504040204" pitchFamily="34" charset="0"/>
                <a:ea typeface="Verdana" panose="020B0604030504040204" pitchFamily="34" charset="0"/>
              </a:rPr>
              <a:t>Were food safety / suitability issues appropriately identified and responded to?  Were records kept?</a:t>
            </a:r>
          </a:p>
          <a:p>
            <a:r>
              <a:rPr lang="en-US" sz="1000" b="0" dirty="0">
                <a:highlight>
                  <a:srgbClr val="FFFF00"/>
                </a:highlight>
                <a:latin typeface="Verdana" panose="020B0604030504040204" pitchFamily="34" charset="0"/>
                <a:ea typeface="Verdana" panose="020B0604030504040204" pitchFamily="34" charset="0"/>
              </a:rPr>
              <a:t>There are 2 kinds of recall:</a:t>
            </a:r>
          </a:p>
          <a:p>
            <a:r>
              <a:rPr lang="en-US" sz="1000" b="0" dirty="0">
                <a:highlight>
                  <a:srgbClr val="FFFF00"/>
                </a:highlight>
                <a:latin typeface="Verdana" panose="020B0604030504040204" pitchFamily="34" charset="0"/>
                <a:ea typeface="Verdana" panose="020B0604030504040204" pitchFamily="34" charset="0"/>
              </a:rPr>
              <a:t>◦ trade level – where food that has been distributed to stores is being recalled,</a:t>
            </a:r>
          </a:p>
          <a:p>
            <a:r>
              <a:rPr lang="en-US" sz="1000" b="0" dirty="0">
                <a:highlight>
                  <a:srgbClr val="FFFF00"/>
                </a:highlight>
                <a:latin typeface="Verdana" panose="020B0604030504040204" pitchFamily="34" charset="0"/>
                <a:ea typeface="Verdana" panose="020B0604030504040204" pitchFamily="34" charset="0"/>
              </a:rPr>
              <a:t>◦ consumer level – where there is public notification of the recall.</a:t>
            </a:r>
          </a:p>
          <a:p>
            <a:r>
              <a:rPr lang="en-US" sz="1000" b="0" dirty="0">
                <a:highlight>
                  <a:srgbClr val="FFFF00"/>
                </a:highlight>
                <a:latin typeface="Verdana" panose="020B0604030504040204" pitchFamily="34" charset="0"/>
                <a:ea typeface="Verdana" panose="020B0604030504040204" pitchFamily="34" charset="0"/>
              </a:rPr>
              <a:t>• There are 2 main reasons you might need to recall food:</a:t>
            </a:r>
          </a:p>
          <a:p>
            <a:r>
              <a:rPr lang="en-US" sz="1000" b="0" dirty="0">
                <a:highlight>
                  <a:srgbClr val="FFFF00"/>
                </a:highlight>
                <a:latin typeface="Verdana" panose="020B0604030504040204" pitchFamily="34" charset="0"/>
                <a:ea typeface="Verdana" panose="020B0604030504040204" pitchFamily="34" charset="0"/>
              </a:rPr>
              <a:t>◦ something has gone wrong in your business,</a:t>
            </a:r>
          </a:p>
          <a:p>
            <a:r>
              <a:rPr lang="en-US" sz="1000" b="0" dirty="0">
                <a:highlight>
                  <a:srgbClr val="FFFF00"/>
                </a:highlight>
                <a:latin typeface="Verdana" panose="020B0604030504040204" pitchFamily="34" charset="0"/>
                <a:ea typeface="Verdana" panose="020B0604030504040204" pitchFamily="34" charset="0"/>
              </a:rPr>
              <a:t>◦ something has gone wrong in a supplier’s business and you have already used the ingredient, input, equipment, packaging or food they are recalling.</a:t>
            </a:r>
          </a:p>
          <a:p>
            <a:r>
              <a:rPr lang="en-US" sz="1000" b="0" dirty="0">
                <a:highlight>
                  <a:srgbClr val="FFFF00"/>
                </a:highlight>
                <a:latin typeface="Verdana" panose="020B0604030504040204" pitchFamily="34" charset="0"/>
                <a:ea typeface="Verdana" panose="020B0604030504040204" pitchFamily="34" charset="0"/>
              </a:rPr>
              <a:t>• The records you must keep can help in your procedure for recalling food. Traceability is extremely important in a </a:t>
            </a:r>
          </a:p>
          <a:p>
            <a:r>
              <a:rPr lang="en-US" sz="1000" b="0" dirty="0">
                <a:highlight>
                  <a:srgbClr val="FFFF00"/>
                </a:highlight>
                <a:latin typeface="Verdana" panose="020B0604030504040204" pitchFamily="34" charset="0"/>
                <a:ea typeface="Verdana" panose="020B0604030504040204" pitchFamily="34" charset="0"/>
              </a:rPr>
              <a:t>recall situation.</a:t>
            </a:r>
          </a:p>
          <a:p>
            <a:r>
              <a:rPr lang="en-US" sz="1000" b="0" dirty="0">
                <a:highlight>
                  <a:srgbClr val="FFFF00"/>
                </a:highlight>
                <a:latin typeface="Verdana" panose="020B0604030504040204" pitchFamily="34" charset="0"/>
                <a:ea typeface="Verdana" panose="020B0604030504040204" pitchFamily="34" charset="0"/>
              </a:rPr>
              <a:t>• A recall is needed if you have doubts your food is safe and suitable and you have already sold or distributed some or all of it.</a:t>
            </a:r>
          </a:p>
          <a:p>
            <a:r>
              <a:rPr lang="en-US" sz="1400" dirty="0"/>
              <a:t>If you decide to recall, you must: </a:t>
            </a:r>
          </a:p>
          <a:p>
            <a:r>
              <a:rPr lang="en-US" sz="1400" dirty="0"/>
              <a:t>◦ notify MPI as soon as possible and at least within 24 hours, </a:t>
            </a:r>
          </a:p>
          <a:p>
            <a:r>
              <a:rPr lang="en-US" sz="1400" dirty="0"/>
              <a:t>◦ call 0800 00 83 33 and ask for the Food Compliance team (if during work hours) </a:t>
            </a:r>
          </a:p>
          <a:p>
            <a:r>
              <a:rPr lang="en-US" sz="1400" dirty="0"/>
              <a:t>or ask for the on-call MPI Food Safety Officer (if calling after hours)</a:t>
            </a:r>
            <a:r>
              <a:rPr lang="en-US" sz="2000" b="0" dirty="0">
                <a:highlight>
                  <a:srgbClr val="FFFF00"/>
                </a:highlight>
                <a:latin typeface="Verdana" panose="020B0604030504040204" pitchFamily="34" charset="0"/>
                <a:ea typeface="Verdana" panose="020B0604030504040204" pitchFamily="34" charset="0"/>
              </a:rPr>
              <a:t> </a:t>
            </a:r>
            <a:endParaRPr lang="en-NZ" sz="2000" b="0" dirty="0">
              <a:highlight>
                <a:srgbClr val="FFFF00"/>
              </a:highlight>
              <a:latin typeface="Verdana" panose="020B0604030504040204" pitchFamily="34" charset="0"/>
              <a:ea typeface="Verdana" panose="020B0604030504040204" pitchFamily="34" charset="0"/>
            </a:endParaRPr>
          </a:p>
          <a:p>
            <a:pPr marL="914400" marR="0" lvl="2"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1800" b="1" dirty="0">
                <a:latin typeface="Verdana"/>
                <a:ea typeface="Verdana"/>
                <a:cs typeface="Verdana" pitchFamily="34" charset="0"/>
              </a:rPr>
              <a:t>Mandatory - Non-compliance</a:t>
            </a:r>
          </a:p>
          <a:p>
            <a:pPr marL="342900" indent="-342900">
              <a:buFont typeface="Arial" panose="020B0604020202020204" pitchFamily="34" charset="0"/>
              <a:buChar char="•"/>
            </a:pPr>
            <a:r>
              <a:rPr lang="en-US" sz="1800" b="0" dirty="0">
                <a:solidFill>
                  <a:schemeClr val="tx1"/>
                </a:solidFill>
                <a:latin typeface="Verdana" panose="020B0604030504040204" pitchFamily="34" charset="0"/>
                <a:ea typeface="Verdana" panose="020B0604030504040204" pitchFamily="34" charset="0"/>
              </a:rPr>
              <a:t>What non-compliance resulted from recent external audits or investigations?  </a:t>
            </a:r>
          </a:p>
          <a:p>
            <a:pPr marL="342900" indent="-342900">
              <a:buFont typeface="Arial" panose="020B0604020202020204" pitchFamily="34" charset="0"/>
              <a:buChar char="•"/>
            </a:pPr>
            <a:r>
              <a:rPr lang="en-US" sz="1800" b="0" dirty="0">
                <a:solidFill>
                  <a:schemeClr val="tx1"/>
                </a:solidFill>
                <a:latin typeface="Verdana" panose="020B0604030504040204" pitchFamily="34" charset="0"/>
                <a:ea typeface="Verdana" panose="020B0604030504040204" pitchFamily="34" charset="0"/>
              </a:rPr>
              <a:t>Were these addressed in the timeframes agreed?  Did the operator failure to address no- compliances result in additional visits to the site since the last audit, or sanctions applied by a Food Safety Officer?  </a:t>
            </a:r>
          </a:p>
          <a:p>
            <a:pPr marL="342900" indent="-342900">
              <a:buFont typeface="Arial" panose="020B0604020202020204" pitchFamily="34" charset="0"/>
              <a:buChar char="•"/>
            </a:pPr>
            <a:r>
              <a:rPr lang="en-US" sz="1800" b="0" dirty="0">
                <a:solidFill>
                  <a:schemeClr val="tx1"/>
                </a:solidFill>
                <a:latin typeface="Verdana" panose="020B0604030504040204" pitchFamily="34" charset="0"/>
                <a:ea typeface="Verdana" panose="020B0604030504040204" pitchFamily="34" charset="0"/>
              </a:rPr>
              <a:t>What steps have been taken to identify cause, improve and correct the issue?  </a:t>
            </a:r>
          </a:p>
          <a:p>
            <a:pPr marL="342900" indent="-342900">
              <a:buFont typeface="Arial" panose="020B0604020202020204" pitchFamily="34" charset="0"/>
              <a:buChar char="•"/>
            </a:pPr>
            <a:r>
              <a:rPr lang="en-US" sz="1800" b="0" dirty="0">
                <a:solidFill>
                  <a:schemeClr val="tx1"/>
                </a:solidFill>
                <a:latin typeface="Verdana" panose="020B0604030504040204" pitchFamily="34" charset="0"/>
                <a:ea typeface="Verdana" panose="020B0604030504040204" pitchFamily="34" charset="0"/>
              </a:rPr>
              <a:t>Were corrective actions were taken were these appropriate?  </a:t>
            </a:r>
          </a:p>
          <a:p>
            <a:pPr marL="342900" indent="-342900">
              <a:buFont typeface="Arial" panose="020B0604020202020204" pitchFamily="34" charset="0"/>
              <a:buChar char="•"/>
            </a:pPr>
            <a:r>
              <a:rPr lang="en-US" sz="1800" b="0" dirty="0">
                <a:solidFill>
                  <a:schemeClr val="tx1"/>
                </a:solidFill>
                <a:latin typeface="Verdana" panose="020B0604030504040204" pitchFamily="34" charset="0"/>
                <a:ea typeface="Verdana" panose="020B0604030504040204" pitchFamily="34" charset="0"/>
              </a:rPr>
              <a:t>Was a suitably skilled person used to carry out the action?  </a:t>
            </a:r>
          </a:p>
          <a:p>
            <a:pPr marL="342900" indent="-342900">
              <a:buFont typeface="Arial" panose="020B0604020202020204" pitchFamily="34" charset="0"/>
              <a:buChar char="•"/>
            </a:pPr>
            <a:r>
              <a:rPr lang="en-US" sz="1800" b="0" dirty="0">
                <a:solidFill>
                  <a:schemeClr val="tx1"/>
                </a:solidFill>
                <a:latin typeface="Verdana" panose="020B0604030504040204" pitchFamily="34" charset="0"/>
                <a:ea typeface="Verdana" panose="020B0604030504040204" pitchFamily="34" charset="0"/>
              </a:rPr>
              <a:t>Were records kept?</a:t>
            </a:r>
            <a:endParaRPr lang="en-NZ" sz="1800" b="0" dirty="0">
              <a:solidFill>
                <a:schemeClr val="tx1"/>
              </a:solidFill>
              <a:latin typeface="Verdana" panose="020B0604030504040204" pitchFamily="34" charset="0"/>
              <a:ea typeface="Verdana" panose="020B0604030504040204" pitchFamily="34" charset="0"/>
            </a:endParaRPr>
          </a:p>
          <a:p>
            <a:pPr marL="914400" marR="0" lvl="2"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1800" b="1" dirty="0">
                <a:latin typeface="Verdana"/>
                <a:ea typeface="Verdana"/>
                <a:cs typeface="Verdana" pitchFamily="34" charset="0"/>
              </a:rPr>
              <a:t>Mandatory - </a:t>
            </a:r>
            <a:r>
              <a:rPr lang="en-US" sz="1800" b="1" dirty="0">
                <a:solidFill>
                  <a:srgbClr val="000000"/>
                </a:solidFill>
                <a:latin typeface="Verdana" panose="020B0604030504040204" pitchFamily="34" charset="0"/>
                <a:ea typeface="Verdana" panose="020B0604030504040204" pitchFamily="34" charset="0"/>
              </a:rPr>
              <a:t>Managing unsafe/unsuitable food</a:t>
            </a:r>
          </a:p>
          <a:p>
            <a:pPr marL="457200" lvl="1" indent="-457200" algn="ctr">
              <a:buNone/>
            </a:pPr>
            <a:r>
              <a:rPr lang="en-US" sz="2000" dirty="0">
                <a:latin typeface="Verdana" panose="020B0604030504040204" pitchFamily="34" charset="0"/>
                <a:ea typeface="Verdana" panose="020B0604030504040204" pitchFamily="34" charset="0"/>
              </a:rPr>
              <a:t>When things go wrong (and they will sometimes), you need to take immediate action to keep food safe and suitable. </a:t>
            </a:r>
          </a:p>
          <a:p>
            <a:pPr marL="457200" lvl="1" indent="-457200">
              <a:buNone/>
            </a:pPr>
            <a:endParaRPr lang="en-US" sz="2000" dirty="0">
              <a:latin typeface="Verdana" panose="020B0604030504040204" pitchFamily="34" charset="0"/>
              <a:ea typeface="Verdana" panose="020B0604030504040204" pitchFamily="34" charset="0"/>
            </a:endParaRPr>
          </a:p>
          <a:p>
            <a:pPr marL="457200" lvl="1" indent="-457200">
              <a:buNone/>
            </a:pPr>
            <a:r>
              <a:rPr lang="en-US" sz="2000" dirty="0">
                <a:latin typeface="Verdana" panose="020B0604030504040204" pitchFamily="34" charset="0"/>
                <a:ea typeface="Verdana" panose="020B0604030504040204" pitchFamily="34" charset="0"/>
              </a:rPr>
              <a:t>What do you need to do? </a:t>
            </a:r>
          </a:p>
          <a:p>
            <a:pPr marL="457200" lvl="1" indent="-457200">
              <a:buNone/>
            </a:pPr>
            <a:r>
              <a:rPr lang="en-US" sz="4000" dirty="0">
                <a:latin typeface="Verdana" panose="020B0604030504040204" pitchFamily="34" charset="0"/>
                <a:ea typeface="Verdana" panose="020B0604030504040204" pitchFamily="34" charset="0"/>
              </a:rPr>
              <a:t>	</a:t>
            </a:r>
            <a:r>
              <a:rPr lang="en-US" sz="2000" dirty="0">
                <a:latin typeface="Verdana" panose="020B0604030504040204" pitchFamily="34" charset="0"/>
                <a:ea typeface="Verdana" panose="020B0604030504040204" pitchFamily="34" charset="0"/>
              </a:rPr>
              <a:t>• Set-up procedures that allow you to react quickly when something goes wrong. </a:t>
            </a:r>
          </a:p>
          <a:p>
            <a:pPr marL="457200" lvl="1" indent="-457200">
              <a:buNone/>
            </a:pPr>
            <a:r>
              <a:rPr lang="en-US" sz="2000" dirty="0">
                <a:latin typeface="Verdana" panose="020B0604030504040204" pitchFamily="34" charset="0"/>
                <a:ea typeface="Verdana" panose="020B0604030504040204" pitchFamily="34" charset="0"/>
              </a:rPr>
              <a:t>	• As soon as a problem affecting food safety and/or suitability is identified: </a:t>
            </a:r>
          </a:p>
          <a:p>
            <a:pPr marL="627063" lvl="1" indent="0">
              <a:buFont typeface="Arial" panose="020B0604020202020204" pitchFamily="34" charset="0"/>
              <a:buChar char="•"/>
              <a:tabLst>
                <a:tab pos="808038" algn="l"/>
              </a:tabLst>
            </a:pPr>
            <a:r>
              <a:rPr lang="en-US" sz="1800" dirty="0">
                <a:latin typeface="Verdana" panose="020B0604030504040204" pitchFamily="34" charset="0"/>
                <a:ea typeface="Verdana" panose="020B0604030504040204" pitchFamily="34" charset="0"/>
              </a:rPr>
              <a:t>	identify all food that is, or could be unsafe or unsuitable</a:t>
            </a:r>
          </a:p>
          <a:p>
            <a:pPr marL="627063" lvl="1" indent="0">
              <a:buFont typeface="Arial" panose="020B0604020202020204" pitchFamily="34" charset="0"/>
              <a:buChar char="•"/>
              <a:tabLst>
                <a:tab pos="808038" algn="l"/>
              </a:tabLst>
            </a:pPr>
            <a:r>
              <a:rPr lang="en-US" sz="1800" dirty="0">
                <a:latin typeface="Verdana" panose="020B0604030504040204" pitchFamily="34" charset="0"/>
                <a:ea typeface="Verdana" panose="020B0604030504040204" pitchFamily="34" charset="0"/>
              </a:rPr>
              <a:t>	prevent it from being sold or, determine if a recall is necessary</a:t>
            </a:r>
          </a:p>
          <a:p>
            <a:pPr marL="808038" lvl="1" indent="-180975">
              <a:buFont typeface="Arial" panose="020B0604020202020204" pitchFamily="34" charset="0"/>
              <a:buChar char="•"/>
              <a:tabLst>
                <a:tab pos="808038" algn="l"/>
              </a:tabLst>
            </a:pPr>
            <a:r>
              <a:rPr lang="en-US" sz="1800" dirty="0">
                <a:latin typeface="Verdana" panose="020B0604030504040204" pitchFamily="34" charset="0"/>
                <a:ea typeface="Verdana" panose="020B0604030504040204" pitchFamily="34" charset="0"/>
              </a:rPr>
              <a:t>notify your verifier that there is (or has been) a problem as soon as possible</a:t>
            </a:r>
          </a:p>
          <a:p>
            <a:pPr marL="627063" lvl="1" indent="0">
              <a:buFont typeface="Arial" panose="020B0604020202020204" pitchFamily="34" charset="0"/>
              <a:buChar char="•"/>
              <a:tabLst>
                <a:tab pos="808038" algn="l"/>
              </a:tabLst>
            </a:pPr>
            <a:r>
              <a:rPr lang="en-US" sz="1800" dirty="0">
                <a:latin typeface="Verdana" panose="020B0604030504040204" pitchFamily="34" charset="0"/>
                <a:ea typeface="Verdana" panose="020B0604030504040204" pitchFamily="34" charset="0"/>
              </a:rPr>
              <a:t>	fix the problem</a:t>
            </a:r>
          </a:p>
          <a:p>
            <a:pPr marL="808038" lvl="1" indent="-180975">
              <a:buFont typeface="Arial" panose="020B0604020202020204" pitchFamily="34" charset="0"/>
              <a:buChar char="•"/>
              <a:tabLst>
                <a:tab pos="808038" algn="l"/>
              </a:tabLst>
            </a:pPr>
            <a:r>
              <a:rPr lang="en-US" sz="1800" dirty="0">
                <a:latin typeface="Verdana" panose="020B0604030504040204" pitchFamily="34" charset="0"/>
                <a:ea typeface="Verdana" panose="020B0604030504040204" pitchFamily="34" charset="0"/>
              </a:rPr>
              <a:t>take action (or make changes) to prevent the problem from happening again</a:t>
            </a:r>
          </a:p>
          <a:p>
            <a:pPr marL="808038" lvl="1" indent="-180975">
              <a:buFont typeface="Arial" panose="020B0604020202020204" pitchFamily="34" charset="0"/>
              <a:buChar char="•"/>
              <a:tabLst>
                <a:tab pos="808038" algn="l"/>
              </a:tabLst>
            </a:pPr>
            <a:r>
              <a:rPr lang="en-US" sz="1800" dirty="0">
                <a:latin typeface="Verdana" panose="020B0604030504040204" pitchFamily="34" charset="0"/>
                <a:ea typeface="Verdana" panose="020B0604030504040204" pitchFamily="34" charset="0"/>
              </a:rPr>
              <a:t>keep clear, accurate records of all the actions you took once the problem was identified </a:t>
            </a:r>
          </a:p>
          <a:p>
            <a:pPr marL="808038" lvl="1" indent="-180975">
              <a:buFont typeface="Arial" panose="020B0604020202020204" pitchFamily="34" charset="0"/>
              <a:buChar char="•"/>
              <a:tabLst>
                <a:tab pos="808038" algn="l"/>
              </a:tabLst>
            </a:pPr>
            <a:endParaRPr lang="en-US" sz="1800" dirty="0">
              <a:solidFill>
                <a:srgbClr val="000000"/>
              </a:solidFill>
              <a:latin typeface="Verdana" panose="020B0604030504040204" pitchFamily="34" charset="0"/>
              <a:ea typeface="Verdana" panose="020B0604030504040204" pitchFamily="34" charset="0"/>
            </a:endParaRPr>
          </a:p>
          <a:p>
            <a:pPr marL="914400" marR="0" lvl="2"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NZ" sz="1800" b="1" dirty="0">
                <a:latin typeface="Verdana"/>
                <a:ea typeface="Verdana"/>
                <a:cs typeface="Verdana" pitchFamily="34" charset="0"/>
              </a:rPr>
              <a:t>Top 5 - Training, Supervision and Competency</a:t>
            </a:r>
          </a:p>
          <a:p>
            <a:r>
              <a:rPr lang="en-US" dirty="0">
                <a:solidFill>
                  <a:srgbClr val="000000"/>
                </a:solidFill>
                <a:latin typeface="SourceSansPro"/>
              </a:rPr>
              <a:t>Why</a:t>
            </a:r>
          </a:p>
          <a:p>
            <a:pPr lvl="1"/>
            <a:r>
              <a:rPr lang="en-US" dirty="0">
                <a:solidFill>
                  <a:srgbClr val="000000"/>
                </a:solidFill>
                <a:latin typeface="SourceSansPro"/>
              </a:rPr>
              <a:t>MPI requirement – need written record</a:t>
            </a:r>
          </a:p>
          <a:p>
            <a:pPr lvl="1"/>
            <a:endParaRPr lang="en-US" dirty="0">
              <a:solidFill>
                <a:srgbClr val="000000"/>
              </a:solidFill>
              <a:latin typeface="SourceSansPro"/>
            </a:endParaRPr>
          </a:p>
          <a:p>
            <a:r>
              <a:rPr lang="en-US" dirty="0">
                <a:solidFill>
                  <a:srgbClr val="000000"/>
                </a:solidFill>
                <a:latin typeface="SourceSansPro"/>
              </a:rPr>
              <a:t>Use the NP3 guidance to train yourself and your staff</a:t>
            </a:r>
          </a:p>
          <a:p>
            <a:r>
              <a:rPr lang="en-US" dirty="0">
                <a:solidFill>
                  <a:srgbClr val="000000"/>
                </a:solidFill>
                <a:latin typeface="SourceSansPro"/>
              </a:rPr>
              <a:t>Simply Safe &amp; Suitable records – useful format </a:t>
            </a:r>
          </a:p>
          <a:p>
            <a:pPr lvl="1"/>
            <a:r>
              <a:rPr lang="en-US" dirty="0">
                <a:solidFill>
                  <a:srgbClr val="000000"/>
                </a:solidFill>
                <a:latin typeface="SourceSansPro"/>
              </a:rPr>
              <a:t>See NP3 guidance for reference</a:t>
            </a:r>
          </a:p>
          <a:p>
            <a:pPr lvl="1"/>
            <a:r>
              <a:rPr lang="en-NZ" sz="1200" b="1" dirty="0">
                <a:latin typeface="Verdana"/>
                <a:ea typeface="Verdana"/>
                <a:cs typeface="Verdana" pitchFamily="34" charset="0"/>
              </a:rPr>
              <a:t>Top 5 - </a:t>
            </a:r>
            <a:r>
              <a:rPr lang="en-US" sz="1200" b="1" dirty="0">
                <a:latin typeface="Verdana"/>
                <a:ea typeface="Verdana"/>
              </a:rPr>
              <a:t>Personal Hygiene and </a:t>
            </a:r>
            <a:r>
              <a:rPr lang="en-US" sz="1200" b="1" dirty="0" err="1">
                <a:latin typeface="Verdana"/>
                <a:ea typeface="Verdana"/>
              </a:rPr>
              <a:t>Behaviour</a:t>
            </a:r>
            <a:endParaRPr lang="en-US" sz="1200" b="1" dirty="0">
              <a:latin typeface="Verdana"/>
              <a:ea typeface="Verdana"/>
            </a:endParaRPr>
          </a:p>
          <a:p>
            <a:pPr lvl="2"/>
            <a:r>
              <a:rPr lang="en-US" dirty="0">
                <a:solidFill>
                  <a:srgbClr val="000000"/>
                </a:solidFill>
                <a:latin typeface="SourceSansPro"/>
              </a:rPr>
              <a:t>Hand washing and facilities</a:t>
            </a:r>
          </a:p>
          <a:p>
            <a:pPr lvl="2"/>
            <a:r>
              <a:rPr lang="en-US" dirty="0">
                <a:solidFill>
                  <a:srgbClr val="000000"/>
                </a:solidFill>
                <a:latin typeface="SourceSansPro"/>
              </a:rPr>
              <a:t>Not going to work sick</a:t>
            </a:r>
          </a:p>
          <a:p>
            <a:endParaRPr lang="en-US" dirty="0">
              <a:solidFill>
                <a:srgbClr val="000000"/>
              </a:solidFill>
              <a:latin typeface="SourceSansPro"/>
            </a:endParaRPr>
          </a:p>
          <a:p>
            <a:r>
              <a:rPr lang="en-US" dirty="0">
                <a:solidFill>
                  <a:srgbClr val="000000"/>
                </a:solidFill>
                <a:latin typeface="SourceSansPro"/>
              </a:rPr>
              <a:t>Check facilities – hand wash basin, running water, single use towel</a:t>
            </a:r>
          </a:p>
          <a:p>
            <a:r>
              <a:rPr lang="en-US" dirty="0">
                <a:solidFill>
                  <a:srgbClr val="000000"/>
                </a:solidFill>
                <a:latin typeface="SourceSansPro"/>
              </a:rPr>
              <a:t>Staff need to be trained in hand washing</a:t>
            </a:r>
          </a:p>
          <a:p>
            <a:r>
              <a:rPr lang="en-US" dirty="0">
                <a:solidFill>
                  <a:srgbClr val="000000"/>
                </a:solidFill>
                <a:latin typeface="SourceSansPro"/>
              </a:rPr>
              <a:t>Sickness</a:t>
            </a:r>
          </a:p>
          <a:p>
            <a:pPr lvl="1"/>
            <a:r>
              <a:rPr lang="en-US" dirty="0">
                <a:solidFill>
                  <a:srgbClr val="000000"/>
                </a:solidFill>
                <a:latin typeface="SourceSansPro"/>
              </a:rPr>
              <a:t>What do sick</a:t>
            </a:r>
          </a:p>
          <a:p>
            <a:pPr lvl="2"/>
            <a:r>
              <a:rPr lang="en-US" dirty="0">
                <a:solidFill>
                  <a:srgbClr val="000000"/>
                </a:solidFill>
                <a:latin typeface="SourceSansPro"/>
              </a:rPr>
              <a:t>Need record</a:t>
            </a:r>
          </a:p>
          <a:p>
            <a:pPr lvl="2"/>
            <a:r>
              <a:rPr lang="en-US" dirty="0">
                <a:solidFill>
                  <a:srgbClr val="000000"/>
                </a:solidFill>
                <a:latin typeface="SourceSansPro"/>
              </a:rPr>
              <a:t>48 hour exclusion rule</a:t>
            </a:r>
          </a:p>
          <a:p>
            <a:pPr lvl="2"/>
            <a:r>
              <a:rPr lang="en-US" dirty="0">
                <a:solidFill>
                  <a:srgbClr val="000000"/>
                </a:solidFill>
                <a:latin typeface="SourceSansPro"/>
              </a:rPr>
              <a:t>Staff need to be trained what to do when sick and this training is recorded</a:t>
            </a:r>
          </a:p>
          <a:p>
            <a:pPr lvl="2"/>
            <a:endParaRPr lang="en-US" sz="1200" dirty="0">
              <a:latin typeface="SourceSansPro"/>
              <a:ea typeface="Verdana"/>
            </a:endParaRPr>
          </a:p>
          <a:p>
            <a:pPr marL="285750" indent="-285750">
              <a:spcBef>
                <a:spcPct val="20000"/>
              </a:spcBef>
              <a:spcAft>
                <a:spcPts val="0"/>
              </a:spcAft>
              <a:buFont typeface="Arial"/>
              <a:buChar char="•"/>
            </a:pPr>
            <a:r>
              <a:rPr lang="en-US"/>
              <a:t>Specific Checks</a:t>
            </a:r>
          </a:p>
          <a:p>
            <a:pPr marL="742950" lvl="1" indent="-285750">
              <a:spcBef>
                <a:spcPct val="20000"/>
              </a:spcBef>
              <a:spcAft>
                <a:spcPts val="0"/>
              </a:spcAft>
              <a:buFont typeface="Arial,Sans-Serif"/>
              <a:buChar char="•"/>
            </a:pPr>
            <a:r>
              <a:rPr lang="en-US"/>
              <a:t>Training, Supervision and Competency</a:t>
            </a:r>
          </a:p>
          <a:p>
            <a:pPr marL="742950" lvl="1" indent="-285750">
              <a:spcBef>
                <a:spcPct val="20000"/>
              </a:spcBef>
              <a:spcAft>
                <a:spcPts val="0"/>
              </a:spcAft>
              <a:buFont typeface="Arial,Sans-Serif"/>
              <a:buChar char="•"/>
            </a:pPr>
            <a:r>
              <a:rPr lang="en-US">
                <a:latin typeface="Arial"/>
                <a:cs typeface="Arial"/>
              </a:rPr>
              <a:t>Personal hygiene and </a:t>
            </a:r>
            <a:r>
              <a:rPr lang="en-US" err="1">
                <a:latin typeface="Arial"/>
                <a:cs typeface="Arial"/>
              </a:rPr>
              <a:t>behaviour</a:t>
            </a:r>
          </a:p>
          <a:p>
            <a:pPr marL="1200150" lvl="2" indent="-285750">
              <a:spcBef>
                <a:spcPct val="20000"/>
              </a:spcBef>
              <a:spcAft>
                <a:spcPts val="0"/>
              </a:spcAft>
              <a:buFont typeface="Arial,Sans-Serif"/>
              <a:buChar char="•"/>
            </a:pPr>
            <a:r>
              <a:rPr lang="en-US"/>
              <a:t>Hand washing and facilities</a:t>
            </a:r>
          </a:p>
          <a:p>
            <a:pPr marL="1200150" lvl="2" indent="-285750">
              <a:spcBef>
                <a:spcPct val="20000"/>
              </a:spcBef>
              <a:spcAft>
                <a:spcPts val="0"/>
              </a:spcAft>
              <a:buFont typeface="Arial,Sans-Serif"/>
              <a:buChar char="•"/>
            </a:pPr>
            <a:r>
              <a:rPr lang="en-US"/>
              <a:t>Not going to work sick</a:t>
            </a:r>
          </a:p>
          <a:p>
            <a:pPr marL="742950" lvl="1" indent="-285750">
              <a:spcBef>
                <a:spcPct val="20000"/>
              </a:spcBef>
              <a:spcAft>
                <a:spcPts val="0"/>
              </a:spcAft>
              <a:buFont typeface="Arial,Sans-Serif"/>
              <a:buChar char="•"/>
            </a:pPr>
            <a:r>
              <a:rPr lang="en-US"/>
              <a:t>Process controls</a:t>
            </a:r>
          </a:p>
          <a:p>
            <a:pPr marL="1200150" lvl="2" indent="-285750">
              <a:spcBef>
                <a:spcPct val="20000"/>
              </a:spcBef>
              <a:spcAft>
                <a:spcPts val="0"/>
              </a:spcAft>
              <a:buFont typeface="Arial,Sans-Serif"/>
              <a:buChar char="•"/>
            </a:pPr>
            <a:r>
              <a:rPr lang="en-US"/>
              <a:t>Distillation process</a:t>
            </a:r>
          </a:p>
          <a:p>
            <a:pPr marL="742950" lvl="1" indent="-285750">
              <a:spcBef>
                <a:spcPct val="20000"/>
              </a:spcBef>
              <a:spcAft>
                <a:spcPts val="0"/>
              </a:spcAft>
              <a:buFont typeface="Arial,Sans-Serif"/>
              <a:buChar char="•"/>
            </a:pPr>
            <a:r>
              <a:rPr lang="en-US"/>
              <a:t>Preventing cross contamination</a:t>
            </a:r>
          </a:p>
          <a:p>
            <a:pPr marL="1200150" lvl="2" indent="-285750">
              <a:spcBef>
                <a:spcPct val="20000"/>
              </a:spcBef>
              <a:spcAft>
                <a:spcPts val="0"/>
              </a:spcAft>
              <a:buFont typeface="Arial,Sans-Serif"/>
              <a:buChar char="•"/>
            </a:pPr>
            <a:r>
              <a:rPr lang="en-US"/>
              <a:t>Dirt</a:t>
            </a:r>
          </a:p>
          <a:p>
            <a:pPr marL="1200150" lvl="2" indent="-285750">
              <a:spcBef>
                <a:spcPct val="20000"/>
              </a:spcBef>
              <a:spcAft>
                <a:spcPts val="0"/>
              </a:spcAft>
              <a:buFont typeface="Arial,Sans-Serif"/>
              <a:buChar char="•"/>
            </a:pPr>
            <a:r>
              <a:rPr lang="en-US"/>
              <a:t>Allergens</a:t>
            </a:r>
          </a:p>
          <a:p>
            <a:pPr marL="1200150" lvl="2" indent="-285750">
              <a:spcBef>
                <a:spcPct val="20000"/>
              </a:spcBef>
              <a:spcAft>
                <a:spcPts val="0"/>
              </a:spcAft>
              <a:buFont typeface="Arial,Sans-Serif"/>
              <a:buChar char="•"/>
            </a:pPr>
            <a:r>
              <a:rPr lang="en-US"/>
              <a:t>Foreign matter like glass out of your product</a:t>
            </a:r>
          </a:p>
          <a:p>
            <a:pPr marL="742950" lvl="1" indent="-285750">
              <a:spcBef>
                <a:spcPct val="20000"/>
              </a:spcBef>
              <a:spcAft>
                <a:spcPts val="0"/>
              </a:spcAft>
              <a:buFont typeface="Arial,Sans-Serif"/>
              <a:buChar char="•"/>
            </a:pPr>
            <a:r>
              <a:rPr lang="en-US" dirty="0"/>
              <a:t>Cleaning and </a:t>
            </a:r>
            <a:r>
              <a:rPr lang="en-US" dirty="0" err="1"/>
              <a:t>sanitising</a:t>
            </a:r>
          </a:p>
          <a:p>
            <a:pPr marR="0" lvl="1" indent="0" algn="l" defTabSz="914400" rtl="0" latinLnBrk="0">
              <a:lnSpc>
                <a:spcPct val="100000"/>
              </a:lnSpc>
              <a:buClrTx/>
              <a:buSzTx/>
              <a:buFontTx/>
              <a:buNone/>
              <a:tabLst/>
              <a:defRPr/>
            </a:pPr>
            <a:endParaRPr lang="en-US" b="1" u="none" strike="noStrike" kern="1200" cap="none" spc="0" normalizeH="0" baseline="0" noProof="0" dirty="0">
              <a:ln>
                <a:noFill/>
              </a:ln>
              <a:solidFill>
                <a:srgbClr val="000000"/>
              </a:solidFill>
              <a:effectLst/>
              <a:uLnTx/>
              <a:uFillTx/>
              <a:latin typeface="Verdana"/>
              <a:ea typeface="Verdana" panose="020B0604030504040204" pitchFamily="34" charset="0"/>
            </a:endParaRPr>
          </a:p>
          <a:p>
            <a:pPr lvl="1">
              <a:defRPr/>
            </a:pPr>
            <a:endParaRPr lang="en-US" dirty="0">
              <a:solidFill>
                <a:srgbClr val="000000"/>
              </a:solidFill>
              <a:latin typeface="SourceSansPro"/>
              <a:ea typeface="Verdana" panose="020B0604030504040204" pitchFamily="34" charset="0"/>
            </a:endParaRPr>
          </a:p>
          <a:p>
            <a:pPr lvl="2" eaLnBrk="1" fontAlgn="auto" hangingPunct="1">
              <a:spcBef>
                <a:spcPct val="20000"/>
              </a:spcBef>
              <a:spcAft>
                <a:spcPts val="0"/>
              </a:spcAft>
              <a:defRPr/>
            </a:pPr>
            <a:endParaRPr lang="en-US" sz="1800" i="1" dirty="0">
              <a:solidFill>
                <a:srgbClr val="000000"/>
              </a:solidFill>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639521A7-ED61-4BBF-9C63-B50097B06FD4}" type="slidenum">
              <a:rPr lang="en-AU" smtClean="0"/>
              <a:pPr>
                <a:defRPr/>
              </a:pPr>
              <a:t>10</a:t>
            </a:fld>
            <a:endParaRPr lang="en-AU"/>
          </a:p>
        </p:txBody>
      </p:sp>
      <p:sp>
        <p:nvSpPr>
          <p:cNvPr id="5" name="Footer Placeholder 4"/>
          <p:cNvSpPr>
            <a:spLocks noGrp="1"/>
          </p:cNvSpPr>
          <p:nvPr>
            <p:ph type="ftr" sz="quarter" idx="11"/>
          </p:nvPr>
        </p:nvSpPr>
        <p:spPr/>
        <p:txBody>
          <a:bodyPr/>
          <a:lstStyle/>
          <a:p>
            <a:pPr>
              <a:defRPr/>
            </a:pPr>
            <a:endParaRPr lang="en-AU"/>
          </a:p>
        </p:txBody>
      </p:sp>
    </p:spTree>
    <p:extLst>
      <p:ext uri="{BB962C8B-B14F-4D97-AF65-F5344CB8AC3E}">
        <p14:creationId xmlns:p14="http://schemas.microsoft.com/office/powerpoint/2010/main" val="81843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r>
              <a:rPr lang="en-US" dirty="0"/>
              <a:t>Non-Compliant  </a:t>
            </a:r>
          </a:p>
          <a:p>
            <a:r>
              <a:rPr lang="en-US" dirty="0"/>
              <a:t>Food Labelling &amp; Advertising- 5- 0.28%</a:t>
            </a:r>
          </a:p>
          <a:p>
            <a:r>
              <a:rPr lang="en-US" dirty="0"/>
              <a:t>Documentation &amp; Record-Keeping- 4 - 0.22%</a:t>
            </a:r>
          </a:p>
          <a:p>
            <a:r>
              <a:rPr lang="en-US" dirty="0"/>
              <a:t>Process Controls for Physical Hazards (other)- 3 - 0.17%</a:t>
            </a:r>
          </a:p>
          <a:p>
            <a:r>
              <a:rPr lang="en-US" dirty="0"/>
              <a:t>Water Supply- 3 -0.17%</a:t>
            </a:r>
          </a:p>
          <a:p>
            <a:r>
              <a:rPr lang="en-US" dirty="0"/>
              <a:t>Improvements &amp; Corrective Actions – 2 - 0.11%</a:t>
            </a:r>
          </a:p>
          <a:p>
            <a:endParaRPr lang="en-US" dirty="0"/>
          </a:p>
          <a:p>
            <a:r>
              <a:rPr lang="en-US" dirty="0"/>
              <a:t>Non-conforming</a:t>
            </a:r>
          </a:p>
          <a:p>
            <a:r>
              <a:rPr lang="en-US" dirty="0"/>
              <a:t>Training, Supervision &amp; Competency- 169- 9.34%</a:t>
            </a:r>
          </a:p>
          <a:p>
            <a:r>
              <a:rPr lang="en-US" dirty="0"/>
              <a:t>Suppliers &amp; Purchasing -156 - 8.62%</a:t>
            </a:r>
          </a:p>
          <a:p>
            <a:r>
              <a:rPr lang="en-US" dirty="0"/>
              <a:t>Food Labelling &amp; Advertising – 148 - 8.18%</a:t>
            </a:r>
          </a:p>
          <a:p>
            <a:r>
              <a:rPr lang="en-US" dirty="0"/>
              <a:t>Traceability – 126 - 6.96%</a:t>
            </a:r>
          </a:p>
          <a:p>
            <a:r>
              <a:rPr lang="en-US" dirty="0"/>
              <a:t>Registration/Scope of Operations -118 - 6.52%</a:t>
            </a:r>
            <a:endParaRPr lang="en-NZ" dirty="0"/>
          </a:p>
        </p:txBody>
      </p:sp>
      <p:sp>
        <p:nvSpPr>
          <p:cNvPr id="4" name="Slide Number Placeholder 3"/>
          <p:cNvSpPr>
            <a:spLocks noGrp="1"/>
          </p:cNvSpPr>
          <p:nvPr>
            <p:ph type="sldNum" sz="quarter" idx="10"/>
          </p:nvPr>
        </p:nvSpPr>
        <p:spPr/>
        <p:txBody>
          <a:bodyPr/>
          <a:lstStyle/>
          <a:p>
            <a:pPr>
              <a:defRPr/>
            </a:pPr>
            <a:fld id="{639521A7-ED61-4BBF-9C63-B50097B06FD4}" type="slidenum">
              <a:rPr lang="en-AU" smtClean="0"/>
              <a:pPr>
                <a:defRPr/>
              </a:pPr>
              <a:t>11</a:t>
            </a:fld>
            <a:endParaRPr lang="en-AU"/>
          </a:p>
        </p:txBody>
      </p:sp>
      <p:sp>
        <p:nvSpPr>
          <p:cNvPr id="5" name="Footer Placeholder 4"/>
          <p:cNvSpPr>
            <a:spLocks noGrp="1"/>
          </p:cNvSpPr>
          <p:nvPr>
            <p:ph type="ftr" sz="quarter" idx="11"/>
          </p:nvPr>
        </p:nvSpPr>
        <p:spPr/>
        <p:txBody>
          <a:bodyPr/>
          <a:lstStyle/>
          <a:p>
            <a:pPr>
              <a:defRPr/>
            </a:pPr>
            <a:endParaRPr lang="en-AU"/>
          </a:p>
        </p:txBody>
      </p:sp>
    </p:spTree>
    <p:extLst>
      <p:ext uri="{BB962C8B-B14F-4D97-AF65-F5344CB8AC3E}">
        <p14:creationId xmlns:p14="http://schemas.microsoft.com/office/powerpoint/2010/main" val="2834248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pPr>
              <a:defRPr/>
            </a:pPr>
            <a:fld id="{639521A7-ED61-4BBF-9C63-B50097B06FD4}" type="slidenum">
              <a:rPr lang="en-AU" smtClean="0"/>
              <a:pPr>
                <a:defRPr/>
              </a:pPr>
              <a:t>12</a:t>
            </a:fld>
            <a:endParaRPr lang="en-AU"/>
          </a:p>
        </p:txBody>
      </p:sp>
      <p:sp>
        <p:nvSpPr>
          <p:cNvPr id="5" name="Footer Placeholder 4"/>
          <p:cNvSpPr>
            <a:spLocks noGrp="1"/>
          </p:cNvSpPr>
          <p:nvPr>
            <p:ph type="ftr" sz="quarter" idx="11"/>
          </p:nvPr>
        </p:nvSpPr>
        <p:spPr/>
        <p:txBody>
          <a:bodyPr/>
          <a:lstStyle/>
          <a:p>
            <a:pPr>
              <a:defRPr/>
            </a:pPr>
            <a:endParaRPr lang="en-AU"/>
          </a:p>
        </p:txBody>
      </p:sp>
    </p:spTree>
    <p:extLst>
      <p:ext uri="{BB962C8B-B14F-4D97-AF65-F5344CB8AC3E}">
        <p14:creationId xmlns:p14="http://schemas.microsoft.com/office/powerpoint/2010/main" val="1888333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indent="-171450">
              <a:buFont typeface="Arial" panose="020B0604020202020204" pitchFamily="34" charset="0"/>
              <a:buChar char="•"/>
            </a:pPr>
            <a:r>
              <a:rPr lang="en-US" dirty="0">
                <a:highlight>
                  <a:srgbClr val="FFFF00"/>
                </a:highlight>
                <a:hlinkClick r:id="rId3"/>
              </a:rPr>
              <a:t>A guide to Alcoholic Drinks – what’s in them and how to label them (mpi.govt.nz)</a:t>
            </a:r>
            <a:endParaRPr lang="en-US">
              <a:highlight>
                <a:srgbClr val="FFFF00"/>
              </a:highlight>
            </a:endParaRPr>
          </a:p>
          <a:p>
            <a:pPr marL="628650" lvl="1" indent="-171450">
              <a:buFont typeface="Arial" panose="020B0604020202020204" pitchFamily="34" charset="0"/>
              <a:buChar char="•"/>
            </a:pPr>
            <a:r>
              <a:rPr lang="en-US">
                <a:highlight>
                  <a:srgbClr val="FFFF00"/>
                </a:highlight>
              </a:rPr>
              <a:t>Spirit is made from fermenting a food source (e.g. sugar cane, potato, cereal) which </a:t>
            </a:r>
          </a:p>
          <a:p>
            <a:pPr marL="628650" lvl="1" indent="-171450">
              <a:buFont typeface="Arial" panose="020B0604020202020204" pitchFamily="34" charset="0"/>
              <a:buChar char="•"/>
            </a:pPr>
            <a:r>
              <a:rPr lang="en-US">
                <a:highlight>
                  <a:srgbClr val="FFFF00"/>
                </a:highlight>
                <a:latin typeface="Arial"/>
                <a:cs typeface="Arial"/>
              </a:rPr>
              <a:t>is distilled to make potable alcohol. Tequila must contain at least 35% </a:t>
            </a:r>
            <a:r>
              <a:rPr lang="en-US" err="1">
                <a:highlight>
                  <a:srgbClr val="FFFF00"/>
                </a:highlight>
                <a:latin typeface="Arial"/>
                <a:cs typeface="Arial"/>
              </a:rPr>
              <a:t>Alc</a:t>
            </a:r>
            <a:r>
              <a:rPr lang="en-US">
                <a:highlight>
                  <a:srgbClr val="FFFF00"/>
                </a:highlight>
                <a:latin typeface="Arial"/>
                <a:cs typeface="Arial"/>
              </a:rPr>
              <a:t>/Vol. All </a:t>
            </a:r>
          </a:p>
          <a:p>
            <a:pPr marL="628650" lvl="1" indent="-171450">
              <a:buFont typeface="Arial" panose="020B0604020202020204" pitchFamily="34" charset="0"/>
              <a:buChar char="•"/>
            </a:pPr>
            <a:r>
              <a:rPr lang="en-US">
                <a:highlight>
                  <a:srgbClr val="FFFF00"/>
                </a:highlight>
                <a:latin typeface="Arial"/>
                <a:cs typeface="Arial"/>
              </a:rPr>
              <a:t>other spirits must contain at least 37% </a:t>
            </a:r>
            <a:r>
              <a:rPr lang="en-US" err="1">
                <a:highlight>
                  <a:srgbClr val="FFFF00"/>
                </a:highlight>
                <a:latin typeface="Arial"/>
                <a:cs typeface="Arial"/>
              </a:rPr>
              <a:t>Alc</a:t>
            </a:r>
            <a:r>
              <a:rPr lang="en-US">
                <a:highlight>
                  <a:srgbClr val="FFFF00"/>
                </a:highlight>
                <a:latin typeface="Arial"/>
                <a:cs typeface="Arial"/>
              </a:rPr>
              <a:t>/Vol. </a:t>
            </a:r>
          </a:p>
          <a:p>
            <a:pPr marL="628650" lvl="1" indent="-171450">
              <a:buFont typeface="Arial" panose="020B0604020202020204" pitchFamily="34" charset="0"/>
              <a:buChar char="•"/>
            </a:pPr>
            <a:r>
              <a:rPr lang="en-US" dirty="0">
                <a:highlight>
                  <a:srgbClr val="FFFF00"/>
                </a:highlight>
                <a:latin typeface="Arial"/>
                <a:cs typeface="Arial"/>
              </a:rPr>
              <a:t>You can add any of the following when making a spirit:</a:t>
            </a:r>
          </a:p>
          <a:p>
            <a:pPr marL="628650" lvl="1" indent="-171450">
              <a:buFont typeface="Arial" panose="020B0604020202020204" pitchFamily="34" charset="0"/>
              <a:buChar char="•"/>
            </a:pPr>
            <a:r>
              <a:rPr lang="en-US" dirty="0">
                <a:highlight>
                  <a:srgbClr val="FFFF00"/>
                </a:highlight>
                <a:latin typeface="Arial"/>
                <a:cs typeface="Arial"/>
              </a:rPr>
              <a:t>• water,</a:t>
            </a:r>
          </a:p>
          <a:p>
            <a:pPr marL="628650" lvl="1" indent="-171450">
              <a:buFont typeface="Arial" panose="020B0604020202020204" pitchFamily="34" charset="0"/>
              <a:buChar char="•"/>
            </a:pPr>
            <a:r>
              <a:rPr lang="en-US" dirty="0">
                <a:highlight>
                  <a:srgbClr val="FFFF00"/>
                </a:highlight>
                <a:latin typeface="Arial"/>
                <a:cs typeface="Arial"/>
              </a:rPr>
              <a:t>• sugars,</a:t>
            </a:r>
          </a:p>
          <a:p>
            <a:pPr marL="628650" lvl="1" indent="-171450">
              <a:buFont typeface="Arial" panose="020B0604020202020204" pitchFamily="34" charset="0"/>
              <a:buChar char="•"/>
            </a:pPr>
            <a:r>
              <a:rPr lang="en-US" dirty="0">
                <a:highlight>
                  <a:srgbClr val="FFFF00"/>
                </a:highlight>
                <a:latin typeface="Arial"/>
                <a:cs typeface="Arial"/>
              </a:rPr>
              <a:t>• honey,</a:t>
            </a:r>
          </a:p>
          <a:p>
            <a:pPr marL="628650" lvl="1" indent="-171450">
              <a:buFont typeface="Arial" panose="020B0604020202020204" pitchFamily="34" charset="0"/>
              <a:buChar char="•"/>
            </a:pPr>
            <a:r>
              <a:rPr lang="en-US" dirty="0">
                <a:highlight>
                  <a:srgbClr val="FFFF00"/>
                </a:highlight>
                <a:latin typeface="Arial"/>
                <a:cs typeface="Arial"/>
              </a:rPr>
              <a:t>• spices (e.g. juniper berry).</a:t>
            </a:r>
          </a:p>
          <a:p>
            <a:pPr marL="628650" lvl="1" indent="-171450">
              <a:buFont typeface="Arial" panose="020B0604020202020204" pitchFamily="34" charset="0"/>
              <a:buChar char="•"/>
            </a:pPr>
            <a:r>
              <a:rPr lang="en-US" dirty="0">
                <a:highlight>
                  <a:srgbClr val="FFFF00"/>
                </a:highlight>
                <a:latin typeface="Arial"/>
                <a:cs typeface="Arial"/>
              </a:rPr>
              <a:t>Spices are made from the aromatic seeds, roots, berries or other fruits from a </a:t>
            </a:r>
          </a:p>
          <a:p>
            <a:pPr marL="628650" lvl="1" indent="-171450">
              <a:buFont typeface="Arial" panose="020B0604020202020204" pitchFamily="34" charset="0"/>
              <a:buChar char="•"/>
            </a:pPr>
            <a:r>
              <a:rPr lang="en-US" dirty="0">
                <a:highlight>
                  <a:srgbClr val="FFFF00"/>
                </a:highlight>
                <a:latin typeface="Arial"/>
                <a:cs typeface="Arial"/>
              </a:rPr>
              <a:t>variety of plants. They can be used to </a:t>
            </a:r>
            <a:r>
              <a:rPr lang="en-US" dirty="0" err="1">
                <a:highlight>
                  <a:srgbClr val="FFFF00"/>
                </a:highlight>
                <a:latin typeface="Arial"/>
                <a:cs typeface="Arial"/>
              </a:rPr>
              <a:t>flavour</a:t>
            </a:r>
            <a:r>
              <a:rPr lang="en-US" dirty="0">
                <a:highlight>
                  <a:srgbClr val="FFFF00"/>
                </a:highlight>
                <a:latin typeface="Arial"/>
                <a:cs typeface="Arial"/>
              </a:rPr>
              <a:t> spirits. Spices are not food additive </a:t>
            </a:r>
          </a:p>
          <a:p>
            <a:pPr marL="628650" lvl="1" indent="-171450">
              <a:buFont typeface="Arial" panose="020B0604020202020204" pitchFamily="34" charset="0"/>
              <a:buChar char="•"/>
            </a:pPr>
            <a:r>
              <a:rPr lang="en-US" dirty="0" err="1">
                <a:highlight>
                  <a:srgbClr val="FFFF00"/>
                </a:highlight>
                <a:latin typeface="Arial"/>
                <a:cs typeface="Arial"/>
              </a:rPr>
              <a:t>flavourings</a:t>
            </a:r>
            <a:r>
              <a:rPr lang="en-US" dirty="0">
                <a:highlight>
                  <a:srgbClr val="FFFF00"/>
                </a:highlight>
                <a:latin typeface="Arial"/>
                <a:cs typeface="Arial"/>
              </a:rPr>
              <a:t>. </a:t>
            </a:r>
          </a:p>
          <a:p>
            <a:pPr marL="628650" lvl="1" indent="-171450">
              <a:buFont typeface="Arial" panose="020B0604020202020204" pitchFamily="34" charset="0"/>
              <a:buChar char="•"/>
            </a:pPr>
            <a:r>
              <a:rPr lang="en-US" dirty="0">
                <a:highlight>
                  <a:srgbClr val="FFFF00"/>
                </a:highlight>
                <a:latin typeface="Arial"/>
                <a:cs typeface="Arial"/>
              </a:rPr>
              <a:t>Whisky, brandy, rum, gin, vodka and tequila are considered to be spirits. Your spirit </a:t>
            </a:r>
          </a:p>
          <a:p>
            <a:pPr marL="628650" lvl="1" indent="-171450">
              <a:buFont typeface="Arial" panose="020B0604020202020204" pitchFamily="34" charset="0"/>
              <a:buChar char="•"/>
            </a:pPr>
            <a:r>
              <a:rPr lang="en-US" dirty="0">
                <a:highlight>
                  <a:srgbClr val="FFFF00"/>
                </a:highlight>
              </a:rPr>
              <a:t>must have the taste, aroma and traits associated with the spirit you’re making.</a:t>
            </a:r>
          </a:p>
          <a:p>
            <a:pPr marL="628650" lvl="1" indent="-171450">
              <a:buFont typeface="Arial" panose="020B0604020202020204" pitchFamily="34" charset="0"/>
              <a:buChar char="•"/>
            </a:pPr>
            <a:r>
              <a:rPr lang="en-US" dirty="0">
                <a:highlight>
                  <a:srgbClr val="FFFF00"/>
                </a:highlight>
              </a:rPr>
              <a:t>Spirits can’t be sold in a NZ supermarket/grocery shop.</a:t>
            </a:r>
          </a:p>
          <a:p>
            <a:pPr marL="628650" lvl="1" indent="-171450">
              <a:buFont typeface="Arial" panose="020B0604020202020204" pitchFamily="34" charset="0"/>
              <a:buChar char="•"/>
            </a:pPr>
            <a:r>
              <a:rPr lang="en-US" dirty="0">
                <a:highlight>
                  <a:srgbClr val="FFFF00"/>
                </a:highlight>
              </a:rPr>
              <a:t>Brandy is a spirit made from distilled wine, or fermented grapes or grape product. </a:t>
            </a:r>
          </a:p>
          <a:p>
            <a:pPr marL="628650" lvl="1" indent="-171450">
              <a:buFont typeface="Arial" panose="020B0604020202020204" pitchFamily="34" charset="0"/>
              <a:buChar char="•"/>
            </a:pPr>
            <a:r>
              <a:rPr lang="en-US" dirty="0">
                <a:highlight>
                  <a:srgbClr val="FFFF00"/>
                </a:highlight>
              </a:rPr>
              <a:t>You can add the following ingredients when making brandy:</a:t>
            </a:r>
          </a:p>
          <a:p>
            <a:pPr marL="628650" lvl="1" indent="-171450">
              <a:buFont typeface="Arial" panose="020B0604020202020204" pitchFamily="34" charset="0"/>
              <a:buChar char="•"/>
            </a:pPr>
            <a:r>
              <a:rPr lang="en-US" dirty="0">
                <a:highlight>
                  <a:srgbClr val="FFFF00"/>
                </a:highlight>
                <a:latin typeface="Arial"/>
                <a:cs typeface="Arial"/>
              </a:rPr>
              <a:t>• water,</a:t>
            </a:r>
          </a:p>
          <a:p>
            <a:pPr marL="628650" lvl="1" indent="-171450">
              <a:buFont typeface="Arial" panose="020B0604020202020204" pitchFamily="34" charset="0"/>
              <a:buChar char="•"/>
            </a:pPr>
            <a:r>
              <a:rPr lang="en-US" dirty="0">
                <a:highlight>
                  <a:srgbClr val="FFFF00"/>
                </a:highlight>
                <a:latin typeface="Arial"/>
                <a:cs typeface="Arial"/>
              </a:rPr>
              <a:t>• sugars,</a:t>
            </a:r>
          </a:p>
          <a:p>
            <a:pPr marL="628650" lvl="1" indent="-171450">
              <a:buFont typeface="Arial" panose="020B0604020202020204" pitchFamily="34" charset="0"/>
              <a:buChar char="•"/>
            </a:pPr>
            <a:r>
              <a:rPr lang="en-US" dirty="0">
                <a:highlight>
                  <a:srgbClr val="FFFF00"/>
                </a:highlight>
                <a:latin typeface="Arial"/>
                <a:cs typeface="Arial"/>
              </a:rPr>
              <a:t>• honey,</a:t>
            </a:r>
          </a:p>
          <a:p>
            <a:pPr marL="628650" lvl="1" indent="-171450">
              <a:buFont typeface="Arial" panose="020B0604020202020204" pitchFamily="34" charset="0"/>
              <a:buChar char="•"/>
            </a:pPr>
            <a:r>
              <a:rPr lang="en-US" dirty="0">
                <a:highlight>
                  <a:srgbClr val="FFFF00"/>
                </a:highlight>
                <a:latin typeface="Arial"/>
                <a:cs typeface="Arial"/>
              </a:rPr>
              <a:t>• spices,</a:t>
            </a:r>
          </a:p>
          <a:p>
            <a:pPr marL="628650" lvl="1" indent="-171450">
              <a:buFont typeface="Arial" panose="020B0604020202020204" pitchFamily="34" charset="0"/>
              <a:buChar char="•"/>
            </a:pPr>
            <a:r>
              <a:rPr lang="en-US" dirty="0">
                <a:highlight>
                  <a:srgbClr val="FFFF00"/>
                </a:highlight>
                <a:latin typeface="Arial"/>
                <a:cs typeface="Arial"/>
              </a:rPr>
              <a:t>• grape juice,</a:t>
            </a:r>
          </a:p>
          <a:p>
            <a:pPr marL="628650" lvl="1" indent="-171450">
              <a:buFont typeface="Arial" panose="020B0604020202020204" pitchFamily="34" charset="0"/>
              <a:buChar char="•"/>
            </a:pPr>
            <a:r>
              <a:rPr lang="en-US" dirty="0">
                <a:highlight>
                  <a:srgbClr val="FFFF00"/>
                </a:highlight>
              </a:rPr>
              <a:t>• grape juice concentrates,</a:t>
            </a:r>
          </a:p>
          <a:p>
            <a:pPr marL="628650" lvl="1" indent="-171450">
              <a:buFont typeface="Arial" panose="020B0604020202020204" pitchFamily="34" charset="0"/>
              <a:buChar char="•"/>
            </a:pPr>
            <a:r>
              <a:rPr lang="en-US" dirty="0">
                <a:highlight>
                  <a:srgbClr val="FFFF00"/>
                </a:highlight>
                <a:latin typeface="Arial"/>
                <a:cs typeface="Arial"/>
              </a:rPr>
              <a:t>• wine,</a:t>
            </a:r>
          </a:p>
          <a:p>
            <a:pPr marL="628650" lvl="1" indent="-171450">
              <a:buFont typeface="Arial" panose="020B0604020202020204" pitchFamily="34" charset="0"/>
              <a:buChar char="•"/>
            </a:pPr>
            <a:r>
              <a:rPr lang="en-US" dirty="0">
                <a:highlight>
                  <a:srgbClr val="FFFF00"/>
                </a:highlight>
                <a:latin typeface="Arial"/>
                <a:cs typeface="Arial"/>
              </a:rPr>
              <a:t>• prune juice.</a:t>
            </a:r>
          </a:p>
          <a:p>
            <a:pPr marL="628650" lvl="1" indent="-171450">
              <a:buFont typeface="Arial" panose="020B0604020202020204" pitchFamily="34" charset="0"/>
              <a:buChar char="•"/>
            </a:pPr>
            <a:r>
              <a:rPr lang="en-US" dirty="0">
                <a:highlight>
                  <a:srgbClr val="FFFF00"/>
                </a:highlight>
              </a:rPr>
              <a:t>Spices are made from the aromatic seed, roots, berries or other fruits from a </a:t>
            </a:r>
          </a:p>
          <a:p>
            <a:pPr marL="628650" lvl="1" indent="-171450">
              <a:buFont typeface="Arial" panose="020B0604020202020204" pitchFamily="34" charset="0"/>
              <a:buChar char="•"/>
            </a:pPr>
            <a:r>
              <a:rPr lang="en-US" dirty="0">
                <a:highlight>
                  <a:srgbClr val="FFFF00"/>
                </a:highlight>
                <a:latin typeface="Arial"/>
                <a:cs typeface="Arial"/>
              </a:rPr>
              <a:t>variety of plants. They can be used to </a:t>
            </a:r>
            <a:r>
              <a:rPr lang="en-US" dirty="0" err="1">
                <a:highlight>
                  <a:srgbClr val="FFFF00"/>
                </a:highlight>
                <a:latin typeface="Arial"/>
                <a:cs typeface="Arial"/>
              </a:rPr>
              <a:t>flavour</a:t>
            </a:r>
            <a:r>
              <a:rPr lang="en-US" dirty="0">
                <a:highlight>
                  <a:srgbClr val="FFFF00"/>
                </a:highlight>
                <a:latin typeface="Arial"/>
                <a:cs typeface="Arial"/>
              </a:rPr>
              <a:t> brandy. Spices are not food additives </a:t>
            </a:r>
          </a:p>
          <a:p>
            <a:pPr marL="628650" lvl="1" indent="-171450">
              <a:buFont typeface="Arial" panose="020B0604020202020204" pitchFamily="34" charset="0"/>
              <a:buChar char="•"/>
            </a:pPr>
            <a:r>
              <a:rPr lang="en-US" dirty="0" err="1">
                <a:highlight>
                  <a:srgbClr val="FFFF00"/>
                </a:highlight>
                <a:latin typeface="Arial"/>
                <a:cs typeface="Arial"/>
              </a:rPr>
              <a:t>flavouring</a:t>
            </a:r>
            <a:r>
              <a:rPr lang="en-US" dirty="0">
                <a:highlight>
                  <a:srgbClr val="FFFF00"/>
                </a:highlight>
                <a:latin typeface="Arial"/>
                <a:cs typeface="Arial"/>
              </a:rPr>
              <a:t>.</a:t>
            </a:r>
          </a:p>
          <a:p>
            <a:pPr marL="628650" lvl="1" indent="-171450">
              <a:buFont typeface="Arial" panose="020B0604020202020204" pitchFamily="34" charset="0"/>
              <a:buChar char="•"/>
            </a:pPr>
            <a:r>
              <a:rPr lang="en-US" dirty="0">
                <a:highlight>
                  <a:srgbClr val="FFFF00"/>
                </a:highlight>
              </a:rPr>
              <a:t>Brandy can't be sold in a NZ supermarket/grocery shop.</a:t>
            </a:r>
          </a:p>
          <a:p>
            <a:pPr marL="628650" lvl="1" indent="-171450">
              <a:buFont typeface="Arial" panose="020B0604020202020204" pitchFamily="34" charset="0"/>
              <a:buChar char="•"/>
            </a:pPr>
            <a:r>
              <a:rPr lang="en-US" dirty="0">
                <a:highlight>
                  <a:srgbClr val="FFFF00"/>
                </a:highlight>
                <a:latin typeface="Arial"/>
                <a:cs typeface="Arial"/>
              </a:rPr>
              <a:t>Liqueur is a spirit that contains more than 15% </a:t>
            </a:r>
            <a:r>
              <a:rPr lang="en-US" dirty="0" err="1">
                <a:highlight>
                  <a:srgbClr val="FFFF00"/>
                </a:highlight>
                <a:latin typeface="Arial"/>
                <a:cs typeface="Arial"/>
              </a:rPr>
              <a:t>Alc</a:t>
            </a:r>
            <a:r>
              <a:rPr lang="en-US" dirty="0">
                <a:highlight>
                  <a:srgbClr val="FFFF00"/>
                </a:highlight>
                <a:latin typeface="Arial"/>
                <a:cs typeface="Arial"/>
              </a:rPr>
              <a:t>/Vol and is </a:t>
            </a:r>
            <a:r>
              <a:rPr lang="en-US" dirty="0" err="1">
                <a:highlight>
                  <a:srgbClr val="FFFF00"/>
                </a:highlight>
                <a:latin typeface="Arial"/>
                <a:cs typeface="Arial"/>
              </a:rPr>
              <a:t>flavoured</a:t>
            </a:r>
            <a:r>
              <a:rPr lang="en-US" dirty="0">
                <a:highlight>
                  <a:srgbClr val="FFFF00"/>
                </a:highlight>
                <a:latin typeface="Arial"/>
                <a:cs typeface="Arial"/>
              </a:rPr>
              <a:t> by or mixed </a:t>
            </a:r>
          </a:p>
          <a:p>
            <a:pPr marL="628650" lvl="1" indent="-171450">
              <a:buFont typeface="Arial" panose="020B0604020202020204" pitchFamily="34" charset="0"/>
              <a:buChar char="•"/>
            </a:pPr>
            <a:r>
              <a:rPr lang="en-US" dirty="0">
                <a:highlight>
                  <a:srgbClr val="FFFF00"/>
                </a:highlight>
              </a:rPr>
              <a:t>with other foods (e.g. cream).</a:t>
            </a:r>
          </a:p>
          <a:p>
            <a:pPr marL="628650" lvl="1" indent="-171450">
              <a:buFont typeface="Arial" panose="020B0604020202020204" pitchFamily="34" charset="0"/>
              <a:buChar char="•"/>
            </a:pPr>
            <a:r>
              <a:rPr lang="en-US" dirty="0">
                <a:highlight>
                  <a:srgbClr val="FFFF00"/>
                </a:highlight>
              </a:rPr>
              <a:t>Liqueur can’t be sold in a NZ supermarket/grocery </a:t>
            </a:r>
            <a:r>
              <a:rPr lang="en-US" dirty="0" err="1">
                <a:highlight>
                  <a:srgbClr val="FFFF00"/>
                </a:highlight>
              </a:rPr>
              <a:t>shop</a:t>
            </a:r>
            <a:r>
              <a:rPr lang="en-US" dirty="0" err="1">
                <a:solidFill>
                  <a:srgbClr val="000000"/>
                </a:solidFill>
                <a:highlight>
                  <a:srgbClr val="FFFF00"/>
                </a:highlight>
                <a:latin typeface="SourceSansPro"/>
              </a:rPr>
              <a:t>Keep</a:t>
            </a:r>
            <a:r>
              <a:rPr lang="en-US">
                <a:solidFill>
                  <a:srgbClr val="000000"/>
                </a:solidFill>
                <a:highlight>
                  <a:srgbClr val="FFFF00"/>
                </a:highlight>
                <a:latin typeface="SourceSansPro"/>
              </a:rPr>
              <a:t> separate</a:t>
            </a:r>
            <a:endParaRPr lang="en-US" dirty="0"/>
          </a:p>
          <a:p>
            <a:pPr lvl="2"/>
            <a:r>
              <a:rPr lang="en-US">
                <a:solidFill>
                  <a:srgbClr val="000000"/>
                </a:solidFill>
                <a:highlight>
                  <a:srgbClr val="FFFF00"/>
                </a:highlight>
                <a:latin typeface="SourceSansPro"/>
              </a:rPr>
              <a:t>Store separately</a:t>
            </a:r>
          </a:p>
          <a:p>
            <a:pPr lvl="2"/>
            <a:r>
              <a:rPr lang="en-US">
                <a:solidFill>
                  <a:srgbClr val="000000"/>
                </a:solidFill>
                <a:highlight>
                  <a:srgbClr val="FFFF00"/>
                </a:highlight>
                <a:latin typeface="SourceSansPro"/>
              </a:rPr>
              <a:t>Thoroughly clean all equipment in between or use separate equipment</a:t>
            </a:r>
          </a:p>
          <a:p>
            <a:pPr lvl="2"/>
            <a:r>
              <a:rPr lang="en-US">
                <a:solidFill>
                  <a:srgbClr val="000000"/>
                </a:solidFill>
                <a:highlight>
                  <a:srgbClr val="FFFF00"/>
                </a:highlight>
                <a:latin typeface="SourceSansPro"/>
              </a:rPr>
              <a:t>Process allergen-free foods before allergen containing foods</a:t>
            </a:r>
          </a:p>
          <a:p>
            <a:endParaRPr lang="en-NZ"/>
          </a:p>
          <a:p>
            <a:endParaRPr lang="en-NZ"/>
          </a:p>
          <a:p>
            <a:r>
              <a:rPr lang="en-US" dirty="0">
                <a:solidFill>
                  <a:srgbClr val="000000"/>
                </a:solidFill>
                <a:latin typeface="Verdana"/>
                <a:ea typeface="Verdana"/>
              </a:rPr>
              <a:t>Know what your allergens are on site – ingredients or additives</a:t>
            </a:r>
          </a:p>
          <a:p>
            <a:pPr lvl="1">
              <a:buFont typeface="Arial" panose="020B0604020202020204" pitchFamily="34" charset="0"/>
              <a:buChar char="•"/>
            </a:pPr>
            <a:r>
              <a:rPr lang="en-US" dirty="0">
                <a:solidFill>
                  <a:srgbClr val="000000"/>
                </a:solidFill>
                <a:highlight>
                  <a:srgbClr val="FFFF00"/>
                </a:highlight>
                <a:latin typeface="Verdana"/>
                <a:ea typeface="Verdana"/>
              </a:rPr>
              <a:t>Keep separate</a:t>
            </a:r>
          </a:p>
          <a:p>
            <a:pPr lvl="2"/>
            <a:r>
              <a:rPr lang="en-US" dirty="0">
                <a:solidFill>
                  <a:srgbClr val="000000"/>
                </a:solidFill>
                <a:highlight>
                  <a:srgbClr val="FFFF00"/>
                </a:highlight>
                <a:latin typeface="Verdana"/>
                <a:ea typeface="Verdana"/>
              </a:rPr>
              <a:t>Store separately</a:t>
            </a:r>
          </a:p>
          <a:p>
            <a:pPr lvl="2"/>
            <a:r>
              <a:rPr lang="en-US" dirty="0">
                <a:solidFill>
                  <a:srgbClr val="000000"/>
                </a:solidFill>
                <a:highlight>
                  <a:srgbClr val="FFFF00"/>
                </a:highlight>
                <a:latin typeface="Verdana"/>
                <a:ea typeface="Verdana"/>
              </a:rPr>
              <a:t>Thoroughly clean all equipment in between or use separate equipment</a:t>
            </a:r>
          </a:p>
          <a:p>
            <a:pPr lvl="2"/>
            <a:r>
              <a:rPr lang="en-US" dirty="0">
                <a:solidFill>
                  <a:srgbClr val="000000"/>
                </a:solidFill>
                <a:highlight>
                  <a:srgbClr val="FFFF00"/>
                </a:highlight>
                <a:latin typeface="Verdana"/>
                <a:ea typeface="Verdana"/>
              </a:rPr>
              <a:t>Process allergen-free foods before allergen containing foods</a:t>
            </a:r>
          </a:p>
          <a:p>
            <a:pPr lvl="1">
              <a:buFont typeface="Arial" panose="020B0604020202020204" pitchFamily="34" charset="0"/>
              <a:buChar char="•"/>
            </a:pPr>
            <a:r>
              <a:rPr lang="en-US" dirty="0">
                <a:solidFill>
                  <a:srgbClr val="000000"/>
                </a:solidFill>
                <a:highlight>
                  <a:srgbClr val="FFFF00"/>
                </a:highlight>
                <a:latin typeface="Verdana"/>
                <a:ea typeface="Verdana"/>
              </a:rPr>
              <a:t>Labelling – Customers need to know what is in your food – to allow them to make informed choices. </a:t>
            </a:r>
          </a:p>
          <a:p>
            <a:pPr lvl="1">
              <a:buFont typeface="Arial" panose="020B0604020202020204" pitchFamily="34" charset="0"/>
              <a:buChar char="•"/>
            </a:pPr>
            <a:r>
              <a:rPr lang="en-US" dirty="0">
                <a:solidFill>
                  <a:srgbClr val="000000"/>
                </a:solidFill>
                <a:highlight>
                  <a:srgbClr val="FFFF00"/>
                </a:highlight>
                <a:latin typeface="Verdana"/>
                <a:ea typeface="Verdana"/>
              </a:rPr>
              <a:t>Labels will be checked by verifiers</a:t>
            </a:r>
          </a:p>
          <a:p>
            <a:pPr lvl="1">
              <a:buFont typeface="Arial" panose="020B0604020202020204" pitchFamily="34" charset="0"/>
              <a:buChar char="•"/>
            </a:pPr>
            <a:r>
              <a:rPr lang="en-US" dirty="0">
                <a:solidFill>
                  <a:srgbClr val="000000"/>
                </a:solidFill>
                <a:highlight>
                  <a:srgbClr val="FFFF00"/>
                </a:highlight>
                <a:latin typeface="Verdana"/>
                <a:ea typeface="Verdana"/>
              </a:rPr>
              <a:t>“If you are making foods on behalf of other businesses (e.g. a contract manufacturer) you are responsible for ensuring your ingredients are safe and suitable (it is not okay to mix mystery ingredients together)”</a:t>
            </a:r>
          </a:p>
          <a:p>
            <a:pPr lvl="1">
              <a:buFont typeface="Arial" panose="020B0604020202020204" pitchFamily="34" charset="0"/>
              <a:buChar char="•"/>
            </a:pPr>
            <a:r>
              <a:rPr lang="en-US" dirty="0">
                <a:solidFill>
                  <a:srgbClr val="000000"/>
                </a:solidFill>
                <a:highlight>
                  <a:srgbClr val="FFFF00"/>
                </a:highlight>
                <a:latin typeface="Verdana"/>
                <a:ea typeface="Verdana"/>
              </a:rPr>
              <a:t>Keep details of recipes and ingredients so you know what allergens these contain.</a:t>
            </a:r>
          </a:p>
          <a:p>
            <a:endParaRPr lang="en-NZ"/>
          </a:p>
        </p:txBody>
      </p:sp>
      <p:sp>
        <p:nvSpPr>
          <p:cNvPr id="4" name="Slide Number Placeholder 3"/>
          <p:cNvSpPr>
            <a:spLocks noGrp="1"/>
          </p:cNvSpPr>
          <p:nvPr>
            <p:ph type="sldNum" sz="quarter" idx="10"/>
          </p:nvPr>
        </p:nvSpPr>
        <p:spPr/>
        <p:txBody>
          <a:bodyPr/>
          <a:lstStyle/>
          <a:p>
            <a:pPr>
              <a:defRPr/>
            </a:pPr>
            <a:fld id="{639521A7-ED61-4BBF-9C63-B50097B06FD4}" type="slidenum">
              <a:rPr lang="en-AU" smtClean="0"/>
              <a:pPr>
                <a:defRPr/>
              </a:pPr>
              <a:t>13</a:t>
            </a:fld>
            <a:endParaRPr lang="en-AU"/>
          </a:p>
        </p:txBody>
      </p:sp>
      <p:sp>
        <p:nvSpPr>
          <p:cNvPr id="5" name="Footer Placeholder 4"/>
          <p:cNvSpPr>
            <a:spLocks noGrp="1"/>
          </p:cNvSpPr>
          <p:nvPr>
            <p:ph type="ftr" sz="quarter" idx="11"/>
          </p:nvPr>
        </p:nvSpPr>
        <p:spPr/>
        <p:txBody>
          <a:bodyPr/>
          <a:lstStyle/>
          <a:p>
            <a:pPr>
              <a:defRPr/>
            </a:pPr>
            <a:endParaRPr lang="en-AU"/>
          </a:p>
        </p:txBody>
      </p:sp>
    </p:spTree>
    <p:extLst>
      <p:ext uri="{BB962C8B-B14F-4D97-AF65-F5344CB8AC3E}">
        <p14:creationId xmlns:p14="http://schemas.microsoft.com/office/powerpoint/2010/main" val="1212321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pPr>
              <a:defRPr/>
            </a:pPr>
            <a:fld id="{639521A7-ED61-4BBF-9C63-B50097B06FD4}" type="slidenum">
              <a:rPr lang="en-AU" smtClean="0"/>
              <a:pPr>
                <a:defRPr/>
              </a:pPr>
              <a:t>14</a:t>
            </a:fld>
            <a:endParaRPr lang="en-AU"/>
          </a:p>
        </p:txBody>
      </p:sp>
      <p:sp>
        <p:nvSpPr>
          <p:cNvPr id="5" name="Footer Placeholder 4"/>
          <p:cNvSpPr>
            <a:spLocks noGrp="1"/>
          </p:cNvSpPr>
          <p:nvPr>
            <p:ph type="ftr" sz="quarter" idx="11"/>
          </p:nvPr>
        </p:nvSpPr>
        <p:spPr/>
        <p:txBody>
          <a:bodyPr/>
          <a:lstStyle/>
          <a:p>
            <a:pPr>
              <a:defRPr/>
            </a:pPr>
            <a:endParaRPr lang="en-AU"/>
          </a:p>
        </p:txBody>
      </p:sp>
    </p:spTree>
    <p:extLst>
      <p:ext uri="{BB962C8B-B14F-4D97-AF65-F5344CB8AC3E}">
        <p14:creationId xmlns:p14="http://schemas.microsoft.com/office/powerpoint/2010/main" val="380378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err="1"/>
              <a:t>Cerifified</a:t>
            </a:r>
            <a:r>
              <a:rPr lang="en-NZ"/>
              <a:t> Hydrometers and Anton </a:t>
            </a:r>
            <a:r>
              <a:rPr lang="en-NZ" err="1"/>
              <a:t>Paar</a:t>
            </a:r>
            <a:r>
              <a:rPr lang="en-NZ"/>
              <a:t> – Snap 14 are the 2 methods of alcohol measurement which we have encountered in our work as verifiers, which we have found acceptable.  </a:t>
            </a:r>
          </a:p>
        </p:txBody>
      </p:sp>
      <p:sp>
        <p:nvSpPr>
          <p:cNvPr id="4" name="Slide Number Placeholder 3"/>
          <p:cNvSpPr>
            <a:spLocks noGrp="1"/>
          </p:cNvSpPr>
          <p:nvPr>
            <p:ph type="sldNum" sz="quarter" idx="10"/>
          </p:nvPr>
        </p:nvSpPr>
        <p:spPr/>
        <p:txBody>
          <a:bodyPr/>
          <a:lstStyle/>
          <a:p>
            <a:pPr>
              <a:defRPr/>
            </a:pPr>
            <a:fld id="{639521A7-ED61-4BBF-9C63-B50097B06FD4}" type="slidenum">
              <a:rPr lang="en-AU" smtClean="0"/>
              <a:pPr>
                <a:defRPr/>
              </a:pPr>
              <a:t>15</a:t>
            </a:fld>
            <a:endParaRPr lang="en-AU"/>
          </a:p>
        </p:txBody>
      </p:sp>
      <p:sp>
        <p:nvSpPr>
          <p:cNvPr id="5" name="Footer Placeholder 4"/>
          <p:cNvSpPr>
            <a:spLocks noGrp="1"/>
          </p:cNvSpPr>
          <p:nvPr>
            <p:ph type="ftr" sz="quarter" idx="11"/>
          </p:nvPr>
        </p:nvSpPr>
        <p:spPr/>
        <p:txBody>
          <a:bodyPr/>
          <a:lstStyle/>
          <a:p>
            <a:pPr>
              <a:defRPr/>
            </a:pPr>
            <a:endParaRPr lang="en-AU"/>
          </a:p>
        </p:txBody>
      </p:sp>
    </p:spTree>
    <p:extLst>
      <p:ext uri="{BB962C8B-B14F-4D97-AF65-F5344CB8AC3E}">
        <p14:creationId xmlns:p14="http://schemas.microsoft.com/office/powerpoint/2010/main" val="286406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 indent="0">
              <a:buNone/>
            </a:pPr>
            <a:r>
              <a:rPr lang="en-US">
                <a:solidFill>
                  <a:srgbClr val="000000"/>
                </a:solidFill>
                <a:latin typeface="Verdana" panose="020B0604030504040204" pitchFamily="34" charset="0"/>
                <a:ea typeface="Verdana" panose="020B0604030504040204" pitchFamily="34" charset="0"/>
              </a:rPr>
              <a:t>Food allergens can result in life threatening reactions which can occur within minutes of eating or drinking the food.</a:t>
            </a:r>
          </a:p>
          <a:p>
            <a:pPr lvl="1">
              <a:buFont typeface="Arial" panose="020B0604020202020204" pitchFamily="34" charset="0"/>
              <a:buChar char="•"/>
            </a:pPr>
            <a:r>
              <a:rPr lang="en-US">
                <a:solidFill>
                  <a:srgbClr val="000000"/>
                </a:solidFill>
                <a:latin typeface="Verdana" panose="020B0604030504040204" pitchFamily="34" charset="0"/>
                <a:ea typeface="Verdana" panose="020B0604030504040204" pitchFamily="34" charset="0"/>
              </a:rPr>
              <a:t>Egg</a:t>
            </a:r>
          </a:p>
          <a:p>
            <a:pPr lvl="1">
              <a:buFont typeface="Arial" panose="020B0604020202020204" pitchFamily="34" charset="0"/>
              <a:buChar char="•"/>
            </a:pPr>
            <a:r>
              <a:rPr lang="en-US">
                <a:solidFill>
                  <a:srgbClr val="000000"/>
                </a:solidFill>
                <a:latin typeface="Verdana" panose="020B0604030504040204" pitchFamily="34" charset="0"/>
                <a:ea typeface="Verdana" panose="020B0604030504040204" pitchFamily="34" charset="0"/>
              </a:rPr>
              <a:t>Peanuts</a:t>
            </a:r>
          </a:p>
          <a:p>
            <a:pPr lvl="1">
              <a:buFont typeface="Arial" panose="020B0604020202020204" pitchFamily="34" charset="0"/>
              <a:buChar char="•"/>
            </a:pPr>
            <a:r>
              <a:rPr lang="en-US">
                <a:solidFill>
                  <a:srgbClr val="000000"/>
                </a:solidFill>
                <a:latin typeface="Verdana" panose="020B0604030504040204" pitchFamily="34" charset="0"/>
                <a:ea typeface="Verdana" panose="020B0604030504040204" pitchFamily="34" charset="0"/>
              </a:rPr>
              <a:t>Milk</a:t>
            </a:r>
          </a:p>
          <a:p>
            <a:pPr lvl="1">
              <a:buFont typeface="Arial" panose="020B0604020202020204" pitchFamily="34" charset="0"/>
              <a:buChar char="•"/>
            </a:pPr>
            <a:r>
              <a:rPr lang="en-US">
                <a:solidFill>
                  <a:srgbClr val="000000"/>
                </a:solidFill>
                <a:latin typeface="Verdana" panose="020B0604030504040204" pitchFamily="34" charset="0"/>
                <a:ea typeface="Verdana" panose="020B0604030504040204" pitchFamily="34" charset="0"/>
              </a:rPr>
              <a:t>Soy</a:t>
            </a:r>
          </a:p>
          <a:p>
            <a:pPr lvl="1">
              <a:buFont typeface="Arial" panose="020B0604020202020204" pitchFamily="34" charset="0"/>
              <a:buChar char="•"/>
            </a:pPr>
            <a:r>
              <a:rPr lang="en-US">
                <a:solidFill>
                  <a:srgbClr val="000000"/>
                </a:solidFill>
                <a:latin typeface="Verdana" panose="020B0604030504040204" pitchFamily="34" charset="0"/>
                <a:ea typeface="Verdana" panose="020B0604030504040204" pitchFamily="34" charset="0"/>
              </a:rPr>
              <a:t>Sesame</a:t>
            </a:r>
          </a:p>
          <a:p>
            <a:pPr lvl="1">
              <a:buFont typeface="Arial" panose="020B0604020202020204" pitchFamily="34" charset="0"/>
              <a:buChar char="•"/>
            </a:pPr>
            <a:r>
              <a:rPr lang="en-US">
                <a:solidFill>
                  <a:srgbClr val="000000"/>
                </a:solidFill>
                <a:latin typeface="Verdana" panose="020B0604030504040204" pitchFamily="34" charset="0"/>
                <a:ea typeface="Verdana" panose="020B0604030504040204" pitchFamily="34" charset="0"/>
              </a:rPr>
              <a:t>Lupin</a:t>
            </a:r>
          </a:p>
          <a:p>
            <a:pPr lvl="1">
              <a:buFont typeface="Arial" panose="020B0604020202020204" pitchFamily="34" charset="0"/>
              <a:buChar char="•"/>
            </a:pPr>
            <a:r>
              <a:rPr lang="en-US">
                <a:solidFill>
                  <a:srgbClr val="000000"/>
                </a:solidFill>
                <a:latin typeface="Verdana" panose="020B0604030504040204" pitchFamily="34" charset="0"/>
                <a:ea typeface="Verdana" panose="020B0604030504040204" pitchFamily="34" charset="0"/>
              </a:rPr>
              <a:t>Gluten (barley, oats, rye, wheat)</a:t>
            </a:r>
          </a:p>
          <a:p>
            <a:pPr lvl="1">
              <a:buFont typeface="Arial" panose="020B0604020202020204" pitchFamily="34" charset="0"/>
              <a:buChar char="•"/>
            </a:pPr>
            <a:r>
              <a:rPr lang="en-US">
                <a:solidFill>
                  <a:srgbClr val="000000"/>
                </a:solidFill>
                <a:latin typeface="Verdana" panose="020B0604030504040204" pitchFamily="34" charset="0"/>
                <a:ea typeface="Verdana" panose="020B0604030504040204" pitchFamily="34" charset="0"/>
              </a:rPr>
              <a:t>Fish</a:t>
            </a:r>
          </a:p>
          <a:p>
            <a:pPr lvl="1">
              <a:buFont typeface="Arial" panose="020B0604020202020204" pitchFamily="34" charset="0"/>
              <a:buChar char="•"/>
            </a:pPr>
            <a:r>
              <a:rPr lang="en-US">
                <a:solidFill>
                  <a:srgbClr val="000000"/>
                </a:solidFill>
                <a:latin typeface="Verdana" panose="020B0604030504040204" pitchFamily="34" charset="0"/>
                <a:ea typeface="Verdana" panose="020B0604030504040204" pitchFamily="34" charset="0"/>
              </a:rPr>
              <a:t>Crustacea</a:t>
            </a:r>
          </a:p>
          <a:p>
            <a:pPr lvl="1">
              <a:buFont typeface="Arial" panose="020B0604020202020204" pitchFamily="34" charset="0"/>
              <a:buChar char="•"/>
            </a:pPr>
            <a:r>
              <a:rPr lang="en-US" err="1">
                <a:solidFill>
                  <a:srgbClr val="000000"/>
                </a:solidFill>
                <a:latin typeface="Verdana" panose="020B0604030504040204" pitchFamily="34" charset="0"/>
                <a:ea typeface="Verdana" panose="020B0604030504040204" pitchFamily="34" charset="0"/>
              </a:rPr>
              <a:t>Molluscs</a:t>
            </a:r>
            <a:endParaRPr lang="en-US">
              <a:solidFill>
                <a:srgbClr val="000000"/>
              </a:solidFill>
              <a:latin typeface="Verdana" panose="020B0604030504040204" pitchFamily="34" charset="0"/>
              <a:ea typeface="Verdana" panose="020B0604030504040204" pitchFamily="34" charset="0"/>
            </a:endParaRPr>
          </a:p>
          <a:p>
            <a:pPr lvl="1">
              <a:buFont typeface="Arial" panose="020B0604020202020204" pitchFamily="34" charset="0"/>
              <a:buChar char="•"/>
            </a:pPr>
            <a:r>
              <a:rPr lang="en-US">
                <a:solidFill>
                  <a:srgbClr val="000000"/>
                </a:solidFill>
                <a:latin typeface="Verdana" panose="020B0604030504040204" pitchFamily="34" charset="0"/>
                <a:ea typeface="Verdana" panose="020B0604030504040204" pitchFamily="34" charset="0"/>
              </a:rPr>
              <a:t>Almond, pecan, </a:t>
            </a:r>
            <a:r>
              <a:rPr lang="en-US" err="1">
                <a:solidFill>
                  <a:srgbClr val="000000"/>
                </a:solidFill>
                <a:latin typeface="Verdana" panose="020B0604030504040204" pitchFamily="34" charset="0"/>
                <a:ea typeface="Verdana" panose="020B0604030504040204" pitchFamily="34" charset="0"/>
              </a:rPr>
              <a:t>brazil</a:t>
            </a:r>
            <a:r>
              <a:rPr lang="en-US">
                <a:solidFill>
                  <a:srgbClr val="000000"/>
                </a:solidFill>
                <a:latin typeface="Verdana" panose="020B0604030504040204" pitchFamily="34" charset="0"/>
                <a:ea typeface="Verdana" panose="020B0604030504040204" pitchFamily="34" charset="0"/>
              </a:rPr>
              <a:t> nut, pine nut, cashew, pistachio, hazelnut, walnut, macadamia.</a:t>
            </a:r>
          </a:p>
          <a:p>
            <a:pPr lvl="1">
              <a:buFont typeface="Arial" panose="020B0604020202020204" pitchFamily="34" charset="0"/>
              <a:buChar char="•"/>
            </a:pPr>
            <a:r>
              <a:rPr lang="en-US" err="1">
                <a:solidFill>
                  <a:srgbClr val="000000"/>
                </a:solidFill>
                <a:latin typeface="Verdana" panose="020B0604030504040204" pitchFamily="34" charset="0"/>
                <a:ea typeface="Verdana" panose="020B0604030504040204" pitchFamily="34" charset="0"/>
              </a:rPr>
              <a:t>Sulphites</a:t>
            </a:r>
            <a:r>
              <a:rPr lang="en-US">
                <a:solidFill>
                  <a:srgbClr val="000000"/>
                </a:solidFill>
                <a:latin typeface="Verdana" panose="020B0604030504040204" pitchFamily="34" charset="0"/>
                <a:ea typeface="Verdana" panose="020B0604030504040204" pitchFamily="34" charset="0"/>
              </a:rPr>
              <a:t> (&gt;10ppm)</a:t>
            </a:r>
          </a:p>
          <a:p>
            <a:endParaRPr lang="en-NZ"/>
          </a:p>
        </p:txBody>
      </p:sp>
      <p:sp>
        <p:nvSpPr>
          <p:cNvPr id="4" name="Slide Number Placeholder 3"/>
          <p:cNvSpPr>
            <a:spLocks noGrp="1"/>
          </p:cNvSpPr>
          <p:nvPr>
            <p:ph type="sldNum" sz="quarter" idx="10"/>
          </p:nvPr>
        </p:nvSpPr>
        <p:spPr/>
        <p:txBody>
          <a:bodyPr/>
          <a:lstStyle/>
          <a:p>
            <a:pPr>
              <a:defRPr/>
            </a:pPr>
            <a:fld id="{639521A7-ED61-4BBF-9C63-B50097B06FD4}" type="slidenum">
              <a:rPr lang="en-AU" smtClean="0"/>
              <a:pPr>
                <a:defRPr/>
              </a:pPr>
              <a:t>16</a:t>
            </a:fld>
            <a:endParaRPr lang="en-AU"/>
          </a:p>
        </p:txBody>
      </p:sp>
      <p:sp>
        <p:nvSpPr>
          <p:cNvPr id="5" name="Footer Placeholder 4"/>
          <p:cNvSpPr>
            <a:spLocks noGrp="1"/>
          </p:cNvSpPr>
          <p:nvPr>
            <p:ph type="ftr" sz="quarter" idx="11"/>
          </p:nvPr>
        </p:nvSpPr>
        <p:spPr/>
        <p:txBody>
          <a:bodyPr/>
          <a:lstStyle/>
          <a:p>
            <a:pPr>
              <a:defRPr/>
            </a:pPr>
            <a:endParaRPr lang="en-AU"/>
          </a:p>
        </p:txBody>
      </p:sp>
    </p:spTree>
    <p:extLst>
      <p:ext uri="{BB962C8B-B14F-4D97-AF65-F5344CB8AC3E}">
        <p14:creationId xmlns:p14="http://schemas.microsoft.com/office/powerpoint/2010/main" val="30020271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a:effectLst/>
                <a:latin typeface="Segoe UI" panose="020B0502040204020203" pitchFamily="34" charset="0"/>
              </a:rPr>
              <a:t>they may want to get a PIF from supplier to be sure</a:t>
            </a:r>
            <a:endParaRPr lang="en-US" sz="1800">
              <a:effectLst/>
              <a:latin typeface="Arial" panose="020B0604020202020204" pitchFamily="34" charset="0"/>
            </a:endParaRPr>
          </a:p>
          <a:p>
            <a:endParaRPr lang="en-NZ"/>
          </a:p>
        </p:txBody>
      </p:sp>
      <p:sp>
        <p:nvSpPr>
          <p:cNvPr id="4" name="Slide Number Placeholder 3"/>
          <p:cNvSpPr>
            <a:spLocks noGrp="1"/>
          </p:cNvSpPr>
          <p:nvPr>
            <p:ph type="sldNum" sz="quarter" idx="10"/>
          </p:nvPr>
        </p:nvSpPr>
        <p:spPr/>
        <p:txBody>
          <a:bodyPr/>
          <a:lstStyle/>
          <a:p>
            <a:pPr>
              <a:defRPr/>
            </a:pPr>
            <a:fld id="{639521A7-ED61-4BBF-9C63-B50097B06FD4}" type="slidenum">
              <a:rPr lang="en-AU" smtClean="0"/>
              <a:pPr>
                <a:defRPr/>
              </a:pPr>
              <a:t>17</a:t>
            </a:fld>
            <a:endParaRPr lang="en-AU"/>
          </a:p>
        </p:txBody>
      </p:sp>
      <p:sp>
        <p:nvSpPr>
          <p:cNvPr id="5" name="Footer Placeholder 4"/>
          <p:cNvSpPr>
            <a:spLocks noGrp="1"/>
          </p:cNvSpPr>
          <p:nvPr>
            <p:ph type="ftr" sz="quarter" idx="11"/>
          </p:nvPr>
        </p:nvSpPr>
        <p:spPr/>
        <p:txBody>
          <a:bodyPr/>
          <a:lstStyle/>
          <a:p>
            <a:pPr>
              <a:defRPr/>
            </a:pPr>
            <a:endParaRPr lang="en-AU"/>
          </a:p>
        </p:txBody>
      </p:sp>
    </p:spTree>
    <p:extLst>
      <p:ext uri="{BB962C8B-B14F-4D97-AF65-F5344CB8AC3E}">
        <p14:creationId xmlns:p14="http://schemas.microsoft.com/office/powerpoint/2010/main" val="1600211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highlight>
                  <a:srgbClr val="FFFF00"/>
                </a:highlight>
                <a:latin typeface="Verdana" panose="020B0604030504040204" pitchFamily="34" charset="0"/>
                <a:ea typeface="Verdana" panose="020B0604030504040204" pitchFamily="34" charset="0"/>
              </a:rPr>
              <a:t>Sometimes businesses copy labels from other products which is where they can go wrong.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srgbClr val="000000"/>
                </a:solidFill>
                <a:highlight>
                  <a:srgbClr val="FFFF00"/>
                </a:highlight>
                <a:latin typeface="Verdana" panose="020B0604030504040204" pitchFamily="34" charset="0"/>
                <a:ea typeface="Verdana" panose="020B0604030504040204" pitchFamily="34" charset="0"/>
              </a:rPr>
              <a:t>Labelling – Customers need to know what is in your food – to allow them to make informed choices. </a:t>
            </a:r>
          </a:p>
          <a:p>
            <a:pPr marL="457200" lvl="1" indent="0">
              <a:buNone/>
            </a:pPr>
            <a:r>
              <a:rPr lang="en-US" sz="1200" b="1" dirty="0">
                <a:highlight>
                  <a:srgbClr val="FFFF00"/>
                </a:highlight>
                <a:latin typeface="Verdana"/>
                <a:ea typeface="Verdana"/>
              </a:rPr>
              <a:t>Low alcohol labelling</a:t>
            </a:r>
          </a:p>
          <a:p>
            <a:pPr marL="628650" lvl="1" indent="-171450">
              <a:buNone/>
            </a:pPr>
            <a:r>
              <a:rPr lang="en-US" sz="1200" dirty="0">
                <a:highlight>
                  <a:srgbClr val="FFFF00"/>
                </a:highlight>
                <a:latin typeface="Verdana"/>
                <a:ea typeface="Verdana"/>
              </a:rPr>
              <a:t>• The words low alcohol must not be used if a drink contains more than 1.15% </a:t>
            </a:r>
            <a:r>
              <a:rPr lang="en-US" sz="1200" dirty="0" err="1">
                <a:highlight>
                  <a:srgbClr val="FFFF00"/>
                </a:highlight>
                <a:latin typeface="Verdana"/>
                <a:ea typeface="Verdana"/>
              </a:rPr>
              <a:t>Alc</a:t>
            </a:r>
            <a:r>
              <a:rPr lang="en-US" sz="1200" dirty="0">
                <a:highlight>
                  <a:srgbClr val="FFFF00"/>
                </a:highlight>
                <a:latin typeface="Verdana"/>
                <a:ea typeface="Verdana"/>
              </a:rPr>
              <a:t>/Vol.</a:t>
            </a:r>
          </a:p>
          <a:p>
            <a:pPr marL="628650" lvl="1" indent="-171450">
              <a:buNone/>
            </a:pPr>
            <a:r>
              <a:rPr lang="en-US" sz="1200" dirty="0">
                <a:highlight>
                  <a:srgbClr val="FFFF00"/>
                </a:highlight>
                <a:latin typeface="Verdana"/>
                <a:ea typeface="Verdana"/>
              </a:rPr>
              <a:t>• The words non-intoxicating or words meaning the same thing must not be used if a drink contains more than 0.5% </a:t>
            </a:r>
            <a:r>
              <a:rPr lang="en-US" sz="1200" dirty="0" err="1">
                <a:highlight>
                  <a:srgbClr val="FFFF00"/>
                </a:highlight>
                <a:latin typeface="Verdana"/>
                <a:ea typeface="Verdana"/>
              </a:rPr>
              <a:t>Alc</a:t>
            </a:r>
            <a:r>
              <a:rPr lang="en-US" sz="1200" dirty="0">
                <a:highlight>
                  <a:srgbClr val="FFFF00"/>
                </a:highlight>
                <a:latin typeface="Verdana"/>
                <a:ea typeface="Verdana"/>
              </a:rPr>
              <a:t>/Vol</a:t>
            </a:r>
          </a:p>
          <a:p>
            <a:pPr marL="457200" lvl="1" indent="0">
              <a:buNone/>
            </a:pPr>
            <a:endParaRPr lang="en-US" sz="1200" dirty="0">
              <a:highlight>
                <a:srgbClr val="FFFF00"/>
              </a:highlight>
              <a:latin typeface="Verdana" panose="020B0604030504040204" pitchFamily="34" charset="0"/>
              <a:ea typeface="Verdana" panose="020B0604030504040204" pitchFamily="34" charset="0"/>
            </a:endParaRPr>
          </a:p>
          <a:p>
            <a:pPr marL="457200" lvl="1" indent="0">
              <a:buNone/>
            </a:pPr>
            <a:endParaRPr lang="en-US" sz="1200" dirty="0">
              <a:highlight>
                <a:srgbClr val="FFFF00"/>
              </a:highlight>
              <a:latin typeface="Verdana" panose="020B0604030504040204" pitchFamily="34" charset="0"/>
              <a:ea typeface="Verdana" panose="020B0604030504040204" pitchFamily="34" charset="0"/>
            </a:endParaRPr>
          </a:p>
          <a:p>
            <a:pPr marL="457200" lvl="1" indent="0">
              <a:buNone/>
            </a:pPr>
            <a:r>
              <a:rPr lang="en-US" sz="1200" b="1" dirty="0">
                <a:highlight>
                  <a:srgbClr val="FFFF00"/>
                </a:highlight>
                <a:latin typeface="Verdana"/>
                <a:ea typeface="Verdana"/>
              </a:rPr>
              <a:t>Geographical indications (GI)</a:t>
            </a:r>
          </a:p>
          <a:p>
            <a:pPr marL="628650" lvl="1" indent="-171450">
              <a:buChar char="•"/>
            </a:pPr>
            <a:r>
              <a:rPr lang="en-US" sz="1200" dirty="0">
                <a:highlight>
                  <a:srgbClr val="FFFF00"/>
                </a:highlight>
                <a:latin typeface="Verdana"/>
                <a:ea typeface="Verdana"/>
              </a:rPr>
              <a:t>Protection can be granted to the names of a territory, region or location that spirits or wines are associated with. These are known as GI. </a:t>
            </a:r>
            <a:endParaRPr lang="en-US" dirty="0">
              <a:latin typeface="Calibri"/>
              <a:ea typeface="Verdana"/>
              <a:cs typeface="Calibri"/>
            </a:endParaRPr>
          </a:p>
          <a:p>
            <a:pPr marL="628650" lvl="1" indent="-171450">
              <a:buChar char="•"/>
            </a:pPr>
            <a:r>
              <a:rPr lang="en-US" sz="1200" dirty="0">
                <a:highlight>
                  <a:srgbClr val="FFFF00"/>
                </a:highlight>
                <a:latin typeface="Verdana"/>
                <a:ea typeface="Verdana"/>
              </a:rPr>
              <a:t>Before using a GI you need to check to see if it is registered in NZ. If it is registered, there are rules you will need to meet before you use that name.</a:t>
            </a:r>
            <a:endParaRPr lang="en-US" dirty="0">
              <a:cs typeface="Calibri"/>
            </a:endParaRPr>
          </a:p>
          <a:p>
            <a:pPr marL="628650" lvl="1" indent="-171450">
              <a:buChar char="•"/>
            </a:pPr>
            <a:r>
              <a:rPr lang="en-US" sz="1200" dirty="0">
                <a:highlight>
                  <a:srgbClr val="FFFF00"/>
                </a:highlight>
                <a:latin typeface="Verdana"/>
                <a:ea typeface="Verdana"/>
              </a:rPr>
              <a:t>GI can't be used in relation to spirits unless the spirit has been made in the stated country, region or location, and where a characteristic is attributed to the origin.</a:t>
            </a:r>
            <a:endParaRPr lang="en-US" dirty="0">
              <a:highlight>
                <a:srgbClr val="FFFF00"/>
              </a:highlight>
              <a:latin typeface="Verdana"/>
              <a:ea typeface="Verdana"/>
            </a:endParaRPr>
          </a:p>
          <a:p>
            <a:pPr marL="628650" lvl="1" indent="-171450">
              <a:buChar char="•"/>
            </a:pPr>
            <a:r>
              <a:rPr lang="en-US" sz="1200" dirty="0">
                <a:highlight>
                  <a:srgbClr val="FFFF00"/>
                </a:highlight>
                <a:latin typeface="Verdana"/>
                <a:ea typeface="Verdana"/>
              </a:rPr>
              <a:t>Additionally for spirits, where a characteristic is attributed to the origin, this must be accurate on the label (e.g. Scotch Whisky must be made in Scotland).</a:t>
            </a:r>
            <a:endParaRPr lang="en-US" dirty="0">
              <a:solidFill>
                <a:srgbClr val="000000"/>
              </a:solidFill>
              <a:highlight>
                <a:srgbClr val="FFFF00"/>
              </a:highlight>
              <a:latin typeface="Verdana"/>
              <a:ea typeface="Verdana"/>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solidFill>
                <a:srgbClr val="000000"/>
              </a:solidFill>
              <a:highlight>
                <a:srgbClr val="FFFF00"/>
              </a:highlight>
              <a:latin typeface="Verdana" panose="020B0604030504040204" pitchFamily="34" charset="0"/>
              <a:ea typeface="Verdana" panose="020B0604030504040204" pitchFamily="34" charset="0"/>
            </a:endParaRPr>
          </a:p>
          <a:p>
            <a:endParaRPr lang="en-NZ" dirty="0"/>
          </a:p>
        </p:txBody>
      </p:sp>
      <p:sp>
        <p:nvSpPr>
          <p:cNvPr id="4" name="Slide Number Placeholder 3"/>
          <p:cNvSpPr>
            <a:spLocks noGrp="1"/>
          </p:cNvSpPr>
          <p:nvPr>
            <p:ph type="sldNum" sz="quarter" idx="10"/>
          </p:nvPr>
        </p:nvSpPr>
        <p:spPr/>
        <p:txBody>
          <a:bodyPr/>
          <a:lstStyle/>
          <a:p>
            <a:pPr>
              <a:defRPr/>
            </a:pPr>
            <a:fld id="{639521A7-ED61-4BBF-9C63-B50097B06FD4}" type="slidenum">
              <a:rPr lang="en-AU" smtClean="0"/>
              <a:pPr>
                <a:defRPr/>
              </a:pPr>
              <a:t>18</a:t>
            </a:fld>
            <a:endParaRPr lang="en-AU"/>
          </a:p>
        </p:txBody>
      </p:sp>
      <p:sp>
        <p:nvSpPr>
          <p:cNvPr id="5" name="Footer Placeholder 4"/>
          <p:cNvSpPr>
            <a:spLocks noGrp="1"/>
          </p:cNvSpPr>
          <p:nvPr>
            <p:ph type="ftr" sz="quarter" idx="11"/>
          </p:nvPr>
        </p:nvSpPr>
        <p:spPr/>
        <p:txBody>
          <a:bodyPr/>
          <a:lstStyle/>
          <a:p>
            <a:pPr>
              <a:defRPr/>
            </a:pPr>
            <a:endParaRPr lang="en-AU"/>
          </a:p>
        </p:txBody>
      </p:sp>
    </p:spTree>
    <p:extLst>
      <p:ext uri="{BB962C8B-B14F-4D97-AF65-F5344CB8AC3E}">
        <p14:creationId xmlns:p14="http://schemas.microsoft.com/office/powerpoint/2010/main" val="24306397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None/>
            </a:pPr>
            <a:r>
              <a:rPr lang="en-US" sz="1200" b="1" dirty="0">
                <a:highlight>
                  <a:srgbClr val="FFFF00"/>
                </a:highlight>
                <a:latin typeface="Verdana"/>
                <a:ea typeface="Verdana"/>
              </a:rPr>
              <a:t>Low alcohol labelling</a:t>
            </a:r>
          </a:p>
          <a:p>
            <a:pPr marL="628650" lvl="1" indent="-171450">
              <a:buNone/>
            </a:pPr>
            <a:r>
              <a:rPr lang="en-US" sz="1200" dirty="0">
                <a:highlight>
                  <a:srgbClr val="FFFF00"/>
                </a:highlight>
                <a:latin typeface="Verdana"/>
                <a:ea typeface="Verdana"/>
              </a:rPr>
              <a:t>• The words low alcohol must not be used if a drink contains more than 1.15% </a:t>
            </a:r>
            <a:r>
              <a:rPr lang="en-US" sz="1200" dirty="0" err="1">
                <a:highlight>
                  <a:srgbClr val="FFFF00"/>
                </a:highlight>
                <a:latin typeface="Verdana"/>
                <a:ea typeface="Verdana"/>
              </a:rPr>
              <a:t>Alc</a:t>
            </a:r>
            <a:r>
              <a:rPr lang="en-US" sz="1200" dirty="0">
                <a:highlight>
                  <a:srgbClr val="FFFF00"/>
                </a:highlight>
                <a:latin typeface="Verdana"/>
                <a:ea typeface="Verdana"/>
              </a:rPr>
              <a:t>/Vol.</a:t>
            </a:r>
          </a:p>
          <a:p>
            <a:pPr marL="628650" lvl="1" indent="-171450">
              <a:buNone/>
            </a:pPr>
            <a:r>
              <a:rPr lang="en-US" sz="1200" dirty="0">
                <a:highlight>
                  <a:srgbClr val="FFFF00"/>
                </a:highlight>
                <a:latin typeface="Verdana"/>
                <a:ea typeface="Verdana"/>
              </a:rPr>
              <a:t>• The words non-intoxicating or words meaning the same thing must not be used if a drink contains more than 0.5% </a:t>
            </a:r>
            <a:r>
              <a:rPr lang="en-US" sz="1200" dirty="0" err="1">
                <a:highlight>
                  <a:srgbClr val="FFFF00"/>
                </a:highlight>
                <a:latin typeface="Verdana"/>
                <a:ea typeface="Verdana"/>
              </a:rPr>
              <a:t>Alc</a:t>
            </a:r>
            <a:r>
              <a:rPr lang="en-US" sz="1200" dirty="0">
                <a:highlight>
                  <a:srgbClr val="FFFF00"/>
                </a:highlight>
                <a:latin typeface="Verdana"/>
                <a:ea typeface="Verdana"/>
              </a:rPr>
              <a:t>/Vol</a:t>
            </a:r>
          </a:p>
          <a:p>
            <a:pPr marL="457200" lvl="1" indent="0">
              <a:buNone/>
            </a:pPr>
            <a:endParaRPr lang="en-US" sz="1200" dirty="0">
              <a:highlight>
                <a:srgbClr val="FFFF00"/>
              </a:highlight>
              <a:latin typeface="Verdana" panose="020B0604030504040204" pitchFamily="34" charset="0"/>
              <a:ea typeface="Verdana" panose="020B0604030504040204" pitchFamily="34" charset="0"/>
            </a:endParaRPr>
          </a:p>
          <a:p>
            <a:pPr marL="457200" lvl="1" indent="0">
              <a:buNone/>
            </a:pPr>
            <a:endParaRPr lang="en-US" sz="1200" dirty="0">
              <a:highlight>
                <a:srgbClr val="FFFF00"/>
              </a:highlight>
              <a:latin typeface="Verdana" panose="020B0604030504040204" pitchFamily="34" charset="0"/>
              <a:ea typeface="Verdana" panose="020B0604030504040204" pitchFamily="34" charset="0"/>
            </a:endParaRPr>
          </a:p>
          <a:p>
            <a:pPr marL="457200" lvl="1" indent="0">
              <a:buNone/>
            </a:pPr>
            <a:r>
              <a:rPr lang="en-US" sz="1200" b="1" dirty="0">
                <a:highlight>
                  <a:srgbClr val="FFFF00"/>
                </a:highlight>
                <a:latin typeface="Verdana"/>
                <a:ea typeface="Verdana"/>
              </a:rPr>
              <a:t>Geographical indications (GI)</a:t>
            </a:r>
          </a:p>
          <a:p>
            <a:pPr marL="628650" lvl="1" indent="-171450">
              <a:buChar char="•"/>
            </a:pPr>
            <a:r>
              <a:rPr lang="en-US" sz="1200" dirty="0">
                <a:highlight>
                  <a:srgbClr val="FFFF00"/>
                </a:highlight>
                <a:latin typeface="Verdana"/>
                <a:ea typeface="Verdana"/>
              </a:rPr>
              <a:t>Protection can be granted to the names of a territory, region or location that spirits or wines are associated with. These are known as GI. </a:t>
            </a:r>
            <a:endParaRPr lang="en-US" dirty="0">
              <a:latin typeface="Calibri"/>
              <a:ea typeface="Verdana"/>
              <a:cs typeface="Calibri"/>
            </a:endParaRPr>
          </a:p>
          <a:p>
            <a:pPr marL="628650" lvl="1" indent="-171450">
              <a:buChar char="•"/>
            </a:pPr>
            <a:r>
              <a:rPr lang="en-US" sz="1200" dirty="0">
                <a:highlight>
                  <a:srgbClr val="FFFF00"/>
                </a:highlight>
                <a:latin typeface="Verdana"/>
                <a:ea typeface="Verdana"/>
              </a:rPr>
              <a:t>Before using a GI you need to check to see if it is registered in NZ. If it is registered, there are rules you will need to meet before you use that name.</a:t>
            </a:r>
            <a:endParaRPr lang="en-US" dirty="0">
              <a:cs typeface="Calibri"/>
            </a:endParaRPr>
          </a:p>
          <a:p>
            <a:pPr marL="628650" lvl="1" indent="-171450">
              <a:buChar char="•"/>
            </a:pPr>
            <a:r>
              <a:rPr lang="en-US" sz="1200" dirty="0">
                <a:highlight>
                  <a:srgbClr val="FFFF00"/>
                </a:highlight>
                <a:latin typeface="Verdana"/>
                <a:ea typeface="Verdana"/>
              </a:rPr>
              <a:t>GI can't be used in relation to spirits unless the spirit has been made in the stated country, region or location, and where a characteristic is attributed to the origin.</a:t>
            </a:r>
            <a:endParaRPr lang="en-US" dirty="0">
              <a:highlight>
                <a:srgbClr val="FFFF00"/>
              </a:highlight>
              <a:latin typeface="Verdana"/>
              <a:ea typeface="Verdana"/>
            </a:endParaRPr>
          </a:p>
          <a:p>
            <a:pPr marL="628650" lvl="1" indent="-171450">
              <a:buChar char="•"/>
            </a:pPr>
            <a:r>
              <a:rPr lang="en-US" sz="1200" dirty="0">
                <a:highlight>
                  <a:srgbClr val="FFFF00"/>
                </a:highlight>
                <a:latin typeface="Verdana"/>
                <a:ea typeface="Verdana"/>
              </a:rPr>
              <a:t>Additionally for spirits, where a characteristic is attributed to the origin, this must be accurate on the label (e.g. Scotch Whisky must be made in Scotland).</a:t>
            </a:r>
            <a:endParaRPr lang="en-US" dirty="0">
              <a:solidFill>
                <a:srgbClr val="000000"/>
              </a:solidFill>
              <a:highlight>
                <a:srgbClr val="FFFF00"/>
              </a:highlight>
              <a:latin typeface="Verdana"/>
              <a:ea typeface="Verdana"/>
            </a:endParaRPr>
          </a:p>
          <a:p>
            <a:endParaRPr lang="en-NZ" dirty="0"/>
          </a:p>
        </p:txBody>
      </p:sp>
      <p:sp>
        <p:nvSpPr>
          <p:cNvPr id="4" name="Slide Number Placeholder 3"/>
          <p:cNvSpPr>
            <a:spLocks noGrp="1"/>
          </p:cNvSpPr>
          <p:nvPr>
            <p:ph type="sldNum" sz="quarter" idx="10"/>
          </p:nvPr>
        </p:nvSpPr>
        <p:spPr/>
        <p:txBody>
          <a:bodyPr/>
          <a:lstStyle/>
          <a:p>
            <a:pPr>
              <a:defRPr/>
            </a:pPr>
            <a:fld id="{639521A7-ED61-4BBF-9C63-B50097B06FD4}" type="slidenum">
              <a:rPr lang="en-AU" smtClean="0"/>
              <a:pPr>
                <a:defRPr/>
              </a:pPr>
              <a:t>19</a:t>
            </a:fld>
            <a:endParaRPr lang="en-AU"/>
          </a:p>
        </p:txBody>
      </p:sp>
      <p:sp>
        <p:nvSpPr>
          <p:cNvPr id="5" name="Footer Placeholder 4"/>
          <p:cNvSpPr>
            <a:spLocks noGrp="1"/>
          </p:cNvSpPr>
          <p:nvPr>
            <p:ph type="ftr" sz="quarter" idx="11"/>
          </p:nvPr>
        </p:nvSpPr>
        <p:spPr/>
        <p:txBody>
          <a:bodyPr/>
          <a:lstStyle/>
          <a:p>
            <a:pPr>
              <a:defRPr/>
            </a:pPr>
            <a:endParaRPr lang="en-AU"/>
          </a:p>
        </p:txBody>
      </p:sp>
    </p:spTree>
    <p:extLst>
      <p:ext uri="{BB962C8B-B14F-4D97-AF65-F5344CB8AC3E}">
        <p14:creationId xmlns:p14="http://schemas.microsoft.com/office/powerpoint/2010/main" val="414171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444444"/>
                </a:solidFill>
                <a:effectLst/>
                <a:latin typeface="Arial" panose="020B0604020202020204" pitchFamily="34" charset="0"/>
              </a:rPr>
              <a:t>The ASG Food Safety team work with clients to ensure that their processes and associated documentation meet New Zealand Regulatory requirements, Customer requirements, or Global Standards, that are required for their sector and market.  </a:t>
            </a:r>
          </a:p>
          <a:p>
            <a:pPr algn="l"/>
            <a:r>
              <a:rPr lang="en-US" b="0" i="0" dirty="0">
                <a:solidFill>
                  <a:srgbClr val="444444"/>
                </a:solidFill>
                <a:effectLst/>
                <a:latin typeface="Arial" panose="020B0604020202020204" pitchFamily="34" charset="0"/>
              </a:rPr>
              <a:t>The ASG Auditing team have been verifying against the Food Act 2014 from its inception and has provided National </a:t>
            </a:r>
            <a:r>
              <a:rPr lang="en-US" b="0" i="0" dirty="0" err="1">
                <a:solidFill>
                  <a:srgbClr val="444444"/>
                </a:solidFill>
                <a:effectLst/>
                <a:latin typeface="Arial" panose="020B0604020202020204" pitchFamily="34" charset="0"/>
              </a:rPr>
              <a:t>Programme</a:t>
            </a:r>
            <a:r>
              <a:rPr lang="en-US" b="0" i="0" dirty="0">
                <a:solidFill>
                  <a:srgbClr val="444444"/>
                </a:solidFill>
                <a:effectLst/>
                <a:latin typeface="Arial" panose="020B0604020202020204" pitchFamily="34" charset="0"/>
              </a:rPr>
              <a:t> 3 verification services for many Distillers in New Zealand.  </a:t>
            </a:r>
          </a:p>
          <a:p>
            <a:endParaRPr lang="en-NZ" dirty="0"/>
          </a:p>
        </p:txBody>
      </p:sp>
      <p:sp>
        <p:nvSpPr>
          <p:cNvPr id="4" name="Slide Number Placeholder 3"/>
          <p:cNvSpPr>
            <a:spLocks noGrp="1"/>
          </p:cNvSpPr>
          <p:nvPr>
            <p:ph type="sldNum" sz="quarter" idx="10"/>
          </p:nvPr>
        </p:nvSpPr>
        <p:spPr/>
        <p:txBody>
          <a:bodyPr/>
          <a:lstStyle/>
          <a:p>
            <a:pPr>
              <a:defRPr/>
            </a:pPr>
            <a:fld id="{639521A7-ED61-4BBF-9C63-B50097B06FD4}" type="slidenum">
              <a:rPr lang="en-AU" smtClean="0"/>
              <a:pPr>
                <a:defRPr/>
              </a:pPr>
              <a:t>2</a:t>
            </a:fld>
            <a:endParaRPr lang="en-AU"/>
          </a:p>
        </p:txBody>
      </p:sp>
      <p:sp>
        <p:nvSpPr>
          <p:cNvPr id="5" name="Footer Placeholder 4"/>
          <p:cNvSpPr>
            <a:spLocks noGrp="1"/>
          </p:cNvSpPr>
          <p:nvPr>
            <p:ph type="ftr" sz="quarter" idx="11"/>
          </p:nvPr>
        </p:nvSpPr>
        <p:spPr/>
        <p:txBody>
          <a:bodyPr/>
          <a:lstStyle/>
          <a:p>
            <a:pPr>
              <a:defRPr/>
            </a:pPr>
            <a:endParaRPr lang="en-AU"/>
          </a:p>
        </p:txBody>
      </p:sp>
    </p:spTree>
    <p:extLst>
      <p:ext uri="{BB962C8B-B14F-4D97-AF65-F5344CB8AC3E}">
        <p14:creationId xmlns:p14="http://schemas.microsoft.com/office/powerpoint/2010/main" val="32832915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outer package of an individual unit with a volume not over 200 ml must show the pregnancy warning pictogram, while the outer package of an individual unit with a volume over 200ml must show the pregnancy warning mark. The pregnancy warning mark or where applicable, the optional alternative pregnancy warning mark, must be shown on an outer package with more than one individual unit, no matter what volume is contained in each individual unit. </a:t>
            </a:r>
          </a:p>
          <a:p>
            <a:r>
              <a:rPr lang="en-US"/>
              <a:t>For example: </a:t>
            </a:r>
          </a:p>
          <a:p>
            <a:r>
              <a:rPr lang="en-US"/>
              <a:t>• A single bottle of spirits with a volume of not more than 200 ml contained in an outer box must have a pregnancy warning pictogram on the outer packaging. </a:t>
            </a:r>
          </a:p>
          <a:p>
            <a:r>
              <a:rPr lang="en-US"/>
              <a:t>• Two 100ml bottles of liqueur contained in a box must have a pregnancy warning pictogram shown on each 100 ml bottle of liqueur. A pregnancy warning mark must be shown on the outer packaging (box). </a:t>
            </a:r>
          </a:p>
          <a:p>
            <a:r>
              <a:rPr lang="en-US"/>
              <a:t>• A 1L bottle of spirits and a 100ml bottle of liqueur contained in a box must show a pregnancy warning mark on the 1 L bottle, and a pregnancy warning pictogram on the 100ml bottle. A pregnancy warning mark must also be shown on the outer packaging (box). </a:t>
            </a:r>
          </a:p>
          <a:p>
            <a:endParaRPr lang="en-US"/>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NZ" sz="1200" b="0" i="0" u="none" strike="noStrike" kern="1200" cap="none" spc="0" normalizeH="0" baseline="0" noProof="0">
                <a:ln>
                  <a:noFill/>
                </a:ln>
                <a:solidFill>
                  <a:srgbClr val="333333"/>
                </a:solidFill>
                <a:effectLst/>
                <a:uLnTx/>
                <a:uFillTx/>
                <a:latin typeface="Verdana" panose="020B0604030504040204" pitchFamily="34" charset="0"/>
                <a:ea typeface="Verdana" panose="020B0604030504040204" pitchFamily="34" charset="0"/>
                <a:cs typeface="+mn-cs"/>
              </a:rPr>
              <a:t>Pregnancy warning labels on corrugated cardboard packaging used for multiple individual units of alcoholic drinks are permitted to be in a single colour on a contrasting background when a post-print process is used. This requirement applies from </a:t>
            </a:r>
            <a:r>
              <a:rPr kumimoji="0" lang="en-NZ" sz="1200" b="1" i="0" u="none" strike="noStrike" kern="1200" cap="none" spc="0" normalizeH="0" baseline="0" noProof="0">
                <a:ln>
                  <a:noFill/>
                </a:ln>
                <a:solidFill>
                  <a:srgbClr val="333333"/>
                </a:solidFill>
                <a:effectLst/>
                <a:uLnTx/>
                <a:uFillTx/>
                <a:latin typeface="Verdana" panose="020B0604030504040204" pitchFamily="34" charset="0"/>
                <a:ea typeface="Verdana" panose="020B0604030504040204" pitchFamily="34" charset="0"/>
                <a:cs typeface="+mn-cs"/>
              </a:rPr>
              <a:t>2 February 2024</a:t>
            </a:r>
            <a:r>
              <a:rPr kumimoji="0" lang="en-NZ" sz="1200" b="0" i="0" u="none" strike="noStrike" kern="1200" cap="none" spc="0" normalizeH="0" baseline="0" noProof="0">
                <a:ln>
                  <a:noFill/>
                </a:ln>
                <a:solidFill>
                  <a:srgbClr val="333333"/>
                </a:solidFill>
                <a:effectLst/>
                <a:uLnTx/>
                <a:uFillTx/>
                <a:latin typeface="Verdana" panose="020B0604030504040204" pitchFamily="34" charset="0"/>
                <a:ea typeface="Verdana" panose="020B0604030504040204" pitchFamily="34" charset="0"/>
                <a:cs typeface="+mn-cs"/>
              </a:rPr>
              <a:t>.</a:t>
            </a:r>
            <a:endParaRPr kumimoji="0" lang="en-NZ"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a:p>
            <a:endParaRPr lang="en-US"/>
          </a:p>
          <a:p>
            <a:endParaRPr lang="en-NZ"/>
          </a:p>
        </p:txBody>
      </p:sp>
      <p:sp>
        <p:nvSpPr>
          <p:cNvPr id="4" name="Slide Number Placeholder 3"/>
          <p:cNvSpPr>
            <a:spLocks noGrp="1"/>
          </p:cNvSpPr>
          <p:nvPr>
            <p:ph type="sldNum" sz="quarter" idx="10"/>
          </p:nvPr>
        </p:nvSpPr>
        <p:spPr/>
        <p:txBody>
          <a:bodyPr/>
          <a:lstStyle/>
          <a:p>
            <a:pPr>
              <a:defRPr/>
            </a:pPr>
            <a:fld id="{639521A7-ED61-4BBF-9C63-B50097B06FD4}" type="slidenum">
              <a:rPr lang="en-AU" smtClean="0"/>
              <a:pPr>
                <a:defRPr/>
              </a:pPr>
              <a:t>20</a:t>
            </a:fld>
            <a:endParaRPr lang="en-AU"/>
          </a:p>
        </p:txBody>
      </p:sp>
      <p:sp>
        <p:nvSpPr>
          <p:cNvPr id="5" name="Footer Placeholder 4"/>
          <p:cNvSpPr>
            <a:spLocks noGrp="1"/>
          </p:cNvSpPr>
          <p:nvPr>
            <p:ph type="ftr" sz="quarter" idx="11"/>
          </p:nvPr>
        </p:nvSpPr>
        <p:spPr/>
        <p:txBody>
          <a:bodyPr/>
          <a:lstStyle/>
          <a:p>
            <a:pPr>
              <a:defRPr/>
            </a:pPr>
            <a:endParaRPr lang="en-AU"/>
          </a:p>
        </p:txBody>
      </p:sp>
    </p:spTree>
    <p:extLst>
      <p:ext uri="{BB962C8B-B14F-4D97-AF65-F5344CB8AC3E}">
        <p14:creationId xmlns:p14="http://schemas.microsoft.com/office/powerpoint/2010/main" val="9426453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Bef>
                <a:spcPct val="0"/>
              </a:spcBef>
              <a:buFont typeface="Arial,Sans-Serif"/>
              <a:buChar char="•"/>
            </a:pPr>
            <a:r>
              <a:rPr lang="en-US" b="1" dirty="0">
                <a:highlight>
                  <a:srgbClr val="FF00FF"/>
                </a:highlight>
                <a:latin typeface="Arial"/>
                <a:cs typeface="Arial"/>
              </a:rPr>
              <a:t>A consumer-level recall:</a:t>
            </a:r>
            <a:r>
              <a:rPr lang="en-US" dirty="0">
                <a:highlight>
                  <a:srgbClr val="FF00FF"/>
                </a:highlight>
                <a:latin typeface="Arial"/>
                <a:cs typeface="Arial"/>
              </a:rPr>
              <a:t> This involves removing affected product from the supply chain and communicating to consumers.</a:t>
            </a:r>
          </a:p>
          <a:p>
            <a:pPr marL="342900" indent="-342900">
              <a:spcBef>
                <a:spcPct val="0"/>
              </a:spcBef>
              <a:buFont typeface="Arial,Sans-Serif"/>
              <a:buChar char="•"/>
            </a:pPr>
            <a:r>
              <a:rPr lang="en-US" b="1" dirty="0">
                <a:highlight>
                  <a:srgbClr val="FF00FF"/>
                </a:highlight>
                <a:latin typeface="Arial"/>
                <a:cs typeface="Arial"/>
              </a:rPr>
              <a:t>A trade-level recall:</a:t>
            </a:r>
            <a:r>
              <a:rPr lang="en-US" dirty="0">
                <a:highlight>
                  <a:srgbClr val="FF00FF"/>
                </a:highlight>
                <a:latin typeface="Arial"/>
                <a:cs typeface="Arial"/>
              </a:rPr>
              <a:t> This involves removing affected product from the supply chain.</a:t>
            </a:r>
          </a:p>
          <a:p>
            <a:pPr marL="342900" indent="-342900">
              <a:spcBef>
                <a:spcPct val="0"/>
              </a:spcBef>
              <a:buFont typeface="Arial,Sans-Serif"/>
              <a:buChar char="•"/>
            </a:pPr>
            <a:r>
              <a:rPr lang="en-US" b="1" dirty="0">
                <a:highlight>
                  <a:srgbClr val="FF00FF"/>
                </a:highlight>
                <a:latin typeface="Arial"/>
                <a:cs typeface="Arial"/>
              </a:rPr>
              <a:t>No further action:</a:t>
            </a:r>
            <a:r>
              <a:rPr lang="en-US" dirty="0">
                <a:highlight>
                  <a:srgbClr val="FF00FF"/>
                </a:highlight>
                <a:latin typeface="Arial"/>
                <a:cs typeface="Arial"/>
              </a:rPr>
              <a:t> Resolve the problem without the need for a recall. </a:t>
            </a:r>
            <a:endParaRPr lang="en-US" dirty="0">
              <a:latin typeface="Arial"/>
              <a:cs typeface="Arial"/>
            </a:endParaRPr>
          </a:p>
          <a:p>
            <a:pPr marL="342900" indent="-342900">
              <a:spcBef>
                <a:spcPct val="0"/>
              </a:spcBef>
              <a:buFont typeface="Arial,Sans-Serif"/>
              <a:buChar char="•"/>
            </a:pPr>
            <a:r>
              <a:rPr lang="en-US" sz="1200" dirty="0">
                <a:solidFill>
                  <a:schemeClr val="tx1"/>
                </a:solidFill>
                <a:highlight>
                  <a:srgbClr val="FF00FF"/>
                </a:highlight>
                <a:latin typeface="Arial"/>
                <a:cs typeface="Arial"/>
              </a:rPr>
              <a:t>Common complaints: </a:t>
            </a:r>
            <a:endParaRPr lang="en-US" dirty="0">
              <a:cs typeface="Arial"/>
            </a:endParaRPr>
          </a:p>
          <a:p>
            <a:pPr marL="342900" indent="-342900">
              <a:buFont typeface="Arial"/>
              <a:buChar char="•"/>
            </a:pPr>
            <a:r>
              <a:rPr lang="en-US" sz="1200" b="0" dirty="0">
                <a:solidFill>
                  <a:schemeClr val="tx1"/>
                </a:solidFill>
                <a:highlight>
                  <a:srgbClr val="FF00FF"/>
                </a:highlight>
                <a:latin typeface="Arial"/>
                <a:cs typeface="Times New Roman"/>
              </a:rPr>
              <a:t>Foreign objects in food</a:t>
            </a:r>
            <a:endParaRPr lang="en-US" sz="1200" b="0" dirty="0">
              <a:solidFill>
                <a:schemeClr val="tx1"/>
              </a:solidFill>
              <a:highlight>
                <a:srgbClr val="FF00FF"/>
              </a:highlight>
            </a:endParaRPr>
          </a:p>
          <a:p>
            <a:pPr marL="342900" indent="-342900">
              <a:buFont typeface="Arial"/>
              <a:buChar char="•"/>
            </a:pPr>
            <a:r>
              <a:rPr lang="en-US" sz="1200" b="0" dirty="0">
                <a:solidFill>
                  <a:schemeClr val="tx1"/>
                </a:solidFill>
                <a:highlight>
                  <a:srgbClr val="FF00FF"/>
                </a:highlight>
                <a:latin typeface="Arial"/>
                <a:cs typeface="Times New Roman"/>
                <a:hlinkClick r:id="rId3">
                  <a:extLst>
                    <a:ext uri="{A12FA001-AC4F-418D-AE19-62706E023703}">
                      <ahyp:hlinkClr xmlns:ahyp="http://schemas.microsoft.com/office/drawing/2018/hyperlinkcolor" val="tx"/>
                    </a:ext>
                  </a:extLst>
                </a:hlinkClick>
              </a:rPr>
              <a:t>An allergic reaction to foods</a:t>
            </a:r>
            <a:r>
              <a:rPr lang="en-US" sz="1200" b="0" dirty="0">
                <a:solidFill>
                  <a:schemeClr val="tx1"/>
                </a:solidFill>
                <a:highlight>
                  <a:srgbClr val="FF00FF"/>
                </a:highlight>
                <a:latin typeface="Arial"/>
                <a:cs typeface="Times New Roman"/>
              </a:rPr>
              <a:t>  </a:t>
            </a:r>
          </a:p>
          <a:p>
            <a:pPr marL="342900" indent="-342900">
              <a:buFont typeface="Arial"/>
              <a:buChar char="•"/>
            </a:pPr>
            <a:r>
              <a:rPr lang="en-US" sz="1200" b="0" dirty="0">
                <a:solidFill>
                  <a:schemeClr val="tx1"/>
                </a:solidFill>
                <a:highlight>
                  <a:srgbClr val="FF00FF"/>
                </a:highlight>
                <a:latin typeface="Arial"/>
                <a:cs typeface="Times New Roman"/>
              </a:rPr>
              <a:t>Food sold past its use-by date</a:t>
            </a:r>
          </a:p>
          <a:p>
            <a:pPr marL="342900" indent="-342900">
              <a:buFont typeface="Arial"/>
              <a:buChar char="•"/>
            </a:pPr>
            <a:r>
              <a:rPr lang="en-US" sz="1200" b="0" dirty="0">
                <a:solidFill>
                  <a:schemeClr val="tx1"/>
                </a:solidFill>
                <a:highlight>
                  <a:srgbClr val="FF00FF"/>
                </a:highlight>
                <a:latin typeface="Arial"/>
                <a:cs typeface="Times New Roman"/>
              </a:rPr>
              <a:t>Incorrect labelling</a:t>
            </a:r>
          </a:p>
          <a:p>
            <a:pPr marL="342900" indent="-342900">
              <a:buFont typeface="Arial"/>
              <a:buChar char="•"/>
            </a:pPr>
            <a:r>
              <a:rPr lang="en-US" sz="1200" b="0" dirty="0">
                <a:solidFill>
                  <a:schemeClr val="tx1"/>
                </a:solidFill>
                <a:highlight>
                  <a:srgbClr val="FF00FF"/>
                </a:highlight>
                <a:latin typeface="Arial"/>
                <a:cs typeface="Times New Roman"/>
              </a:rPr>
              <a:t>An unregistered food business</a:t>
            </a:r>
          </a:p>
          <a:p>
            <a:pPr marL="342900" indent="-342900">
              <a:buFont typeface="Arial"/>
              <a:buChar char="•"/>
            </a:pPr>
            <a:r>
              <a:rPr lang="en-US" sz="1200" b="0" dirty="0">
                <a:solidFill>
                  <a:schemeClr val="tx1"/>
                </a:solidFill>
                <a:highlight>
                  <a:srgbClr val="FF00FF"/>
                </a:highlight>
                <a:latin typeface="Arial"/>
                <a:cs typeface="Times New Roman"/>
              </a:rPr>
              <a:t>Unhygienic or incorrect food handling, storage, transport, or preparation</a:t>
            </a:r>
          </a:p>
          <a:p>
            <a:pPr marL="342900" indent="-342900">
              <a:buFont typeface="Arial"/>
              <a:buChar char="•"/>
            </a:pPr>
            <a:r>
              <a:rPr lang="en-US" sz="1200" b="0" dirty="0">
                <a:solidFill>
                  <a:schemeClr val="tx1"/>
                </a:solidFill>
                <a:highlight>
                  <a:srgbClr val="FF00FF"/>
                </a:highlight>
                <a:latin typeface="Arial"/>
                <a:cs typeface="Times New Roman"/>
              </a:rPr>
              <a:t>Food poisoning</a:t>
            </a:r>
          </a:p>
          <a:p>
            <a:pPr marL="342900" indent="-342900">
              <a:buFont typeface="Arial"/>
              <a:buChar char="•"/>
            </a:pPr>
            <a:r>
              <a:rPr lang="en-US" sz="1200" b="0" dirty="0">
                <a:solidFill>
                  <a:schemeClr val="tx1"/>
                </a:solidFill>
                <a:highlight>
                  <a:srgbClr val="FF00FF"/>
                </a:highlight>
                <a:latin typeface="Arial"/>
                <a:cs typeface="Times New Roman"/>
              </a:rPr>
              <a:t>Fair Trading Act breaches </a:t>
            </a:r>
          </a:p>
          <a:p>
            <a:pPr marL="342900" indent="-342900">
              <a:buFont typeface="Arial"/>
              <a:buChar char="•"/>
            </a:pPr>
            <a:r>
              <a:rPr lang="en-US" sz="1200" b="0" dirty="0" err="1">
                <a:solidFill>
                  <a:schemeClr val="tx1"/>
                </a:solidFill>
                <a:highlight>
                  <a:srgbClr val="FF00FF"/>
                </a:highlight>
                <a:latin typeface="Arial"/>
                <a:cs typeface="Times New Roman"/>
              </a:rPr>
              <a:t>Advertisment</a:t>
            </a:r>
            <a:r>
              <a:rPr lang="en-US" sz="1200" b="0" dirty="0">
                <a:solidFill>
                  <a:schemeClr val="tx1"/>
                </a:solidFill>
                <a:highlight>
                  <a:srgbClr val="FF00FF"/>
                </a:highlight>
                <a:latin typeface="Arial"/>
                <a:cs typeface="Times New Roman"/>
              </a:rPr>
              <a:t> content or placement</a:t>
            </a:r>
          </a:p>
          <a:p>
            <a:pPr marL="342900" indent="-342900">
              <a:buFont typeface="Arial"/>
              <a:buChar char="•"/>
            </a:pPr>
            <a:r>
              <a:rPr lang="en-US" sz="1200" b="0" dirty="0">
                <a:solidFill>
                  <a:schemeClr val="tx1"/>
                </a:solidFill>
                <a:highlight>
                  <a:srgbClr val="FF00FF"/>
                </a:highlight>
                <a:latin typeface="Arial"/>
                <a:cs typeface="Times New Roman"/>
              </a:rPr>
              <a:t>Weight and/or measurement of products</a:t>
            </a:r>
          </a:p>
          <a:p>
            <a:endParaRPr lang="en-US" dirty="0"/>
          </a:p>
          <a:p>
            <a:endParaRPr lang="en-US" dirty="0"/>
          </a:p>
          <a:p>
            <a:endParaRPr lang="en-US" dirty="0"/>
          </a:p>
          <a:p>
            <a:r>
              <a:rPr lang="en-US" dirty="0"/>
              <a:t>Non-Compliant  </a:t>
            </a:r>
          </a:p>
          <a:p>
            <a:r>
              <a:rPr lang="en-US" dirty="0"/>
              <a:t>Food Labelling &amp; Advertising- 5- 0.28%</a:t>
            </a:r>
          </a:p>
          <a:p>
            <a:r>
              <a:rPr lang="en-US" dirty="0"/>
              <a:t>Documentation &amp; Record-Keeping- 4 - 0.22%</a:t>
            </a:r>
          </a:p>
          <a:p>
            <a:r>
              <a:rPr lang="en-US" dirty="0"/>
              <a:t>Process Controls for Physical Hazards (other)- 3 - 0.17%</a:t>
            </a:r>
          </a:p>
          <a:p>
            <a:r>
              <a:rPr lang="en-US" dirty="0"/>
              <a:t>Water Supply- 3 -0.17%</a:t>
            </a:r>
          </a:p>
          <a:p>
            <a:r>
              <a:rPr lang="en-US" dirty="0"/>
              <a:t>Improvements &amp; Corrective Actions – 2 - 0.11%</a:t>
            </a:r>
          </a:p>
          <a:p>
            <a:endParaRPr lang="en-US" dirty="0"/>
          </a:p>
          <a:p>
            <a:r>
              <a:rPr lang="en-US" dirty="0"/>
              <a:t>Non-conforming</a:t>
            </a:r>
          </a:p>
          <a:p>
            <a:r>
              <a:rPr lang="en-US" dirty="0"/>
              <a:t>Training, Supervision &amp; Competency- 169- 9.34%</a:t>
            </a:r>
          </a:p>
          <a:p>
            <a:r>
              <a:rPr lang="en-US" dirty="0"/>
              <a:t>Suppliers &amp; Purchasing -156 - 8.62%</a:t>
            </a:r>
          </a:p>
          <a:p>
            <a:r>
              <a:rPr lang="en-US" dirty="0"/>
              <a:t>Food Labelling &amp; Advertising – 148 - 8.18%</a:t>
            </a:r>
          </a:p>
          <a:p>
            <a:r>
              <a:rPr lang="en-US" dirty="0"/>
              <a:t>Traceability – 126 - 6.96%</a:t>
            </a:r>
          </a:p>
          <a:p>
            <a:r>
              <a:rPr lang="en-US" dirty="0"/>
              <a:t>Registration/Scope of Operations -118 - 6.52%</a:t>
            </a:r>
            <a:endParaRPr lang="en-NZ" dirty="0"/>
          </a:p>
        </p:txBody>
      </p:sp>
      <p:sp>
        <p:nvSpPr>
          <p:cNvPr id="4" name="Slide Number Placeholder 3"/>
          <p:cNvSpPr>
            <a:spLocks noGrp="1"/>
          </p:cNvSpPr>
          <p:nvPr>
            <p:ph type="sldNum" sz="quarter" idx="10"/>
          </p:nvPr>
        </p:nvSpPr>
        <p:spPr/>
        <p:txBody>
          <a:bodyPr/>
          <a:lstStyle/>
          <a:p>
            <a:pPr>
              <a:defRPr/>
            </a:pPr>
            <a:fld id="{639521A7-ED61-4BBF-9C63-B50097B06FD4}" type="slidenum">
              <a:rPr lang="en-AU" smtClean="0"/>
              <a:pPr>
                <a:defRPr/>
              </a:pPr>
              <a:t>21</a:t>
            </a:fld>
            <a:endParaRPr lang="en-AU"/>
          </a:p>
        </p:txBody>
      </p:sp>
      <p:sp>
        <p:nvSpPr>
          <p:cNvPr id="5" name="Footer Placeholder 4"/>
          <p:cNvSpPr>
            <a:spLocks noGrp="1"/>
          </p:cNvSpPr>
          <p:nvPr>
            <p:ph type="ftr" sz="quarter" idx="11"/>
          </p:nvPr>
        </p:nvSpPr>
        <p:spPr/>
        <p:txBody>
          <a:bodyPr/>
          <a:lstStyle/>
          <a:p>
            <a:pPr>
              <a:defRPr/>
            </a:pPr>
            <a:endParaRPr lang="en-AU"/>
          </a:p>
        </p:txBody>
      </p:sp>
    </p:spTree>
    <p:extLst>
      <p:ext uri="{BB962C8B-B14F-4D97-AF65-F5344CB8AC3E}">
        <p14:creationId xmlns:p14="http://schemas.microsoft.com/office/powerpoint/2010/main" val="8230623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Arial" panose="020B0604020202020204" pitchFamily="34" charset="0"/>
              <a:buChar char="•"/>
            </a:pPr>
            <a:r>
              <a:rPr lang="en-NZ" sz="1600" dirty="0">
                <a:highlight>
                  <a:srgbClr val="FFFF00"/>
                </a:highlight>
                <a:latin typeface="Verdana"/>
                <a:ea typeface="Verdana"/>
              </a:rPr>
              <a:t>Like a car… </a:t>
            </a:r>
            <a:r>
              <a:rPr lang="en-NZ" sz="1600" dirty="0" err="1">
                <a:highlight>
                  <a:srgbClr val="FFFF00"/>
                </a:highlight>
                <a:latin typeface="Verdana"/>
                <a:ea typeface="Verdana"/>
              </a:rPr>
              <a:t>rego</a:t>
            </a:r>
            <a:r>
              <a:rPr lang="en-NZ" sz="1600" dirty="0">
                <a:highlight>
                  <a:srgbClr val="FFFF00"/>
                </a:highlight>
                <a:latin typeface="Verdana"/>
                <a:ea typeface="Verdana"/>
              </a:rPr>
              <a:t> and warrant</a:t>
            </a:r>
          </a:p>
          <a:p>
            <a:pPr lvl="1">
              <a:buFont typeface="Arial" panose="020B0604020202020204" pitchFamily="34" charset="0"/>
              <a:buChar char="•"/>
            </a:pPr>
            <a:endParaRPr lang="en-NZ" sz="1600">
              <a:highlight>
                <a:srgbClr val="FFFF00"/>
              </a:highlight>
              <a:latin typeface="Verdana" panose="020B0604030504040204" pitchFamily="34" charset="0"/>
              <a:ea typeface="Verdana" panose="020B0604030504040204" pitchFamily="34" charset="0"/>
            </a:endParaRPr>
          </a:p>
          <a:p>
            <a:pPr lvl="1">
              <a:buFont typeface="Arial" panose="020B0604020202020204" pitchFamily="34" charset="0"/>
              <a:buChar char="•"/>
            </a:pPr>
            <a:r>
              <a:rPr lang="en-NZ" sz="1600" dirty="0">
                <a:highlight>
                  <a:srgbClr val="FFFF00"/>
                </a:highlight>
                <a:latin typeface="Verdana"/>
                <a:ea typeface="Verdana"/>
              </a:rPr>
              <a:t>Auckland $174</a:t>
            </a:r>
          </a:p>
          <a:p>
            <a:pPr lvl="1">
              <a:buFont typeface="Arial" panose="020B0604020202020204" pitchFamily="34" charset="0"/>
              <a:buChar char="•"/>
            </a:pPr>
            <a:r>
              <a:rPr lang="en-NZ" sz="1600" dirty="0">
                <a:highlight>
                  <a:srgbClr val="FFFF00"/>
                </a:highlight>
                <a:latin typeface="Verdana"/>
                <a:ea typeface="Verdana"/>
              </a:rPr>
              <a:t>Napier $252 (New) 	$110 (Renew)</a:t>
            </a:r>
          </a:p>
          <a:p>
            <a:pPr lvl="1">
              <a:buFont typeface="Arial" panose="020B0604020202020204" pitchFamily="34" charset="0"/>
              <a:buChar char="•"/>
            </a:pPr>
            <a:r>
              <a:rPr lang="en-NZ" sz="1600" dirty="0">
                <a:highlight>
                  <a:srgbClr val="FFFF00"/>
                </a:highlight>
                <a:latin typeface="Verdana"/>
                <a:ea typeface="Verdana"/>
              </a:rPr>
              <a:t>Masterton $300 (New)</a:t>
            </a:r>
          </a:p>
          <a:p>
            <a:pPr marL="914400" lvl="2" indent="0">
              <a:buNone/>
            </a:pPr>
            <a:r>
              <a:rPr lang="en-NZ" sz="1600" dirty="0">
                <a:highlight>
                  <a:srgbClr val="FFFF00"/>
                </a:highlight>
                <a:latin typeface="Verdana"/>
                <a:ea typeface="Verdana"/>
              </a:rPr>
              <a:t>$125 (Renew)</a:t>
            </a:r>
          </a:p>
          <a:p>
            <a:pPr lvl="1">
              <a:buFont typeface="Arial" panose="020B0604020202020204" pitchFamily="34" charset="0"/>
              <a:buChar char="•"/>
            </a:pPr>
            <a:r>
              <a:rPr lang="en-NZ" sz="1600" dirty="0">
                <a:highlight>
                  <a:srgbClr val="FFFF00"/>
                </a:highlight>
                <a:latin typeface="Verdana"/>
                <a:ea typeface="Verdana"/>
              </a:rPr>
              <a:t>Christchurch $408 (New)</a:t>
            </a:r>
          </a:p>
          <a:p>
            <a:pPr marL="914400" lvl="2" indent="0">
              <a:buNone/>
            </a:pPr>
            <a:r>
              <a:rPr lang="en-NZ" sz="1600" dirty="0">
                <a:highlight>
                  <a:srgbClr val="FFFF00"/>
                </a:highlight>
                <a:latin typeface="Verdana"/>
                <a:ea typeface="Verdana"/>
              </a:rPr>
              <a:t>$349 (Renew)</a:t>
            </a:r>
          </a:p>
          <a:p>
            <a:endParaRPr lang="en-NZ"/>
          </a:p>
          <a:p>
            <a:pPr>
              <a:spcBef>
                <a:spcPct val="0"/>
              </a:spcBef>
              <a:spcAft>
                <a:spcPts val="0"/>
              </a:spcAft>
            </a:pPr>
            <a:r>
              <a:rPr lang="en-US"/>
              <a:t>What can affect the length of a verification? </a:t>
            </a:r>
          </a:p>
          <a:p>
            <a:pPr marL="285750" indent="-285750">
              <a:spcBef>
                <a:spcPct val="0"/>
              </a:spcBef>
              <a:spcAft>
                <a:spcPts val="0"/>
              </a:spcAft>
              <a:buFont typeface="Arial,Sans-Serif"/>
              <a:buChar char="•"/>
            </a:pPr>
            <a:r>
              <a:rPr lang="en-US"/>
              <a:t>food safety risk, </a:t>
            </a:r>
          </a:p>
          <a:p>
            <a:pPr marL="285750" indent="-285750">
              <a:spcBef>
                <a:spcPct val="0"/>
              </a:spcBef>
              <a:spcAft>
                <a:spcPts val="0"/>
              </a:spcAft>
              <a:buFont typeface="Arial,Sans-Serif"/>
              <a:buChar char="•"/>
            </a:pPr>
            <a:r>
              <a:rPr lang="en-US"/>
              <a:t>size of your business, </a:t>
            </a:r>
          </a:p>
          <a:p>
            <a:pPr marL="285750" indent="-285750">
              <a:spcBef>
                <a:spcPct val="0"/>
              </a:spcBef>
              <a:spcAft>
                <a:spcPts val="0"/>
              </a:spcAft>
              <a:buFont typeface="Arial,Sans-Serif"/>
              <a:buChar char="•"/>
            </a:pPr>
            <a:r>
              <a:rPr lang="en-US"/>
              <a:t>types of processes, </a:t>
            </a:r>
          </a:p>
          <a:p>
            <a:pPr marL="285750" indent="-285750">
              <a:spcBef>
                <a:spcPct val="0"/>
              </a:spcBef>
              <a:spcAft>
                <a:spcPts val="0"/>
              </a:spcAft>
              <a:buFont typeface="Arial,Sans-Serif"/>
              <a:buChar char="•"/>
            </a:pPr>
            <a:r>
              <a:rPr lang="en-US" dirty="0">
                <a:latin typeface="Arial"/>
                <a:cs typeface="Arial"/>
              </a:rPr>
              <a:t>preparation</a:t>
            </a:r>
            <a:endParaRPr lang="en-NZ" dirty="0">
              <a:latin typeface="Arial"/>
              <a:cs typeface="Arial"/>
            </a:endParaRPr>
          </a:p>
        </p:txBody>
      </p:sp>
      <p:sp>
        <p:nvSpPr>
          <p:cNvPr id="4" name="Slide Number Placeholder 3"/>
          <p:cNvSpPr>
            <a:spLocks noGrp="1"/>
          </p:cNvSpPr>
          <p:nvPr>
            <p:ph type="sldNum" sz="quarter" idx="10"/>
          </p:nvPr>
        </p:nvSpPr>
        <p:spPr/>
        <p:txBody>
          <a:bodyPr/>
          <a:lstStyle/>
          <a:p>
            <a:pPr>
              <a:defRPr/>
            </a:pPr>
            <a:fld id="{639521A7-ED61-4BBF-9C63-B50097B06FD4}" type="slidenum">
              <a:rPr lang="en-AU" smtClean="0"/>
              <a:pPr>
                <a:defRPr/>
              </a:pPr>
              <a:t>22</a:t>
            </a:fld>
            <a:endParaRPr lang="en-AU"/>
          </a:p>
        </p:txBody>
      </p:sp>
      <p:sp>
        <p:nvSpPr>
          <p:cNvPr id="5" name="Footer Placeholder 4"/>
          <p:cNvSpPr>
            <a:spLocks noGrp="1"/>
          </p:cNvSpPr>
          <p:nvPr>
            <p:ph type="ftr" sz="quarter" idx="11"/>
          </p:nvPr>
        </p:nvSpPr>
        <p:spPr/>
        <p:txBody>
          <a:bodyPr/>
          <a:lstStyle/>
          <a:p>
            <a:pPr>
              <a:defRPr/>
            </a:pPr>
            <a:endParaRPr lang="en-AU"/>
          </a:p>
        </p:txBody>
      </p:sp>
    </p:spTree>
    <p:extLst>
      <p:ext uri="{BB962C8B-B14F-4D97-AF65-F5344CB8AC3E}">
        <p14:creationId xmlns:p14="http://schemas.microsoft.com/office/powerpoint/2010/main" val="8822569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t>PBV Frequency. If do well then, no need for extra checks. </a:t>
            </a:r>
          </a:p>
        </p:txBody>
      </p:sp>
      <p:sp>
        <p:nvSpPr>
          <p:cNvPr id="4" name="Slide Number Placeholder 3"/>
          <p:cNvSpPr>
            <a:spLocks noGrp="1"/>
          </p:cNvSpPr>
          <p:nvPr>
            <p:ph type="sldNum" sz="quarter" idx="10"/>
          </p:nvPr>
        </p:nvSpPr>
        <p:spPr/>
        <p:txBody>
          <a:bodyPr/>
          <a:lstStyle/>
          <a:p>
            <a:pPr>
              <a:defRPr/>
            </a:pPr>
            <a:fld id="{639521A7-ED61-4BBF-9C63-B50097B06FD4}" type="slidenum">
              <a:rPr lang="en-AU" smtClean="0"/>
              <a:pPr>
                <a:defRPr/>
              </a:pPr>
              <a:t>23</a:t>
            </a:fld>
            <a:endParaRPr lang="en-AU"/>
          </a:p>
        </p:txBody>
      </p:sp>
      <p:sp>
        <p:nvSpPr>
          <p:cNvPr id="5" name="Footer Placeholder 4"/>
          <p:cNvSpPr>
            <a:spLocks noGrp="1"/>
          </p:cNvSpPr>
          <p:nvPr>
            <p:ph type="ftr" sz="quarter" idx="11"/>
          </p:nvPr>
        </p:nvSpPr>
        <p:spPr/>
        <p:txBody>
          <a:bodyPr/>
          <a:lstStyle/>
          <a:p>
            <a:pPr>
              <a:defRPr/>
            </a:pPr>
            <a:endParaRPr lang="en-AU"/>
          </a:p>
        </p:txBody>
      </p:sp>
    </p:spTree>
    <p:extLst>
      <p:ext uri="{BB962C8B-B14F-4D97-AF65-F5344CB8AC3E}">
        <p14:creationId xmlns:p14="http://schemas.microsoft.com/office/powerpoint/2010/main" val="15866934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pPr>
              <a:defRPr/>
            </a:pPr>
            <a:fld id="{639521A7-ED61-4BBF-9C63-B50097B06FD4}" type="slidenum">
              <a:rPr lang="en-AU" smtClean="0"/>
              <a:pPr>
                <a:defRPr/>
              </a:pPr>
              <a:t>24</a:t>
            </a:fld>
            <a:endParaRPr lang="en-AU"/>
          </a:p>
        </p:txBody>
      </p:sp>
      <p:sp>
        <p:nvSpPr>
          <p:cNvPr id="5" name="Footer Placeholder 4"/>
          <p:cNvSpPr>
            <a:spLocks noGrp="1"/>
          </p:cNvSpPr>
          <p:nvPr>
            <p:ph type="ftr" sz="quarter" idx="11"/>
          </p:nvPr>
        </p:nvSpPr>
        <p:spPr/>
        <p:txBody>
          <a:bodyPr/>
          <a:lstStyle/>
          <a:p>
            <a:pPr>
              <a:defRPr/>
            </a:pPr>
            <a:endParaRPr lang="en-AU"/>
          </a:p>
        </p:txBody>
      </p:sp>
    </p:spTree>
    <p:extLst>
      <p:ext uri="{BB962C8B-B14F-4D97-AF65-F5344CB8AC3E}">
        <p14:creationId xmlns:p14="http://schemas.microsoft.com/office/powerpoint/2010/main" val="2904433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b="0" i="0">
                <a:solidFill>
                  <a:srgbClr val="000000"/>
                </a:solidFill>
                <a:effectLst/>
                <a:latin typeface="Verdana" panose="020B0604030504040204" pitchFamily="34" charset="0"/>
                <a:ea typeface="Verdana" panose="020B0604030504040204" pitchFamily="34" charset="0"/>
              </a:rPr>
              <a:t>The Food Act 2014 helps make sure that food and beverages sold throughout NZ are safe.</a:t>
            </a:r>
          </a:p>
          <a:p>
            <a:pPr algn="l" fontAlgn="base"/>
            <a:r>
              <a:rPr lang="en-US" b="0" i="0">
                <a:solidFill>
                  <a:srgbClr val="000000"/>
                </a:solidFill>
                <a:effectLst/>
                <a:latin typeface="Verdana" panose="020B0604030504040204" pitchFamily="34" charset="0"/>
                <a:ea typeface="Verdana" panose="020B0604030504040204" pitchFamily="34" charset="0"/>
              </a:rPr>
              <a:t>It has a sliding scale where businesses that are higher risk, from a food safety point of view, will operate under more stringent food safety requirements and checks than lower-risk food businesses. </a:t>
            </a:r>
          </a:p>
          <a:p>
            <a:pPr algn="l" fontAlgn="base"/>
            <a:r>
              <a:rPr lang="en-US" b="0" i="0">
                <a:solidFill>
                  <a:srgbClr val="000000"/>
                </a:solidFill>
                <a:effectLst/>
                <a:latin typeface="Verdana" panose="020B0604030504040204" pitchFamily="34" charset="0"/>
                <a:ea typeface="Verdana" panose="020B0604030504040204" pitchFamily="34" charset="0"/>
              </a:rPr>
              <a:t>Distillers fall under the National </a:t>
            </a:r>
            <a:r>
              <a:rPr lang="en-US" b="0" i="0" err="1">
                <a:solidFill>
                  <a:srgbClr val="000000"/>
                </a:solidFill>
                <a:effectLst/>
                <a:latin typeface="Verdana" panose="020B0604030504040204" pitchFamily="34" charset="0"/>
                <a:ea typeface="Verdana" panose="020B0604030504040204" pitchFamily="34" charset="0"/>
              </a:rPr>
              <a:t>Programme</a:t>
            </a:r>
            <a:r>
              <a:rPr lang="en-US" b="0" i="0">
                <a:solidFill>
                  <a:srgbClr val="000000"/>
                </a:solidFill>
                <a:effectLst/>
                <a:latin typeface="Verdana" panose="020B0604030504040204" pitchFamily="34" charset="0"/>
                <a:ea typeface="Verdana" panose="020B0604030504040204" pitchFamily="34" charset="0"/>
              </a:rPr>
              <a:t> 3 category </a:t>
            </a:r>
          </a:p>
          <a:p>
            <a:pPr fontAlgn="base"/>
            <a:r>
              <a:rPr lang="en-US" b="0" i="0">
                <a:solidFill>
                  <a:srgbClr val="000000"/>
                </a:solidFill>
                <a:effectLst/>
                <a:latin typeface="Verdana" panose="020B0604030504040204" pitchFamily="34" charset="0"/>
                <a:ea typeface="Verdana" panose="020B0604030504040204" pitchFamily="34" charset="0"/>
              </a:rPr>
              <a:t>National P</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a:solidFill>
                  <a:srgbClr val="000000"/>
                </a:solidFill>
                <a:effectLst/>
                <a:latin typeface="Verdana" panose="020B0604030504040204" pitchFamily="34" charset="0"/>
                <a:ea typeface="Verdana" panose="020B0604030504040204" pitchFamily="34" charset="0"/>
              </a:rPr>
              <a:t>The Food Act 2014 helps make sure that food and beverages sold throughout NZ are safe.</a:t>
            </a:r>
            <a:r>
              <a:rPr lang="en-US" sz="1200">
                <a:solidFill>
                  <a:srgbClr val="000000"/>
                </a:solidFill>
                <a:highlight>
                  <a:srgbClr val="FFFF00"/>
                </a:highlight>
                <a:latin typeface="Verdana" panose="020B0604030504040204" pitchFamily="34" charset="0"/>
                <a:ea typeface="Verdana" panose="020B0604030504040204" pitchFamily="34" charset="0"/>
              </a:rPr>
              <a:t> </a:t>
            </a:r>
            <a:r>
              <a:rPr lang="en-US" sz="1200">
                <a:solidFill>
                  <a:srgbClr val="000000"/>
                </a:solidFill>
                <a:latin typeface="Verdana" panose="020B0604030504040204" pitchFamily="34" charset="0"/>
                <a:ea typeface="Verdana" panose="020B0604030504040204" pitchFamily="34" charset="0"/>
              </a:rPr>
              <a:t>The Food Regulations 2015 sets out the guidance to achieve the Act requirements. </a:t>
            </a:r>
            <a:endParaRPr lang="en-US" sz="1200" b="0" i="0">
              <a:solidFill>
                <a:srgbClr val="000000"/>
              </a:solidFill>
              <a:effectLst/>
              <a:latin typeface="Verdana" panose="020B0604030504040204" pitchFamily="34" charset="0"/>
              <a:ea typeface="Verdana" panose="020B0604030504040204" pitchFamily="34" charset="0"/>
            </a:endParaRPr>
          </a:p>
          <a:p>
            <a:pPr fontAlgn="base"/>
            <a:r>
              <a:rPr lang="en-US" b="0" i="0" err="1">
                <a:solidFill>
                  <a:srgbClr val="000000"/>
                </a:solidFill>
                <a:effectLst/>
                <a:latin typeface="Verdana" panose="020B0604030504040204" pitchFamily="34" charset="0"/>
                <a:ea typeface="Verdana" panose="020B0604030504040204" pitchFamily="34" charset="0"/>
              </a:rPr>
              <a:t>programme</a:t>
            </a:r>
            <a:r>
              <a:rPr lang="en-US" b="0" i="0">
                <a:solidFill>
                  <a:srgbClr val="000000"/>
                </a:solidFill>
                <a:effectLst/>
                <a:latin typeface="Verdana" panose="020B0604030504040204" pitchFamily="34" charset="0"/>
                <a:ea typeface="Verdana" panose="020B0604030504040204" pitchFamily="34" charset="0"/>
              </a:rPr>
              <a:t> 3 sets the food safety rules for medium-risk businesses. </a:t>
            </a:r>
          </a:p>
        </p:txBody>
      </p:sp>
      <p:sp>
        <p:nvSpPr>
          <p:cNvPr id="4" name="Slide Number Placeholder 3"/>
          <p:cNvSpPr>
            <a:spLocks noGrp="1"/>
          </p:cNvSpPr>
          <p:nvPr>
            <p:ph type="sldNum" sz="quarter" idx="10"/>
          </p:nvPr>
        </p:nvSpPr>
        <p:spPr/>
        <p:txBody>
          <a:bodyPr/>
          <a:lstStyle/>
          <a:p>
            <a:pPr>
              <a:defRPr/>
            </a:pPr>
            <a:fld id="{639521A7-ED61-4BBF-9C63-B50097B06FD4}" type="slidenum">
              <a:rPr lang="en-AU" smtClean="0"/>
              <a:pPr>
                <a:defRPr/>
              </a:pPr>
              <a:t>3</a:t>
            </a:fld>
            <a:endParaRPr lang="en-AU"/>
          </a:p>
        </p:txBody>
      </p:sp>
      <p:sp>
        <p:nvSpPr>
          <p:cNvPr id="5" name="Footer Placeholder 4"/>
          <p:cNvSpPr>
            <a:spLocks noGrp="1"/>
          </p:cNvSpPr>
          <p:nvPr>
            <p:ph type="ftr" sz="quarter" idx="11"/>
          </p:nvPr>
        </p:nvSpPr>
        <p:spPr/>
        <p:txBody>
          <a:bodyPr/>
          <a:lstStyle/>
          <a:p>
            <a:pPr>
              <a:defRPr/>
            </a:pPr>
            <a:endParaRPr lang="en-AU"/>
          </a:p>
        </p:txBody>
      </p:sp>
    </p:spTree>
    <p:extLst>
      <p:ext uri="{BB962C8B-B14F-4D97-AF65-F5344CB8AC3E}">
        <p14:creationId xmlns:p14="http://schemas.microsoft.com/office/powerpoint/2010/main" val="1324691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400" b="0" dirty="0">
                <a:solidFill>
                  <a:schemeClr val="tx1"/>
                </a:solidFill>
                <a:latin typeface="Verdana" panose="020B0604030504040204" pitchFamily="34" charset="0"/>
                <a:ea typeface="Verdana" panose="020B0604030504040204" pitchFamily="34" charset="0"/>
              </a:rPr>
              <a:t>STEP 1: CHECK THAT YOUR BUSINESS FITS WITH NP3</a:t>
            </a:r>
          </a:p>
          <a:p>
            <a:pPr algn="l" fontAlgn="base"/>
            <a:r>
              <a:rPr lang="en-US" sz="1400" b="0" i="0" cap="all" dirty="0">
                <a:solidFill>
                  <a:srgbClr val="000000"/>
                </a:solidFill>
                <a:effectLst/>
                <a:latin typeface="Verdana" panose="020B0604030504040204" pitchFamily="34" charset="0"/>
                <a:ea typeface="Verdana" panose="020B0604030504040204" pitchFamily="34" charset="0"/>
              </a:rPr>
              <a:t>STEP 2: MAKE SAFE FOOD/Beverage</a:t>
            </a:r>
          </a:p>
          <a:p>
            <a:pPr algn="l" fontAlgn="base"/>
            <a:r>
              <a:rPr lang="en-US" sz="1200" b="0" i="0" dirty="0">
                <a:solidFill>
                  <a:srgbClr val="000000"/>
                </a:solidFill>
                <a:effectLst/>
                <a:latin typeface="Verdana" panose="020B0604030504040204" pitchFamily="34" charset="0"/>
                <a:ea typeface="Verdana" panose="020B0604030504040204" pitchFamily="34" charset="0"/>
              </a:rPr>
              <a:t>Follow good food safety practices and keep some written records of what you do.</a:t>
            </a:r>
          </a:p>
          <a:p>
            <a:pPr algn="l" fontAlgn="base"/>
            <a:r>
              <a:rPr lang="en-US" sz="1400" b="0" i="0" cap="all" dirty="0">
                <a:solidFill>
                  <a:srgbClr val="000000"/>
                </a:solidFill>
                <a:effectLst/>
                <a:latin typeface="Verdana" panose="020B0604030504040204" pitchFamily="34" charset="0"/>
                <a:ea typeface="Verdana" panose="020B0604030504040204" pitchFamily="34" charset="0"/>
              </a:rPr>
              <a:t>STEP 3: BEFORE YOU REGISTER, CONTACT A VERIFIER</a:t>
            </a:r>
          </a:p>
          <a:p>
            <a:pPr algn="l" fontAlgn="base"/>
            <a:r>
              <a:rPr lang="en-US" sz="1200" b="0" i="0" dirty="0">
                <a:solidFill>
                  <a:srgbClr val="000000"/>
                </a:solidFill>
                <a:effectLst/>
                <a:latin typeface="Verdana" panose="020B0604030504040204" pitchFamily="34" charset="0"/>
                <a:ea typeface="Verdana" panose="020B0604030504040204" pitchFamily="34" charset="0"/>
              </a:rPr>
              <a:t>Arrange for a verifier to check your business. Skills and capacity. </a:t>
            </a:r>
          </a:p>
          <a:p>
            <a:pPr algn="l" fontAlgn="base"/>
            <a:r>
              <a:rPr lang="en-US" sz="1400" b="0" i="0" cap="all" dirty="0">
                <a:solidFill>
                  <a:srgbClr val="000000"/>
                </a:solidFill>
                <a:effectLst/>
                <a:latin typeface="Verdana" panose="020B0604030504040204" pitchFamily="34" charset="0"/>
                <a:ea typeface="Verdana" panose="020B0604030504040204" pitchFamily="34" charset="0"/>
              </a:rPr>
              <a:t>STEP 4: REGISTER WITH MPI OR YOUR LOCAL COUNCIL</a:t>
            </a:r>
          </a:p>
          <a:p>
            <a:pPr algn="l" fontAlgn="base"/>
            <a:r>
              <a:rPr lang="en-US" sz="1200" b="0" i="0" dirty="0">
                <a:solidFill>
                  <a:srgbClr val="000000"/>
                </a:solidFill>
                <a:effectLst/>
                <a:latin typeface="Verdana" panose="020B0604030504040204" pitchFamily="34" charset="0"/>
                <a:ea typeface="Verdana" panose="020B0604030504040204" pitchFamily="34" charset="0"/>
              </a:rPr>
              <a:t>You must register with your local council or MPI, and renew your registration every 2 years.</a:t>
            </a:r>
          </a:p>
          <a:p>
            <a:pPr algn="l" fontAlgn="base"/>
            <a:r>
              <a:rPr lang="en-US" sz="1400" b="0" i="0" cap="all" dirty="0">
                <a:solidFill>
                  <a:srgbClr val="000000"/>
                </a:solidFill>
                <a:effectLst/>
                <a:latin typeface="Verdana" panose="020B0604030504040204" pitchFamily="34" charset="0"/>
                <a:ea typeface="Verdana" panose="020B0604030504040204" pitchFamily="34" charset="0"/>
              </a:rPr>
              <a:t>STEP 5: GET CHECKED</a:t>
            </a:r>
          </a:p>
          <a:p>
            <a:pPr algn="l" fontAlgn="base"/>
            <a:r>
              <a:rPr lang="en-US" sz="1200" b="0" i="0" dirty="0">
                <a:solidFill>
                  <a:srgbClr val="000000"/>
                </a:solidFill>
                <a:effectLst/>
                <a:latin typeface="Verdana" panose="020B0604030504040204" pitchFamily="34" charset="0"/>
                <a:ea typeface="Verdana" panose="020B0604030504040204" pitchFamily="34" charset="0"/>
              </a:rPr>
              <a:t>Once you have registered, a verifier or auditor must visit your business and check you are making safe food.</a:t>
            </a:r>
            <a:endParaRPr lang="en-NZ" sz="1200" b="0"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639521A7-ED61-4BBF-9C63-B50097B06FD4}" type="slidenum">
              <a:rPr lang="en-AU" smtClean="0"/>
              <a:pPr>
                <a:defRPr/>
              </a:pPr>
              <a:t>4</a:t>
            </a:fld>
            <a:endParaRPr lang="en-AU"/>
          </a:p>
        </p:txBody>
      </p:sp>
      <p:sp>
        <p:nvSpPr>
          <p:cNvPr id="5" name="Footer Placeholder 4"/>
          <p:cNvSpPr>
            <a:spLocks noGrp="1"/>
          </p:cNvSpPr>
          <p:nvPr>
            <p:ph type="ftr" sz="quarter" idx="11"/>
          </p:nvPr>
        </p:nvSpPr>
        <p:spPr/>
        <p:txBody>
          <a:bodyPr/>
          <a:lstStyle/>
          <a:p>
            <a:pPr>
              <a:defRPr/>
            </a:pPr>
            <a:endParaRPr lang="en-AU"/>
          </a:p>
        </p:txBody>
      </p:sp>
    </p:spTree>
    <p:extLst>
      <p:ext uri="{BB962C8B-B14F-4D97-AF65-F5344CB8AC3E}">
        <p14:creationId xmlns:p14="http://schemas.microsoft.com/office/powerpoint/2010/main" val="3955645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latin typeface="Arial"/>
                <a:cs typeface="Arial"/>
              </a:rPr>
              <a:t>Note these are the minimum requirements. It doesn’t stop you from writing a full Food Control Plan if you want to or writing SOP’s (standard operating procedures for cleaning or distilling or………..</a:t>
            </a:r>
          </a:p>
          <a:p>
            <a:pPr algn="ctr"/>
            <a:r>
              <a:rPr lang="en-NZ" b="1" dirty="0">
                <a:latin typeface="Arial"/>
                <a:cs typeface="Arial"/>
              </a:rPr>
              <a:t>What’s in the NP3 Guidance</a:t>
            </a:r>
            <a:endParaRPr lang="en-NZ" dirty="0">
              <a:latin typeface="Arial"/>
              <a:cs typeface="Arial"/>
            </a:endParaRPr>
          </a:p>
          <a:p>
            <a:pPr algn="ctr"/>
            <a:endParaRPr lang="en-NZ" b="1" dirty="0">
              <a:cs typeface="Arial"/>
            </a:endParaRPr>
          </a:p>
          <a:p>
            <a:r>
              <a:rPr lang="en-NZ" dirty="0">
                <a:latin typeface="Arial"/>
                <a:cs typeface="Arial"/>
              </a:rPr>
              <a:t>Note these are the minimum requirements. It doesn’t stop you from writing a full Food Control Plan if you want to or writing SOP’s (standard operating procedures for cleaning or distilling). </a:t>
            </a:r>
            <a:endParaRPr lang="en-US">
              <a:latin typeface="Arial"/>
              <a:cs typeface="Arial"/>
            </a:endParaRPr>
          </a:p>
          <a:p>
            <a:r>
              <a:rPr lang="en-US" dirty="0">
                <a:latin typeface="Arial"/>
                <a:cs typeface="Arial"/>
              </a:rPr>
              <a:t>The GREEN pages outline information about setting up your business and staff training. </a:t>
            </a:r>
          </a:p>
          <a:p>
            <a:r>
              <a:rPr lang="en-US" dirty="0">
                <a:latin typeface="Arial"/>
                <a:cs typeface="Arial"/>
              </a:rPr>
              <a:t>The BLUE pages outline information about cleaning and </a:t>
            </a:r>
            <a:r>
              <a:rPr lang="en-US" dirty="0" err="1">
                <a:latin typeface="Arial"/>
                <a:cs typeface="Arial"/>
              </a:rPr>
              <a:t>sanitising</a:t>
            </a:r>
            <a:r>
              <a:rPr lang="en-US" dirty="0">
                <a:latin typeface="Arial"/>
                <a:cs typeface="Arial"/>
              </a:rPr>
              <a:t>, maintaining equipment and facilities, and personal hygiene. </a:t>
            </a:r>
          </a:p>
          <a:p>
            <a:r>
              <a:rPr lang="en-US" dirty="0">
                <a:latin typeface="Arial"/>
                <a:cs typeface="Arial"/>
              </a:rPr>
              <a:t>The ORANGE pages outline information about control steps commonly used in NP 3 businesses. These procedures have already been proven to reduce or eliminate hazards so food is safe and suitable. You only need to use the orange pages which apply to your business. </a:t>
            </a:r>
          </a:p>
          <a:p>
            <a:r>
              <a:rPr lang="en-US" dirty="0"/>
              <a:t>The RED pages outline what to do when something goes wrong</a:t>
            </a:r>
            <a:endParaRPr lang="en-NZ" dirty="0"/>
          </a:p>
        </p:txBody>
      </p:sp>
      <p:sp>
        <p:nvSpPr>
          <p:cNvPr id="4" name="Slide Number Placeholder 3"/>
          <p:cNvSpPr>
            <a:spLocks noGrp="1"/>
          </p:cNvSpPr>
          <p:nvPr>
            <p:ph type="sldNum" sz="quarter" idx="10"/>
          </p:nvPr>
        </p:nvSpPr>
        <p:spPr/>
        <p:txBody>
          <a:bodyPr/>
          <a:lstStyle/>
          <a:p>
            <a:pPr>
              <a:defRPr/>
            </a:pPr>
            <a:fld id="{639521A7-ED61-4BBF-9C63-B50097B06FD4}" type="slidenum">
              <a:rPr lang="en-AU" smtClean="0"/>
              <a:pPr>
                <a:defRPr/>
              </a:pPr>
              <a:t>5</a:t>
            </a:fld>
            <a:endParaRPr lang="en-AU"/>
          </a:p>
        </p:txBody>
      </p:sp>
      <p:sp>
        <p:nvSpPr>
          <p:cNvPr id="5" name="Footer Placeholder 4"/>
          <p:cNvSpPr>
            <a:spLocks noGrp="1"/>
          </p:cNvSpPr>
          <p:nvPr>
            <p:ph type="ftr" sz="quarter" idx="11"/>
          </p:nvPr>
        </p:nvSpPr>
        <p:spPr/>
        <p:txBody>
          <a:bodyPr/>
          <a:lstStyle/>
          <a:p>
            <a:pPr>
              <a:defRPr/>
            </a:pPr>
            <a:endParaRPr lang="en-AU"/>
          </a:p>
        </p:txBody>
      </p:sp>
    </p:spTree>
    <p:extLst>
      <p:ext uri="{BB962C8B-B14F-4D97-AF65-F5344CB8AC3E}">
        <p14:creationId xmlns:p14="http://schemas.microsoft.com/office/powerpoint/2010/main" val="2644272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latin typeface="Arial"/>
                <a:cs typeface="Arial"/>
              </a:rPr>
              <a:t>Note these are the minimum requirements. It doesn’t stop you from writing a full Food Control Plan if you want to or writing SOP’s (standard operating procedures for cleaning or distilling or………..</a:t>
            </a:r>
          </a:p>
          <a:p>
            <a:pPr algn="ctr"/>
            <a:r>
              <a:rPr lang="en-NZ" b="1" dirty="0">
                <a:latin typeface="Arial"/>
                <a:cs typeface="Arial"/>
              </a:rPr>
              <a:t>What’s in the NP3 Guidance</a:t>
            </a:r>
            <a:endParaRPr lang="en-NZ" dirty="0">
              <a:latin typeface="Arial"/>
              <a:cs typeface="Arial"/>
            </a:endParaRPr>
          </a:p>
          <a:p>
            <a:pPr algn="ctr"/>
            <a:endParaRPr lang="en-NZ" b="1" dirty="0">
              <a:cs typeface="Arial"/>
            </a:endParaRPr>
          </a:p>
          <a:p>
            <a:r>
              <a:rPr lang="en-NZ" dirty="0">
                <a:latin typeface="Arial"/>
                <a:cs typeface="Arial"/>
              </a:rPr>
              <a:t>Note these are the minimum requirements. It doesn’t stop you from writing a full Food Control Plan if you want to or writing SOP’s (standard operating procedures for cleaning or distilling). </a:t>
            </a:r>
            <a:endParaRPr lang="en-US" dirty="0">
              <a:latin typeface="Arial"/>
              <a:cs typeface="Arial"/>
            </a:endParaRPr>
          </a:p>
          <a:p>
            <a:r>
              <a:rPr lang="en-US" dirty="0">
                <a:latin typeface="Arial"/>
                <a:cs typeface="Arial"/>
              </a:rPr>
              <a:t>The GREEN pages outline information about setting up your business and staff training. </a:t>
            </a:r>
          </a:p>
          <a:p>
            <a:r>
              <a:rPr lang="en-US" dirty="0">
                <a:latin typeface="Arial"/>
                <a:cs typeface="Arial"/>
              </a:rPr>
              <a:t>The BLUE pages outline information about cleaning and </a:t>
            </a:r>
            <a:r>
              <a:rPr lang="en-US" dirty="0" err="1">
                <a:latin typeface="Arial"/>
                <a:cs typeface="Arial"/>
              </a:rPr>
              <a:t>sanitising</a:t>
            </a:r>
            <a:r>
              <a:rPr lang="en-US" dirty="0">
                <a:latin typeface="Arial"/>
                <a:cs typeface="Arial"/>
              </a:rPr>
              <a:t>, maintaining equipment and facilities, and personal hygiene. </a:t>
            </a:r>
          </a:p>
          <a:p>
            <a:r>
              <a:rPr lang="en-US" dirty="0">
                <a:latin typeface="Arial"/>
                <a:cs typeface="Arial"/>
              </a:rPr>
              <a:t>The ORANGE pages outline information about control steps commonly used in NP 3 businesses. These procedures have already been proven to reduce or eliminate hazards so food is safe and suitable. You only need to use the orange pages which apply to your business. </a:t>
            </a:r>
          </a:p>
          <a:p>
            <a:r>
              <a:rPr lang="en-US" dirty="0"/>
              <a:t>The RED pages outline what to do when something goes wrong</a:t>
            </a:r>
          </a:p>
          <a:p>
            <a:endParaRPr lang="en-US" dirty="0"/>
          </a:p>
          <a:p>
            <a:endParaRPr lang="en-US" dirty="0"/>
          </a:p>
          <a:p>
            <a:r>
              <a:rPr lang="en-US" dirty="0"/>
              <a:t>Know has general information about why this topic is important to food safety and gives ideas for how you can comply with food law. Do outlines what you must do to comply with the food safety laws. Show outlines what your verifier will ask you to demonstrate or the records they will expect to see.</a:t>
            </a:r>
            <a:endParaRPr lang="en-NZ" dirty="0"/>
          </a:p>
        </p:txBody>
      </p:sp>
      <p:sp>
        <p:nvSpPr>
          <p:cNvPr id="4" name="Slide Number Placeholder 3"/>
          <p:cNvSpPr>
            <a:spLocks noGrp="1"/>
          </p:cNvSpPr>
          <p:nvPr>
            <p:ph type="sldNum" sz="quarter" idx="10"/>
          </p:nvPr>
        </p:nvSpPr>
        <p:spPr/>
        <p:txBody>
          <a:bodyPr/>
          <a:lstStyle/>
          <a:p>
            <a:pPr>
              <a:defRPr/>
            </a:pPr>
            <a:fld id="{639521A7-ED61-4BBF-9C63-B50097B06FD4}" type="slidenum">
              <a:rPr lang="en-AU" smtClean="0"/>
              <a:pPr>
                <a:defRPr/>
              </a:pPr>
              <a:t>6</a:t>
            </a:fld>
            <a:endParaRPr lang="en-AU"/>
          </a:p>
        </p:txBody>
      </p:sp>
      <p:sp>
        <p:nvSpPr>
          <p:cNvPr id="5" name="Footer Placeholder 4"/>
          <p:cNvSpPr>
            <a:spLocks noGrp="1"/>
          </p:cNvSpPr>
          <p:nvPr>
            <p:ph type="ftr" sz="quarter" idx="11"/>
          </p:nvPr>
        </p:nvSpPr>
        <p:spPr/>
        <p:txBody>
          <a:bodyPr/>
          <a:lstStyle/>
          <a:p>
            <a:pPr>
              <a:defRPr/>
            </a:pPr>
            <a:endParaRPr lang="en-AU"/>
          </a:p>
        </p:txBody>
      </p:sp>
    </p:spTree>
    <p:extLst>
      <p:ext uri="{BB962C8B-B14F-4D97-AF65-F5344CB8AC3E}">
        <p14:creationId xmlns:p14="http://schemas.microsoft.com/office/powerpoint/2010/main" val="489316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latin typeface="Arial"/>
                <a:cs typeface="Arial"/>
              </a:rPr>
              <a:t>Note these are the minimum requirements. It doesn’t stop you from writing a full Food Control Plan if you want to or writing SOP’s (standard operating procedures for cleaning or distilling or………..</a:t>
            </a:r>
          </a:p>
          <a:p>
            <a:endParaRPr lang="en-NZ" dirty="0">
              <a:cs typeface="Arial"/>
            </a:endParaRPr>
          </a:p>
          <a:p>
            <a:pPr lvl="1">
              <a:spcBef>
                <a:spcPct val="20000"/>
              </a:spcBef>
              <a:spcAft>
                <a:spcPts val="0"/>
              </a:spcAft>
            </a:pPr>
            <a:r>
              <a:rPr lang="en-US"/>
              <a:t>Records are not mandatory for all topics however, without records it will be harder to prove your food is safe and suitable which could lead to: </a:t>
            </a:r>
          </a:p>
          <a:p>
            <a:pPr lvl="1">
              <a:spcBef>
                <a:spcPct val="20000"/>
              </a:spcBef>
              <a:spcAft>
                <a:spcPts val="0"/>
              </a:spcAft>
            </a:pPr>
            <a:r>
              <a:rPr lang="en-US"/>
              <a:t>◦ recalling food, </a:t>
            </a:r>
          </a:p>
          <a:p>
            <a:pPr lvl="1">
              <a:spcBef>
                <a:spcPct val="20000"/>
              </a:spcBef>
              <a:spcAft>
                <a:spcPts val="0"/>
              </a:spcAft>
            </a:pPr>
            <a:r>
              <a:rPr lang="en-US"/>
              <a:t>◦ stopping sale of food, </a:t>
            </a:r>
          </a:p>
          <a:p>
            <a:pPr lvl="1">
              <a:spcBef>
                <a:spcPct val="20000"/>
              </a:spcBef>
              <a:spcAft>
                <a:spcPts val="0"/>
              </a:spcAft>
            </a:pPr>
            <a:r>
              <a:rPr lang="en-US"/>
              <a:t>◦ having to make certain improvements to your processes or practices, </a:t>
            </a:r>
          </a:p>
          <a:p>
            <a:pPr lvl="1">
              <a:spcBef>
                <a:spcPct val="20000"/>
              </a:spcBef>
              <a:spcAft>
                <a:spcPts val="0"/>
              </a:spcAft>
            </a:pPr>
            <a:r>
              <a:rPr lang="en-US" dirty="0">
                <a:latin typeface="Arial"/>
                <a:cs typeface="Arial"/>
              </a:rPr>
              <a:t>◦ fines or prosecution. </a:t>
            </a:r>
          </a:p>
          <a:p>
            <a:pPr lvl="1">
              <a:spcBef>
                <a:spcPct val="20000"/>
              </a:spcBef>
              <a:spcAft>
                <a:spcPts val="0"/>
              </a:spcAft>
            </a:pPr>
            <a:r>
              <a:rPr lang="en-US" dirty="0"/>
              <a:t>All of the above can cost your business in time, money or reputation.</a:t>
            </a:r>
            <a:endParaRPr lang="en-NZ" dirty="0"/>
          </a:p>
        </p:txBody>
      </p:sp>
      <p:sp>
        <p:nvSpPr>
          <p:cNvPr id="4" name="Slide Number Placeholder 3"/>
          <p:cNvSpPr>
            <a:spLocks noGrp="1"/>
          </p:cNvSpPr>
          <p:nvPr>
            <p:ph type="sldNum" sz="quarter" idx="10"/>
          </p:nvPr>
        </p:nvSpPr>
        <p:spPr/>
        <p:txBody>
          <a:bodyPr/>
          <a:lstStyle/>
          <a:p>
            <a:pPr>
              <a:defRPr/>
            </a:pPr>
            <a:fld id="{639521A7-ED61-4BBF-9C63-B50097B06FD4}" type="slidenum">
              <a:rPr lang="en-AU" smtClean="0"/>
              <a:pPr>
                <a:defRPr/>
              </a:pPr>
              <a:t>7</a:t>
            </a:fld>
            <a:endParaRPr lang="en-AU"/>
          </a:p>
        </p:txBody>
      </p:sp>
      <p:sp>
        <p:nvSpPr>
          <p:cNvPr id="5" name="Footer Placeholder 4"/>
          <p:cNvSpPr>
            <a:spLocks noGrp="1"/>
          </p:cNvSpPr>
          <p:nvPr>
            <p:ph type="ftr" sz="quarter" idx="11"/>
          </p:nvPr>
        </p:nvSpPr>
        <p:spPr/>
        <p:txBody>
          <a:bodyPr/>
          <a:lstStyle/>
          <a:p>
            <a:pPr>
              <a:defRPr/>
            </a:pPr>
            <a:endParaRPr lang="en-AU"/>
          </a:p>
        </p:txBody>
      </p:sp>
    </p:spTree>
    <p:extLst>
      <p:ext uri="{BB962C8B-B14F-4D97-AF65-F5344CB8AC3E}">
        <p14:creationId xmlns:p14="http://schemas.microsoft.com/office/powerpoint/2010/main" val="700344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solidFill>
                  <a:srgbClr val="000000"/>
                </a:solidFill>
                <a:highlight>
                  <a:srgbClr val="FFFF00"/>
                </a:highlight>
                <a:latin typeface="SourceSansPro"/>
              </a:rPr>
              <a:t>Verifiers are:</a:t>
            </a:r>
          </a:p>
          <a:p>
            <a:pPr marL="342900" lvl="1" indent="-342900">
              <a:buFont typeface="Arial" panose="020B0604020202020204" pitchFamily="34" charset="0"/>
              <a:buChar char="•"/>
            </a:pPr>
            <a:r>
              <a:rPr lang="en-US" sz="3200" dirty="0">
                <a:solidFill>
                  <a:srgbClr val="000000"/>
                </a:solidFill>
                <a:highlight>
                  <a:srgbClr val="FFFF00"/>
                </a:highlight>
                <a:latin typeface="SourceSansPro"/>
              </a:rPr>
              <a:t>Not mean and nasty</a:t>
            </a:r>
          </a:p>
          <a:p>
            <a:pPr marL="342900" lvl="1" indent="-342900">
              <a:buFont typeface="Arial" panose="020B0604020202020204" pitchFamily="34" charset="0"/>
              <a:buChar char="•"/>
            </a:pPr>
            <a:r>
              <a:rPr lang="en-US" sz="3200" dirty="0">
                <a:solidFill>
                  <a:srgbClr val="000000"/>
                </a:solidFill>
                <a:highlight>
                  <a:srgbClr val="FFFF00"/>
                </a:highlight>
                <a:latin typeface="SourceSansPro"/>
              </a:rPr>
              <a:t>Able to guide without telling you what to do. (Coach or mentor without being prescriptive)</a:t>
            </a:r>
          </a:p>
          <a:p>
            <a:pPr marL="342900" lvl="1" indent="-342900">
              <a:buFont typeface="Arial" panose="020B0604020202020204" pitchFamily="34" charset="0"/>
              <a:buChar char="•"/>
            </a:pPr>
            <a:r>
              <a:rPr lang="en-US" sz="3200" dirty="0">
                <a:solidFill>
                  <a:srgbClr val="000000"/>
                </a:solidFill>
                <a:highlight>
                  <a:srgbClr val="FFFF00"/>
                </a:highlight>
                <a:latin typeface="SourceSansPro"/>
              </a:rPr>
              <a:t>Help business become more robust</a:t>
            </a:r>
          </a:p>
          <a:p>
            <a:endParaRPr lang="en-NZ" dirty="0"/>
          </a:p>
        </p:txBody>
      </p:sp>
      <p:sp>
        <p:nvSpPr>
          <p:cNvPr id="4" name="Slide Number Placeholder 3"/>
          <p:cNvSpPr>
            <a:spLocks noGrp="1"/>
          </p:cNvSpPr>
          <p:nvPr>
            <p:ph type="sldNum" sz="quarter" idx="10"/>
          </p:nvPr>
        </p:nvSpPr>
        <p:spPr/>
        <p:txBody>
          <a:bodyPr/>
          <a:lstStyle/>
          <a:p>
            <a:pPr>
              <a:defRPr/>
            </a:pPr>
            <a:fld id="{639521A7-ED61-4BBF-9C63-B50097B06FD4}" type="slidenum">
              <a:rPr lang="en-AU" smtClean="0"/>
              <a:pPr>
                <a:defRPr/>
              </a:pPr>
              <a:t>8</a:t>
            </a:fld>
            <a:endParaRPr lang="en-AU"/>
          </a:p>
        </p:txBody>
      </p:sp>
      <p:sp>
        <p:nvSpPr>
          <p:cNvPr id="5" name="Footer Placeholder 4"/>
          <p:cNvSpPr>
            <a:spLocks noGrp="1"/>
          </p:cNvSpPr>
          <p:nvPr>
            <p:ph type="ftr" sz="quarter" idx="11"/>
          </p:nvPr>
        </p:nvSpPr>
        <p:spPr/>
        <p:txBody>
          <a:bodyPr/>
          <a:lstStyle/>
          <a:p>
            <a:pPr>
              <a:defRPr/>
            </a:pPr>
            <a:endParaRPr lang="en-AU"/>
          </a:p>
        </p:txBody>
      </p:sp>
    </p:spTree>
    <p:extLst>
      <p:ext uri="{BB962C8B-B14F-4D97-AF65-F5344CB8AC3E}">
        <p14:creationId xmlns:p14="http://schemas.microsoft.com/office/powerpoint/2010/main" val="4176597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a:t>Taking responsibility for F</a:t>
            </a:r>
            <a:r>
              <a:rPr lang="en-US" sz="1200"/>
              <a:t>ood Safety </a:t>
            </a:r>
            <a:r>
              <a:rPr lang="en-US" sz="1200" b="0"/>
              <a:t>means understanding the possible hazards that could make your food unsafe and taking steps to: </a:t>
            </a:r>
          </a:p>
          <a:p>
            <a:r>
              <a:rPr lang="en-US" sz="1200" b="0"/>
              <a:t>◦ keep bugs out, </a:t>
            </a:r>
          </a:p>
          <a:p>
            <a:r>
              <a:rPr lang="en-US" sz="1200" b="0"/>
              <a:t>◦ reduce bugs to safe levels, </a:t>
            </a:r>
          </a:p>
          <a:p>
            <a:r>
              <a:rPr lang="en-US" sz="1200" b="0"/>
              <a:t>◦ eliminate or remove bugs. </a:t>
            </a:r>
            <a:endParaRPr lang="en-NZ" sz="1200" b="0"/>
          </a:p>
          <a:p>
            <a:endParaRPr lang="en-NZ"/>
          </a:p>
          <a:p>
            <a:r>
              <a:rPr lang="en-NZ"/>
              <a:t>Food must not have undeclared allergens::</a:t>
            </a:r>
          </a:p>
          <a:p>
            <a:r>
              <a:rPr lang="en-NZ"/>
              <a:t>Either forgotten and not put on the label or cross contamination on site.</a:t>
            </a:r>
          </a:p>
          <a:p>
            <a:endParaRPr lang="en-NZ"/>
          </a:p>
          <a:p>
            <a:r>
              <a:rPr lang="en-NZ"/>
              <a:t>You must keep dirt out of your product whether it falls into your product when open to your environment, transferred from dirty hands, clothing etc, or your raw materials are not “clean”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a:effectLst/>
                <a:highlight>
                  <a:srgbClr val="FFFF00"/>
                </a:highlight>
                <a:latin typeface="Segoe UI" panose="020B0502040204020203" pitchFamily="34" charset="0"/>
              </a:rPr>
              <a:t>Could add making sure bottles are clean - I look for how they manage broken glass (i.e. broken bottles), could have breakage when empties are in transit or even in filler (harder to manage, but easy for hand-filling, and perhaps less likely to break).</a:t>
            </a:r>
            <a:endParaRPr lang="en-US" sz="1200">
              <a:solidFill>
                <a:srgbClr val="000000"/>
              </a:solidFill>
              <a:effectLst/>
              <a:highlight>
                <a:srgbClr val="FFFF00"/>
              </a:highlight>
              <a:latin typeface="SourceSansPro"/>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solidFill>
                  <a:srgbClr val="000000"/>
                </a:solidFill>
                <a:highlight>
                  <a:srgbClr val="FFFF00"/>
                </a:highlight>
                <a:latin typeface="SourceSansPro"/>
              </a:rPr>
              <a:t>Ingredients are not harmful  e.g. pesticides or other contamination in your raw materials you are distilling what you say you are distilling  - not an unknown weed or dodgy mushroom</a:t>
            </a:r>
          </a:p>
          <a:p>
            <a:endParaRPr lang="en-NZ"/>
          </a:p>
          <a:p>
            <a:endParaRPr lang="en-NZ"/>
          </a:p>
          <a:p>
            <a:r>
              <a:rPr lang="en-US" sz="1600"/>
              <a:t>Hazards fall into 3 categories</a:t>
            </a:r>
          </a:p>
          <a:p>
            <a:pPr marL="457200" indent="-457200">
              <a:buFont typeface="Arial" panose="020B0604020202020204" pitchFamily="34" charset="0"/>
              <a:buChar char="•"/>
            </a:pPr>
            <a:r>
              <a:rPr lang="en-US" sz="1600"/>
              <a:t>Biological (bugs): </a:t>
            </a:r>
          </a:p>
          <a:p>
            <a:r>
              <a:rPr lang="en-US" sz="1200"/>
              <a:t>Certain bugs can make people sick. Food can be unsafe if it has high enough levels of these bugs. </a:t>
            </a:r>
          </a:p>
          <a:p>
            <a:pPr marL="457200" indent="-457200">
              <a:buFont typeface="Arial" panose="020B0604020202020204" pitchFamily="34" charset="0"/>
              <a:buChar char="•"/>
            </a:pPr>
            <a:r>
              <a:rPr lang="en-US" sz="1600"/>
              <a:t>Chemical:</a:t>
            </a:r>
            <a:r>
              <a:rPr lang="en-US"/>
              <a:t> </a:t>
            </a:r>
          </a:p>
          <a:p>
            <a:r>
              <a:rPr lang="en-US" sz="1200"/>
              <a:t>Many chemicals can make people sick if in or on food. </a:t>
            </a:r>
          </a:p>
          <a:p>
            <a:pPr marL="457200" indent="-457200">
              <a:buFont typeface="Arial" panose="020B0604020202020204" pitchFamily="34" charset="0"/>
              <a:buChar char="•"/>
            </a:pPr>
            <a:r>
              <a:rPr lang="en-US" sz="1600"/>
              <a:t>Physical (foreign): </a:t>
            </a:r>
          </a:p>
          <a:p>
            <a:r>
              <a:rPr lang="en-US" sz="1200"/>
              <a:t>Glass, metal or other sharp objects can sometimes get into food and cause harm. </a:t>
            </a:r>
            <a:endParaRPr lang="en-NZ"/>
          </a:p>
          <a:p>
            <a:endParaRPr lang="en-NZ"/>
          </a:p>
          <a:p>
            <a:endParaRPr lang="en-NZ"/>
          </a:p>
          <a:p>
            <a:endParaRPr lang="en-NZ"/>
          </a:p>
        </p:txBody>
      </p:sp>
      <p:sp>
        <p:nvSpPr>
          <p:cNvPr id="4" name="Slide Number Placeholder 3"/>
          <p:cNvSpPr>
            <a:spLocks noGrp="1"/>
          </p:cNvSpPr>
          <p:nvPr>
            <p:ph type="sldNum" sz="quarter" idx="10"/>
          </p:nvPr>
        </p:nvSpPr>
        <p:spPr/>
        <p:txBody>
          <a:bodyPr/>
          <a:lstStyle/>
          <a:p>
            <a:pPr>
              <a:defRPr/>
            </a:pPr>
            <a:fld id="{639521A7-ED61-4BBF-9C63-B50097B06FD4}" type="slidenum">
              <a:rPr lang="en-AU" smtClean="0"/>
              <a:pPr>
                <a:defRPr/>
              </a:pPr>
              <a:t>9</a:t>
            </a:fld>
            <a:endParaRPr lang="en-AU"/>
          </a:p>
        </p:txBody>
      </p:sp>
      <p:sp>
        <p:nvSpPr>
          <p:cNvPr id="5" name="Footer Placeholder 4"/>
          <p:cNvSpPr>
            <a:spLocks noGrp="1"/>
          </p:cNvSpPr>
          <p:nvPr>
            <p:ph type="ftr" sz="quarter" idx="11"/>
          </p:nvPr>
        </p:nvSpPr>
        <p:spPr/>
        <p:txBody>
          <a:bodyPr/>
          <a:lstStyle/>
          <a:p>
            <a:pPr>
              <a:defRPr/>
            </a:pPr>
            <a:endParaRPr lang="en-AU"/>
          </a:p>
        </p:txBody>
      </p:sp>
    </p:spTree>
    <p:extLst>
      <p:ext uri="{BB962C8B-B14F-4D97-AF65-F5344CB8AC3E}">
        <p14:creationId xmlns:p14="http://schemas.microsoft.com/office/powerpoint/2010/main" val="3801088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a:p>
        </p:txBody>
      </p:sp>
      <p:sp>
        <p:nvSpPr>
          <p:cNvPr id="4" name="Date Placeholder 3"/>
          <p:cNvSpPr>
            <a:spLocks noGrp="1"/>
          </p:cNvSpPr>
          <p:nvPr>
            <p:ph type="dt" sz="half" idx="10"/>
          </p:nvPr>
        </p:nvSpPr>
        <p:spPr/>
        <p:txBody>
          <a:bodyPr/>
          <a:lstStyle/>
          <a:p>
            <a:pPr>
              <a:defRPr/>
            </a:pPr>
            <a:fld id="{C0335B05-6D4C-4138-9270-1B53F719A460}" type="datetime1">
              <a:rPr lang="en-US" smtClean="0"/>
              <a:pPr>
                <a:defRPr/>
              </a:pPr>
              <a:t>6/8/2023</a:t>
            </a:fld>
            <a:endParaRPr lang="en-NZ"/>
          </a:p>
        </p:txBody>
      </p:sp>
      <p:sp>
        <p:nvSpPr>
          <p:cNvPr id="5" name="Footer Placeholder 4"/>
          <p:cNvSpPr>
            <a:spLocks noGrp="1"/>
          </p:cNvSpPr>
          <p:nvPr>
            <p:ph type="ftr" sz="quarter" idx="11"/>
          </p:nvPr>
        </p:nvSpPr>
        <p:spPr/>
        <p:txBody>
          <a:bodyPr/>
          <a:lstStyle/>
          <a:p>
            <a:pPr>
              <a:defRPr/>
            </a:pPr>
            <a:endParaRPr lang="en-NZ"/>
          </a:p>
        </p:txBody>
      </p:sp>
      <p:sp>
        <p:nvSpPr>
          <p:cNvPr id="6" name="Slide Number Placeholder 5"/>
          <p:cNvSpPr>
            <a:spLocks noGrp="1"/>
          </p:cNvSpPr>
          <p:nvPr>
            <p:ph type="sldNum" sz="quarter" idx="12"/>
          </p:nvPr>
        </p:nvSpPr>
        <p:spPr/>
        <p:txBody>
          <a:bodyPr/>
          <a:lstStyle/>
          <a:p>
            <a:pPr>
              <a:defRPr/>
            </a:pPr>
            <a:fld id="{ADD45A47-B74D-4C0F-AABD-CE348B3C0337}" type="slidenum">
              <a:rPr lang="en-NZ" smtClean="0"/>
              <a:pPr>
                <a:defRPr/>
              </a:pPr>
              <a:t>‹#›</a:t>
            </a:fld>
            <a:endParaRPr lang="en-NZ"/>
          </a:p>
        </p:txBody>
      </p:sp>
    </p:spTree>
    <p:extLst>
      <p:ext uri="{BB962C8B-B14F-4D97-AF65-F5344CB8AC3E}">
        <p14:creationId xmlns:p14="http://schemas.microsoft.com/office/powerpoint/2010/main" val="4196309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pPr>
              <a:defRPr/>
            </a:pPr>
            <a:fld id="{587AF101-63FD-4CAB-827D-69ED2A55F3E0}" type="datetime1">
              <a:rPr lang="en-US" smtClean="0"/>
              <a:pPr>
                <a:defRPr/>
              </a:pPr>
              <a:t>6/8/2023</a:t>
            </a:fld>
            <a:endParaRPr lang="en-NZ"/>
          </a:p>
        </p:txBody>
      </p:sp>
      <p:sp>
        <p:nvSpPr>
          <p:cNvPr id="5" name="Footer Placeholder 4"/>
          <p:cNvSpPr>
            <a:spLocks noGrp="1"/>
          </p:cNvSpPr>
          <p:nvPr>
            <p:ph type="ftr" sz="quarter" idx="11"/>
          </p:nvPr>
        </p:nvSpPr>
        <p:spPr/>
        <p:txBody>
          <a:bodyPr/>
          <a:lstStyle/>
          <a:p>
            <a:pPr>
              <a:defRPr/>
            </a:pPr>
            <a:endParaRPr lang="en-NZ"/>
          </a:p>
        </p:txBody>
      </p:sp>
      <p:sp>
        <p:nvSpPr>
          <p:cNvPr id="6" name="Slide Number Placeholder 5"/>
          <p:cNvSpPr>
            <a:spLocks noGrp="1"/>
          </p:cNvSpPr>
          <p:nvPr>
            <p:ph type="sldNum" sz="quarter" idx="12"/>
          </p:nvPr>
        </p:nvSpPr>
        <p:spPr/>
        <p:txBody>
          <a:bodyPr/>
          <a:lstStyle/>
          <a:p>
            <a:pPr>
              <a:defRPr/>
            </a:pPr>
            <a:fld id="{05D7A593-EB31-41E8-B652-D65DDFAC991A}" type="slidenum">
              <a:rPr lang="en-NZ" smtClean="0"/>
              <a:pPr>
                <a:defRPr/>
              </a:pPr>
              <a:t>‹#›</a:t>
            </a:fld>
            <a:endParaRPr lang="en-NZ"/>
          </a:p>
        </p:txBody>
      </p:sp>
    </p:spTree>
    <p:extLst>
      <p:ext uri="{BB962C8B-B14F-4D97-AF65-F5344CB8AC3E}">
        <p14:creationId xmlns:p14="http://schemas.microsoft.com/office/powerpoint/2010/main" val="937517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pPr>
              <a:defRPr/>
            </a:pPr>
            <a:fld id="{3CD2DA05-729E-4224-8A91-07CF89C63DC2}" type="datetime1">
              <a:rPr lang="en-US" smtClean="0"/>
              <a:pPr>
                <a:defRPr/>
              </a:pPr>
              <a:t>6/8/2023</a:t>
            </a:fld>
            <a:endParaRPr lang="en-NZ"/>
          </a:p>
        </p:txBody>
      </p:sp>
      <p:sp>
        <p:nvSpPr>
          <p:cNvPr id="5" name="Footer Placeholder 4"/>
          <p:cNvSpPr>
            <a:spLocks noGrp="1"/>
          </p:cNvSpPr>
          <p:nvPr>
            <p:ph type="ftr" sz="quarter" idx="11"/>
          </p:nvPr>
        </p:nvSpPr>
        <p:spPr/>
        <p:txBody>
          <a:bodyPr/>
          <a:lstStyle/>
          <a:p>
            <a:pPr>
              <a:defRPr/>
            </a:pPr>
            <a:endParaRPr lang="en-NZ"/>
          </a:p>
        </p:txBody>
      </p:sp>
      <p:sp>
        <p:nvSpPr>
          <p:cNvPr id="6" name="Slide Number Placeholder 5"/>
          <p:cNvSpPr>
            <a:spLocks noGrp="1"/>
          </p:cNvSpPr>
          <p:nvPr>
            <p:ph type="sldNum" sz="quarter" idx="12"/>
          </p:nvPr>
        </p:nvSpPr>
        <p:spPr/>
        <p:txBody>
          <a:bodyPr/>
          <a:lstStyle/>
          <a:p>
            <a:pPr>
              <a:defRPr/>
            </a:pPr>
            <a:fld id="{A45D6625-46E5-4203-97BF-4D4FE36F55A8}" type="slidenum">
              <a:rPr lang="en-NZ" smtClean="0"/>
              <a:pPr>
                <a:defRPr/>
              </a:pPr>
              <a:t>‹#›</a:t>
            </a:fld>
            <a:endParaRPr lang="en-NZ"/>
          </a:p>
        </p:txBody>
      </p:sp>
    </p:spTree>
    <p:extLst>
      <p:ext uri="{BB962C8B-B14F-4D97-AF65-F5344CB8AC3E}">
        <p14:creationId xmlns:p14="http://schemas.microsoft.com/office/powerpoint/2010/main" val="3787495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pPr>
              <a:defRPr/>
            </a:pPr>
            <a:fld id="{F058C5B8-903C-4500-B583-CEEDD3E921B5}" type="datetime1">
              <a:rPr lang="en-US" smtClean="0"/>
              <a:pPr>
                <a:defRPr/>
              </a:pPr>
              <a:t>6/8/2023</a:t>
            </a:fld>
            <a:endParaRPr lang="en-NZ"/>
          </a:p>
        </p:txBody>
      </p:sp>
      <p:sp>
        <p:nvSpPr>
          <p:cNvPr id="5" name="Footer Placeholder 4"/>
          <p:cNvSpPr>
            <a:spLocks noGrp="1"/>
          </p:cNvSpPr>
          <p:nvPr>
            <p:ph type="ftr" sz="quarter" idx="11"/>
          </p:nvPr>
        </p:nvSpPr>
        <p:spPr/>
        <p:txBody>
          <a:bodyPr/>
          <a:lstStyle/>
          <a:p>
            <a:pPr>
              <a:defRPr/>
            </a:pPr>
            <a:endParaRPr lang="en-NZ"/>
          </a:p>
        </p:txBody>
      </p:sp>
      <p:sp>
        <p:nvSpPr>
          <p:cNvPr id="6" name="Slide Number Placeholder 5"/>
          <p:cNvSpPr>
            <a:spLocks noGrp="1"/>
          </p:cNvSpPr>
          <p:nvPr>
            <p:ph type="sldNum" sz="quarter" idx="12"/>
          </p:nvPr>
        </p:nvSpPr>
        <p:spPr/>
        <p:txBody>
          <a:bodyPr/>
          <a:lstStyle/>
          <a:p>
            <a:pPr>
              <a:defRPr/>
            </a:pPr>
            <a:fld id="{D53898D9-1A96-436A-89AF-E9A92DED1EE7}" type="slidenum">
              <a:rPr lang="en-NZ" smtClean="0"/>
              <a:pPr>
                <a:defRPr/>
              </a:pPr>
              <a:t>‹#›</a:t>
            </a:fld>
            <a:endParaRPr lang="en-NZ"/>
          </a:p>
        </p:txBody>
      </p:sp>
    </p:spTree>
    <p:extLst>
      <p:ext uri="{BB962C8B-B14F-4D97-AF65-F5344CB8AC3E}">
        <p14:creationId xmlns:p14="http://schemas.microsoft.com/office/powerpoint/2010/main" val="389866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4F5FC665-57C3-4E48-8616-1FAD99987FD9}" type="datetime1">
              <a:rPr lang="en-US" smtClean="0"/>
              <a:pPr>
                <a:defRPr/>
              </a:pPr>
              <a:t>6/8/2023</a:t>
            </a:fld>
            <a:endParaRPr lang="en-NZ"/>
          </a:p>
        </p:txBody>
      </p:sp>
      <p:sp>
        <p:nvSpPr>
          <p:cNvPr id="5" name="Footer Placeholder 4"/>
          <p:cNvSpPr>
            <a:spLocks noGrp="1"/>
          </p:cNvSpPr>
          <p:nvPr>
            <p:ph type="ftr" sz="quarter" idx="11"/>
          </p:nvPr>
        </p:nvSpPr>
        <p:spPr/>
        <p:txBody>
          <a:bodyPr/>
          <a:lstStyle/>
          <a:p>
            <a:pPr>
              <a:defRPr/>
            </a:pPr>
            <a:endParaRPr lang="en-NZ"/>
          </a:p>
        </p:txBody>
      </p:sp>
      <p:sp>
        <p:nvSpPr>
          <p:cNvPr id="6" name="Slide Number Placeholder 5"/>
          <p:cNvSpPr>
            <a:spLocks noGrp="1"/>
          </p:cNvSpPr>
          <p:nvPr>
            <p:ph type="sldNum" sz="quarter" idx="12"/>
          </p:nvPr>
        </p:nvSpPr>
        <p:spPr/>
        <p:txBody>
          <a:bodyPr/>
          <a:lstStyle/>
          <a:p>
            <a:pPr>
              <a:defRPr/>
            </a:pPr>
            <a:fld id="{99F85303-AAAF-45B4-BC88-868281177116}" type="slidenum">
              <a:rPr lang="en-NZ" smtClean="0"/>
              <a:pPr>
                <a:defRPr/>
              </a:pPr>
              <a:t>‹#›</a:t>
            </a:fld>
            <a:endParaRPr lang="en-NZ"/>
          </a:p>
        </p:txBody>
      </p:sp>
    </p:spTree>
    <p:extLst>
      <p:ext uri="{BB962C8B-B14F-4D97-AF65-F5344CB8AC3E}">
        <p14:creationId xmlns:p14="http://schemas.microsoft.com/office/powerpoint/2010/main" val="3607700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pPr>
              <a:defRPr/>
            </a:pPr>
            <a:fld id="{138E1C71-3FFD-455F-9F58-5EF552A44269}" type="datetime1">
              <a:rPr lang="en-US" smtClean="0"/>
              <a:pPr>
                <a:defRPr/>
              </a:pPr>
              <a:t>6/8/2023</a:t>
            </a:fld>
            <a:endParaRPr lang="en-NZ"/>
          </a:p>
        </p:txBody>
      </p:sp>
      <p:sp>
        <p:nvSpPr>
          <p:cNvPr id="6" name="Footer Placeholder 5"/>
          <p:cNvSpPr>
            <a:spLocks noGrp="1"/>
          </p:cNvSpPr>
          <p:nvPr>
            <p:ph type="ftr" sz="quarter" idx="11"/>
          </p:nvPr>
        </p:nvSpPr>
        <p:spPr/>
        <p:txBody>
          <a:bodyPr/>
          <a:lstStyle/>
          <a:p>
            <a:pPr>
              <a:defRPr/>
            </a:pPr>
            <a:endParaRPr lang="en-NZ"/>
          </a:p>
        </p:txBody>
      </p:sp>
      <p:sp>
        <p:nvSpPr>
          <p:cNvPr id="7" name="Slide Number Placeholder 6"/>
          <p:cNvSpPr>
            <a:spLocks noGrp="1"/>
          </p:cNvSpPr>
          <p:nvPr>
            <p:ph type="sldNum" sz="quarter" idx="12"/>
          </p:nvPr>
        </p:nvSpPr>
        <p:spPr/>
        <p:txBody>
          <a:bodyPr/>
          <a:lstStyle/>
          <a:p>
            <a:pPr>
              <a:defRPr/>
            </a:pPr>
            <a:fld id="{D400ECB3-B677-4F49-9285-65B898965FCD}" type="slidenum">
              <a:rPr lang="en-NZ" smtClean="0"/>
              <a:pPr>
                <a:defRPr/>
              </a:pPr>
              <a:t>‹#›</a:t>
            </a:fld>
            <a:endParaRPr lang="en-NZ"/>
          </a:p>
        </p:txBody>
      </p:sp>
    </p:spTree>
    <p:extLst>
      <p:ext uri="{BB962C8B-B14F-4D97-AF65-F5344CB8AC3E}">
        <p14:creationId xmlns:p14="http://schemas.microsoft.com/office/powerpoint/2010/main" val="1109763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pPr>
              <a:defRPr/>
            </a:pPr>
            <a:fld id="{A3E27328-9C69-494A-B667-118FC9ACCE72}" type="datetime1">
              <a:rPr lang="en-US" smtClean="0"/>
              <a:pPr>
                <a:defRPr/>
              </a:pPr>
              <a:t>6/8/2023</a:t>
            </a:fld>
            <a:endParaRPr lang="en-NZ"/>
          </a:p>
        </p:txBody>
      </p:sp>
      <p:sp>
        <p:nvSpPr>
          <p:cNvPr id="8" name="Footer Placeholder 7"/>
          <p:cNvSpPr>
            <a:spLocks noGrp="1"/>
          </p:cNvSpPr>
          <p:nvPr>
            <p:ph type="ftr" sz="quarter" idx="11"/>
          </p:nvPr>
        </p:nvSpPr>
        <p:spPr/>
        <p:txBody>
          <a:bodyPr/>
          <a:lstStyle/>
          <a:p>
            <a:pPr>
              <a:defRPr/>
            </a:pPr>
            <a:endParaRPr lang="en-NZ"/>
          </a:p>
        </p:txBody>
      </p:sp>
      <p:sp>
        <p:nvSpPr>
          <p:cNvPr id="9" name="Slide Number Placeholder 8"/>
          <p:cNvSpPr>
            <a:spLocks noGrp="1"/>
          </p:cNvSpPr>
          <p:nvPr>
            <p:ph type="sldNum" sz="quarter" idx="12"/>
          </p:nvPr>
        </p:nvSpPr>
        <p:spPr/>
        <p:txBody>
          <a:bodyPr/>
          <a:lstStyle/>
          <a:p>
            <a:pPr>
              <a:defRPr/>
            </a:pPr>
            <a:fld id="{023FBAE2-9345-4F4D-84E3-2DD7B5EDDB3A}" type="slidenum">
              <a:rPr lang="en-NZ" smtClean="0"/>
              <a:pPr>
                <a:defRPr/>
              </a:pPr>
              <a:t>‹#›</a:t>
            </a:fld>
            <a:endParaRPr lang="en-NZ"/>
          </a:p>
        </p:txBody>
      </p:sp>
    </p:spTree>
    <p:extLst>
      <p:ext uri="{BB962C8B-B14F-4D97-AF65-F5344CB8AC3E}">
        <p14:creationId xmlns:p14="http://schemas.microsoft.com/office/powerpoint/2010/main" val="3479261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pPr>
              <a:defRPr/>
            </a:pPr>
            <a:fld id="{0F95D943-D1FF-4BA3-9E30-5ECA6D8B7F6E}" type="datetime1">
              <a:rPr lang="en-US" smtClean="0"/>
              <a:pPr>
                <a:defRPr/>
              </a:pPr>
              <a:t>6/8/2023</a:t>
            </a:fld>
            <a:endParaRPr lang="en-NZ"/>
          </a:p>
        </p:txBody>
      </p:sp>
      <p:sp>
        <p:nvSpPr>
          <p:cNvPr id="4" name="Footer Placeholder 3"/>
          <p:cNvSpPr>
            <a:spLocks noGrp="1"/>
          </p:cNvSpPr>
          <p:nvPr>
            <p:ph type="ftr" sz="quarter" idx="11"/>
          </p:nvPr>
        </p:nvSpPr>
        <p:spPr/>
        <p:txBody>
          <a:bodyPr/>
          <a:lstStyle/>
          <a:p>
            <a:pPr>
              <a:defRPr/>
            </a:pPr>
            <a:endParaRPr lang="en-NZ"/>
          </a:p>
        </p:txBody>
      </p:sp>
      <p:sp>
        <p:nvSpPr>
          <p:cNvPr id="5" name="Slide Number Placeholder 4"/>
          <p:cNvSpPr>
            <a:spLocks noGrp="1"/>
          </p:cNvSpPr>
          <p:nvPr>
            <p:ph type="sldNum" sz="quarter" idx="12"/>
          </p:nvPr>
        </p:nvSpPr>
        <p:spPr/>
        <p:txBody>
          <a:bodyPr/>
          <a:lstStyle/>
          <a:p>
            <a:pPr>
              <a:defRPr/>
            </a:pPr>
            <a:fld id="{531B07BC-46D6-46AE-94F3-BE2A1C1BDA73}" type="slidenum">
              <a:rPr lang="en-NZ" smtClean="0"/>
              <a:pPr>
                <a:defRPr/>
              </a:pPr>
              <a:t>‹#›</a:t>
            </a:fld>
            <a:endParaRPr lang="en-NZ"/>
          </a:p>
        </p:txBody>
      </p:sp>
    </p:spTree>
    <p:extLst>
      <p:ext uri="{BB962C8B-B14F-4D97-AF65-F5344CB8AC3E}">
        <p14:creationId xmlns:p14="http://schemas.microsoft.com/office/powerpoint/2010/main" val="2543305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ED4EC5E-228C-4B84-A82E-03336E0C0143}" type="datetime1">
              <a:rPr lang="en-US" smtClean="0"/>
              <a:pPr>
                <a:defRPr/>
              </a:pPr>
              <a:t>6/8/2023</a:t>
            </a:fld>
            <a:endParaRPr lang="en-NZ"/>
          </a:p>
        </p:txBody>
      </p:sp>
      <p:sp>
        <p:nvSpPr>
          <p:cNvPr id="3" name="Footer Placeholder 2"/>
          <p:cNvSpPr>
            <a:spLocks noGrp="1"/>
          </p:cNvSpPr>
          <p:nvPr>
            <p:ph type="ftr" sz="quarter" idx="11"/>
          </p:nvPr>
        </p:nvSpPr>
        <p:spPr/>
        <p:txBody>
          <a:bodyPr/>
          <a:lstStyle/>
          <a:p>
            <a:pPr>
              <a:defRPr/>
            </a:pPr>
            <a:endParaRPr lang="en-NZ"/>
          </a:p>
        </p:txBody>
      </p:sp>
      <p:sp>
        <p:nvSpPr>
          <p:cNvPr id="4" name="Slide Number Placeholder 3"/>
          <p:cNvSpPr>
            <a:spLocks noGrp="1"/>
          </p:cNvSpPr>
          <p:nvPr>
            <p:ph type="sldNum" sz="quarter" idx="12"/>
          </p:nvPr>
        </p:nvSpPr>
        <p:spPr/>
        <p:txBody>
          <a:bodyPr/>
          <a:lstStyle/>
          <a:p>
            <a:pPr>
              <a:defRPr/>
            </a:pPr>
            <a:fld id="{38E4563C-9998-47EE-B1D2-9EDAFDF480A6}" type="slidenum">
              <a:rPr lang="en-NZ" smtClean="0"/>
              <a:pPr>
                <a:defRPr/>
              </a:pPr>
              <a:t>‹#›</a:t>
            </a:fld>
            <a:endParaRPr lang="en-NZ"/>
          </a:p>
        </p:txBody>
      </p:sp>
    </p:spTree>
    <p:extLst>
      <p:ext uri="{BB962C8B-B14F-4D97-AF65-F5344CB8AC3E}">
        <p14:creationId xmlns:p14="http://schemas.microsoft.com/office/powerpoint/2010/main" val="228739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03AA2D42-C167-48F2-A876-AD16FE607D53}" type="datetime1">
              <a:rPr lang="en-US" smtClean="0"/>
              <a:pPr>
                <a:defRPr/>
              </a:pPr>
              <a:t>6/8/2023</a:t>
            </a:fld>
            <a:endParaRPr lang="en-NZ"/>
          </a:p>
        </p:txBody>
      </p:sp>
      <p:sp>
        <p:nvSpPr>
          <p:cNvPr id="6" name="Footer Placeholder 5"/>
          <p:cNvSpPr>
            <a:spLocks noGrp="1"/>
          </p:cNvSpPr>
          <p:nvPr>
            <p:ph type="ftr" sz="quarter" idx="11"/>
          </p:nvPr>
        </p:nvSpPr>
        <p:spPr/>
        <p:txBody>
          <a:bodyPr/>
          <a:lstStyle/>
          <a:p>
            <a:pPr>
              <a:defRPr/>
            </a:pPr>
            <a:endParaRPr lang="en-NZ"/>
          </a:p>
        </p:txBody>
      </p:sp>
      <p:sp>
        <p:nvSpPr>
          <p:cNvPr id="7" name="Slide Number Placeholder 6"/>
          <p:cNvSpPr>
            <a:spLocks noGrp="1"/>
          </p:cNvSpPr>
          <p:nvPr>
            <p:ph type="sldNum" sz="quarter" idx="12"/>
          </p:nvPr>
        </p:nvSpPr>
        <p:spPr/>
        <p:txBody>
          <a:bodyPr/>
          <a:lstStyle/>
          <a:p>
            <a:pPr>
              <a:defRPr/>
            </a:pPr>
            <a:fld id="{6297546F-B152-4250-866E-AB96712B8C68}" type="slidenum">
              <a:rPr lang="en-NZ" smtClean="0"/>
              <a:pPr>
                <a:defRPr/>
              </a:pPr>
              <a:t>‹#›</a:t>
            </a:fld>
            <a:endParaRPr lang="en-NZ"/>
          </a:p>
        </p:txBody>
      </p:sp>
    </p:spTree>
    <p:extLst>
      <p:ext uri="{BB962C8B-B14F-4D97-AF65-F5344CB8AC3E}">
        <p14:creationId xmlns:p14="http://schemas.microsoft.com/office/powerpoint/2010/main" val="1109468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EF9C9C7-A284-4B54-A68B-186AB40D1AA9}" type="datetime1">
              <a:rPr lang="en-US" smtClean="0"/>
              <a:pPr>
                <a:defRPr/>
              </a:pPr>
              <a:t>6/8/2023</a:t>
            </a:fld>
            <a:endParaRPr lang="en-NZ"/>
          </a:p>
        </p:txBody>
      </p:sp>
      <p:sp>
        <p:nvSpPr>
          <p:cNvPr id="6" name="Footer Placeholder 5"/>
          <p:cNvSpPr>
            <a:spLocks noGrp="1"/>
          </p:cNvSpPr>
          <p:nvPr>
            <p:ph type="ftr" sz="quarter" idx="11"/>
          </p:nvPr>
        </p:nvSpPr>
        <p:spPr/>
        <p:txBody>
          <a:bodyPr/>
          <a:lstStyle/>
          <a:p>
            <a:pPr>
              <a:defRPr/>
            </a:pPr>
            <a:endParaRPr lang="en-NZ"/>
          </a:p>
        </p:txBody>
      </p:sp>
      <p:sp>
        <p:nvSpPr>
          <p:cNvPr id="7" name="Slide Number Placeholder 6"/>
          <p:cNvSpPr>
            <a:spLocks noGrp="1"/>
          </p:cNvSpPr>
          <p:nvPr>
            <p:ph type="sldNum" sz="quarter" idx="12"/>
          </p:nvPr>
        </p:nvSpPr>
        <p:spPr/>
        <p:txBody>
          <a:bodyPr/>
          <a:lstStyle/>
          <a:p>
            <a:pPr>
              <a:defRPr/>
            </a:pPr>
            <a:fld id="{E6E83B0A-FBDF-4DF3-A25D-302C6BDF6B1E}" type="slidenum">
              <a:rPr lang="en-NZ" smtClean="0"/>
              <a:pPr>
                <a:defRPr/>
              </a:pPr>
              <a:t>‹#›</a:t>
            </a:fld>
            <a:endParaRPr lang="en-NZ"/>
          </a:p>
        </p:txBody>
      </p:sp>
    </p:spTree>
    <p:extLst>
      <p:ext uri="{BB962C8B-B14F-4D97-AF65-F5344CB8AC3E}">
        <p14:creationId xmlns:p14="http://schemas.microsoft.com/office/powerpoint/2010/main" val="2778291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263C5B8C-3DA8-4D21-B70F-9CE8A8B246A7}" type="datetime1">
              <a:rPr lang="en-US" smtClean="0"/>
              <a:pPr>
                <a:defRPr/>
              </a:pPr>
              <a:t>6/8/2023</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BED840C-5DFA-43BA-8950-8E7304F4AEFE}" type="slidenum">
              <a:rPr lang="en-NZ" smtClean="0"/>
              <a:pPr>
                <a:defRPr/>
              </a:pPr>
              <a:t>‹#›</a:t>
            </a:fld>
            <a:endParaRPr lang="en-NZ"/>
          </a:p>
        </p:txBody>
      </p:sp>
    </p:spTree>
    <p:extLst>
      <p:ext uri="{BB962C8B-B14F-4D97-AF65-F5344CB8AC3E}">
        <p14:creationId xmlns:p14="http://schemas.microsoft.com/office/powerpoint/2010/main" val="1576149398"/>
      </p:ext>
    </p:extLst>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3" Type="http://schemas.openxmlformats.org/officeDocument/2006/relationships/image" Target="../media/image17.png" /><Relationship Id="rId2" Type="http://schemas.openxmlformats.org/officeDocument/2006/relationships/notesSlide" Target="../notesSlides/notesSlide10.xml"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3" Type="http://schemas.openxmlformats.org/officeDocument/2006/relationships/image" Target="../media/image18.png" /><Relationship Id="rId2" Type="http://schemas.openxmlformats.org/officeDocument/2006/relationships/notesSlide" Target="../notesSlides/notesSlide15.xml"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3" Type="http://schemas.openxmlformats.org/officeDocument/2006/relationships/image" Target="../media/image19.png" /><Relationship Id="rId2" Type="http://schemas.openxmlformats.org/officeDocument/2006/relationships/notesSlide" Target="../notesSlides/notesSlide16.xml"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8" Type="http://schemas.openxmlformats.org/officeDocument/2006/relationships/image" Target="../media/image7.png" /><Relationship Id="rId3" Type="http://schemas.openxmlformats.org/officeDocument/2006/relationships/image" Target="../media/image2.jpg" /><Relationship Id="rId7" Type="http://schemas.openxmlformats.org/officeDocument/2006/relationships/image" Target="../media/image6.png" /><Relationship Id="rId12" Type="http://schemas.openxmlformats.org/officeDocument/2006/relationships/image" Target="../media/image11.jpeg" /><Relationship Id="rId2" Type="http://schemas.openxmlformats.org/officeDocument/2006/relationships/notesSlide" Target="../notesSlides/notesSlide2.xml" /><Relationship Id="rId1" Type="http://schemas.openxmlformats.org/officeDocument/2006/relationships/slideLayout" Target="../slideLayouts/slideLayout2.xml" /><Relationship Id="rId6" Type="http://schemas.openxmlformats.org/officeDocument/2006/relationships/image" Target="../media/image5.jpg" /><Relationship Id="rId11" Type="http://schemas.openxmlformats.org/officeDocument/2006/relationships/image" Target="../media/image10.png" /><Relationship Id="rId5" Type="http://schemas.openxmlformats.org/officeDocument/2006/relationships/image" Target="../media/image4.png" /><Relationship Id="rId10" Type="http://schemas.openxmlformats.org/officeDocument/2006/relationships/image" Target="../media/image9.png" /><Relationship Id="rId4" Type="http://schemas.openxmlformats.org/officeDocument/2006/relationships/image" Target="../media/image3.png" /><Relationship Id="rId9" Type="http://schemas.openxmlformats.org/officeDocument/2006/relationships/image" Target="../media/image8.png" /></Relationships>
</file>

<file path=ppt/slides/_rels/slide20.xml.rels><?xml version="1.0" encoding="UTF-8" standalone="yes"?>
<Relationships xmlns="http://schemas.openxmlformats.org/package/2006/relationships"><Relationship Id="rId3" Type="http://schemas.openxmlformats.org/officeDocument/2006/relationships/image" Target="../media/image20.png" /><Relationship Id="rId2" Type="http://schemas.openxmlformats.org/officeDocument/2006/relationships/notesSlide" Target="../notesSlides/notesSlide20.xml"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3" Type="http://schemas.openxmlformats.org/officeDocument/2006/relationships/image" Target="../media/image21.png" /><Relationship Id="rId2" Type="http://schemas.openxmlformats.org/officeDocument/2006/relationships/notesSlide" Target="../notesSlides/notesSlide22.xml"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3" Type="http://schemas.openxmlformats.org/officeDocument/2006/relationships/hyperlink" Target="https://www.mpi.govt.nz/dmsdocument/21853-National-programme-3-Guidance-" TargetMode="External" /><Relationship Id="rId7" Type="http://schemas.openxmlformats.org/officeDocument/2006/relationships/hyperlink" Target="https://www.mpi.govt.nz/import/food/food-importing-requirements/" TargetMode="External" /><Relationship Id="rId2" Type="http://schemas.openxmlformats.org/officeDocument/2006/relationships/notesSlide" Target="../notesSlides/notesSlide23.xml" /><Relationship Id="rId1" Type="http://schemas.openxmlformats.org/officeDocument/2006/relationships/slideLayout" Target="../slideLayouts/slideLayout2.xml" /><Relationship Id="rId6" Type="http://schemas.openxmlformats.org/officeDocument/2006/relationships/hyperlink" Target="https://www.mpi.govt.nz/dmsdocument/42607-The-notebook-for-businesses-making-and-selling-food" TargetMode="External" /><Relationship Id="rId5" Type="http://schemas.openxmlformats.org/officeDocument/2006/relationships/hyperlink" Target="https://www.mpi.govt.nz/dmsdocument/31404/direct" TargetMode="External" /><Relationship Id="rId4" Type="http://schemas.openxmlformats.org/officeDocument/2006/relationships/hyperlink" Target="https://www.mpi.govt.nz/food-business/running-a-food-business/national-programmes-steps/steps-to-national-programme-3/" TargetMode="External" /></Relationships>
</file>

<file path=ppt/slides/_rels/slide24.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notesSlide" Target="../notesSlides/notesSlide24.xml" /><Relationship Id="rId1" Type="http://schemas.openxmlformats.org/officeDocument/2006/relationships/slideLayout" Target="../slideLayouts/slideLayout2.xml" /><Relationship Id="rId5" Type="http://schemas.openxmlformats.org/officeDocument/2006/relationships/hyperlink" Target="https://www.flickr.com/photos/keltose/3699848973" TargetMode="External" /><Relationship Id="rId4" Type="http://schemas.openxmlformats.org/officeDocument/2006/relationships/image" Target="../media/image22.jpeg" /></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 /><Relationship Id="rId2" Type="http://schemas.openxmlformats.org/officeDocument/2006/relationships/slideLayout" Target="../slideLayouts/slideLayout2.xml" /><Relationship Id="rId1" Type="http://schemas.openxmlformats.org/officeDocument/2006/relationships/themeOverride" Target="../theme/themeOverride1.xml" /></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 /><Relationship Id="rId2" Type="http://schemas.openxmlformats.org/officeDocument/2006/relationships/slideLayout" Target="../slideLayouts/slideLayout2.xml" /><Relationship Id="rId1" Type="http://schemas.openxmlformats.org/officeDocument/2006/relationships/themeOverride" Target="../theme/themeOverride2.xml" /></Relationships>
</file>

<file path=ppt/slides/_rels/slide5.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notesSlide" Target="../notesSlides/notesSlide7.xml" /><Relationship Id="rId1" Type="http://schemas.openxmlformats.org/officeDocument/2006/relationships/slideLayout" Target="../slideLayouts/slideLayout2.xml" /><Relationship Id="rId4" Type="http://schemas.openxmlformats.org/officeDocument/2006/relationships/image" Target="../media/image15.png" /></Relationships>
</file>

<file path=ppt/slides/_rels/slide8.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notesSlide" Target="../notesSlides/notesSlide8.xml"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150" y="1265382"/>
            <a:ext cx="8229600" cy="4498109"/>
          </a:xfrm>
        </p:spPr>
        <p:txBody>
          <a:bodyPr>
            <a:noAutofit/>
          </a:bodyPr>
          <a:lstStyle/>
          <a:p>
            <a:r>
              <a:rPr lang="en-NZ" sz="4800" b="1" dirty="0">
                <a:latin typeface="Verdana"/>
                <a:ea typeface="Verdana"/>
                <a:cs typeface="Verdana" pitchFamily="34" charset="0"/>
              </a:rPr>
              <a:t>National </a:t>
            </a:r>
            <a:br>
              <a:rPr lang="en-NZ" sz="4800" b="1" dirty="0">
                <a:latin typeface="Verdana"/>
                <a:ea typeface="Verdana"/>
                <a:cs typeface="Verdana" pitchFamily="34" charset="0"/>
              </a:rPr>
            </a:br>
            <a:r>
              <a:rPr lang="en-NZ" sz="4800" b="1" dirty="0">
                <a:latin typeface="Verdana"/>
                <a:ea typeface="Verdana"/>
                <a:cs typeface="Verdana" pitchFamily="34" charset="0"/>
              </a:rPr>
              <a:t>Programme 3</a:t>
            </a:r>
            <a:br>
              <a:rPr lang="en-NZ" sz="4800" b="1" dirty="0">
                <a:latin typeface="Verdana"/>
                <a:ea typeface="Verdana"/>
                <a:cs typeface="Verdana" pitchFamily="34" charset="0"/>
              </a:rPr>
            </a:br>
            <a:r>
              <a:rPr lang="en-NZ" sz="4800" b="1" dirty="0">
                <a:latin typeface="Verdana"/>
                <a:ea typeface="Verdana"/>
                <a:cs typeface="Verdana" pitchFamily="34" charset="0"/>
              </a:rPr>
              <a:t>(NP3)</a:t>
            </a:r>
            <a:br>
              <a:rPr lang="en-NZ" sz="4800" b="1" dirty="0">
                <a:latin typeface="Verdana"/>
                <a:ea typeface="Verdana"/>
                <a:cs typeface="Verdana" pitchFamily="34" charset="0"/>
              </a:rPr>
            </a:br>
            <a:r>
              <a:rPr lang="en-NZ" sz="4800" b="1" dirty="0">
                <a:latin typeface="Verdana"/>
                <a:ea typeface="Verdana"/>
                <a:cs typeface="Verdana" pitchFamily="34" charset="0"/>
              </a:rPr>
              <a:t>and </a:t>
            </a:r>
            <a:br>
              <a:rPr lang="en-NZ" sz="4800" b="1" dirty="0">
                <a:latin typeface="Verdana"/>
                <a:ea typeface="Verdana"/>
                <a:cs typeface="Verdana" pitchFamily="34" charset="0"/>
              </a:rPr>
            </a:br>
            <a:r>
              <a:rPr lang="en-NZ" sz="4800" b="1" dirty="0">
                <a:latin typeface="Verdana"/>
                <a:ea typeface="Verdana"/>
                <a:cs typeface="Verdana" pitchFamily="34" charset="0"/>
              </a:rPr>
              <a:t>Auditing</a:t>
            </a:r>
            <a:br>
              <a:rPr lang="en-NZ" sz="4800" b="1" dirty="0">
                <a:latin typeface="Verdana"/>
                <a:ea typeface="Verdana"/>
                <a:cs typeface="Verdana" pitchFamily="34" charset="0"/>
              </a:rPr>
            </a:br>
            <a:br>
              <a:rPr lang="en-NZ" sz="4800" b="1" dirty="0">
                <a:latin typeface="Verdana"/>
                <a:ea typeface="Verdana"/>
                <a:cs typeface="Verdana" pitchFamily="34" charset="0"/>
              </a:rPr>
            </a:br>
            <a:r>
              <a:rPr lang="en-NZ" sz="4800" b="1" dirty="0">
                <a:latin typeface="Verdana"/>
                <a:ea typeface="Verdana"/>
                <a:cs typeface="Verdana" pitchFamily="34" charset="0"/>
              </a:rPr>
              <a:t>Valerie Adams </a:t>
            </a:r>
            <a:br>
              <a:rPr lang="en-NZ" sz="4800" dirty="0">
                <a:latin typeface="Verdana"/>
                <a:ea typeface="Verdana"/>
                <a:cs typeface="Verdana" pitchFamily="34" charset="0"/>
              </a:rPr>
            </a:br>
            <a:endParaRPr lang="en-NZ" sz="4800" dirty="0">
              <a:latin typeface="Verdana" pitchFamily="34" charset="0"/>
              <a:ea typeface="Verdana" pitchFamily="34" charset="0"/>
              <a:cs typeface="Verdana" pitchFamily="34" charset="0"/>
            </a:endParaRPr>
          </a:p>
        </p:txBody>
      </p:sp>
      <p:sp>
        <p:nvSpPr>
          <p:cNvPr id="20" name="Isosceles Triangle 7"/>
          <p:cNvSpPr/>
          <p:nvPr/>
        </p:nvSpPr>
        <p:spPr>
          <a:xfrm rot="5400000">
            <a:off x="4475332" y="2280015"/>
            <a:ext cx="670856" cy="8153401"/>
          </a:xfrm>
          <a:custGeom>
            <a:avLst/>
            <a:gdLst>
              <a:gd name="connsiteX0" fmla="*/ 0 w 1255305"/>
              <a:gd name="connsiteY0" fmla="*/ 9144001 h 9144001"/>
              <a:gd name="connsiteX1" fmla="*/ 1255305 w 1255305"/>
              <a:gd name="connsiteY1" fmla="*/ 0 h 9144001"/>
              <a:gd name="connsiteX2" fmla="*/ 1255305 w 1255305"/>
              <a:gd name="connsiteY2" fmla="*/ 9144001 h 9144001"/>
              <a:gd name="connsiteX3" fmla="*/ 0 w 1255305"/>
              <a:gd name="connsiteY3" fmla="*/ 9144001 h 9144001"/>
              <a:gd name="connsiteX0" fmla="*/ 0 w 1255305"/>
              <a:gd name="connsiteY0" fmla="*/ 9144001 h 9144001"/>
              <a:gd name="connsiteX1" fmla="*/ 1255305 w 1255305"/>
              <a:gd name="connsiteY1" fmla="*/ 0 h 9144001"/>
              <a:gd name="connsiteX2" fmla="*/ 1255305 w 1255305"/>
              <a:gd name="connsiteY2" fmla="*/ 9144001 h 9144001"/>
              <a:gd name="connsiteX3" fmla="*/ 0 w 1255305"/>
              <a:gd name="connsiteY3" fmla="*/ 9144001 h 9144001"/>
              <a:gd name="connsiteX0" fmla="*/ 37602 w 1292907"/>
              <a:gd name="connsiteY0" fmla="*/ 9144358 h 9144358"/>
              <a:gd name="connsiteX1" fmla="*/ 729419 w 1292907"/>
              <a:gd name="connsiteY1" fmla="*/ 7653016 h 9144358"/>
              <a:gd name="connsiteX2" fmla="*/ 1292907 w 1292907"/>
              <a:gd name="connsiteY2" fmla="*/ 357 h 9144358"/>
              <a:gd name="connsiteX3" fmla="*/ 1292907 w 1292907"/>
              <a:gd name="connsiteY3" fmla="*/ 9144358 h 9144358"/>
              <a:gd name="connsiteX4" fmla="*/ 37602 w 1292907"/>
              <a:gd name="connsiteY4" fmla="*/ 9144358 h 9144358"/>
              <a:gd name="connsiteX0" fmla="*/ 37602 w 1292907"/>
              <a:gd name="connsiteY0" fmla="*/ 9144001 h 9144001"/>
              <a:gd name="connsiteX1" fmla="*/ 729419 w 1292907"/>
              <a:gd name="connsiteY1" fmla="*/ 7652659 h 9144001"/>
              <a:gd name="connsiteX2" fmla="*/ 1292907 w 1292907"/>
              <a:gd name="connsiteY2" fmla="*/ 0 h 9144001"/>
              <a:gd name="connsiteX3" fmla="*/ 1292907 w 1292907"/>
              <a:gd name="connsiteY3" fmla="*/ 9144001 h 9144001"/>
              <a:gd name="connsiteX4" fmla="*/ 37602 w 1292907"/>
              <a:gd name="connsiteY4" fmla="*/ 9144001 h 9144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907" h="9144001">
                <a:moveTo>
                  <a:pt x="37602" y="9144001"/>
                </a:moveTo>
                <a:cubicBezTo>
                  <a:pt x="-166984" y="9089573"/>
                  <a:pt x="520202" y="9176659"/>
                  <a:pt x="729419" y="7652659"/>
                </a:cubicBezTo>
                <a:cubicBezTo>
                  <a:pt x="938636" y="6128659"/>
                  <a:pt x="1142749" y="2645234"/>
                  <a:pt x="1292907" y="0"/>
                </a:cubicBezTo>
                <a:lnTo>
                  <a:pt x="1292907" y="9144001"/>
                </a:lnTo>
                <a:lnTo>
                  <a:pt x="37602" y="9144001"/>
                </a:lnTo>
                <a:close/>
              </a:path>
            </a:pathLst>
          </a:custGeom>
          <a:gradFill flip="none" rotWithShape="1">
            <a:gsLst>
              <a:gs pos="0">
                <a:srgbClr val="C00000"/>
              </a:gs>
              <a:gs pos="67000">
                <a:srgbClr val="EF7A81"/>
              </a:gs>
              <a:gs pos="43000">
                <a:srgbClr val="FF0000"/>
              </a:gs>
              <a:gs pos="100000">
                <a:srgbClr val="ED7D31">
                  <a:lumMod val="20000"/>
                  <a:lumOff val="80000"/>
                </a:srgbClr>
              </a:gs>
            </a:gsLst>
            <a:path path="circle">
              <a:fillToRect t="100000" r="100000"/>
            </a:path>
            <a:tileRect l="-100000" b="-10000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ndParaRPr>
          </a:p>
        </p:txBody>
      </p:sp>
      <p:sp>
        <p:nvSpPr>
          <p:cNvPr id="25" name="Slide Number Placeholder 3"/>
          <p:cNvSpPr txBox="1">
            <a:spLocks/>
          </p:cNvSpPr>
          <p:nvPr/>
        </p:nvSpPr>
        <p:spPr>
          <a:xfrm>
            <a:off x="152400" y="6186582"/>
            <a:ext cx="457200" cy="457200"/>
          </a:xfrm>
          <a:prstGeom prst="ellipse">
            <a:avLst/>
          </a:prstGeom>
          <a:solidFill>
            <a:srgbClr val="CC0000"/>
          </a:solidFill>
        </p:spPr>
        <p:txBody>
          <a:bodyPr wrap="none" lIns="0" tIns="0" rIns="0" bIns="0" anchor="ctr" anchorCtr="1">
            <a:noAutofit/>
          </a:bodyPr>
          <a:lstStyle>
            <a:defPPr>
              <a:defRPr lang="en-US"/>
            </a:defPPr>
            <a:lvl1pPr algn="ctr" rtl="0" eaLnBrk="1" fontAlgn="base" latinLnBrk="0" hangingPunct="1">
              <a:spcBef>
                <a:spcPct val="0"/>
              </a:spcBef>
              <a:spcAft>
                <a:spcPct val="0"/>
              </a:spcAft>
              <a:defRPr kumimoji="0" sz="1400" kern="1200">
                <a:solidFill>
                  <a:srgbClr val="FFFFFF"/>
                </a:solidFill>
                <a:latin typeface="+mj-lt"/>
                <a:ea typeface="+mj-ea"/>
                <a:cs typeface="+mj-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pPr>
              <a:defRPr/>
            </a:pPr>
            <a:fld id="{7845DAF1-ED85-492E-8DBC-76C2A7C6E194}" type="slidenum">
              <a:rPr lang="en-US" smtClean="0"/>
              <a:pPr>
                <a:defRPr/>
              </a:pPr>
              <a:t>1</a:t>
            </a:fld>
            <a:endParaRPr lang="en-US"/>
          </a:p>
        </p:txBody>
      </p:sp>
      <p:pic>
        <p:nvPicPr>
          <p:cNvPr id="10" name="Picture 2">
            <a:extLst>
              <a:ext uri="{FF2B5EF4-FFF2-40B4-BE49-F238E27FC236}">
                <a16:creationId xmlns:a16="http://schemas.microsoft.com/office/drawing/2014/main" id="{30AE7E60-E246-48EA-B53A-0BE3EE340F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4000" y="5932800"/>
            <a:ext cx="2264142" cy="67085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547957"/>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BA4F088-4BAA-44F0-215E-BAE41DA240E6}"/>
              </a:ext>
            </a:extLst>
          </p:cNvPr>
          <p:cNvPicPr>
            <a:picLocks noChangeAspect="1"/>
          </p:cNvPicPr>
          <p:nvPr/>
        </p:nvPicPr>
        <p:blipFill>
          <a:blip r:embed="rId3"/>
          <a:stretch>
            <a:fillRect/>
          </a:stretch>
        </p:blipFill>
        <p:spPr>
          <a:xfrm>
            <a:off x="4232190" y="1412166"/>
            <a:ext cx="4731911" cy="4609121"/>
          </a:xfrm>
          <a:prstGeom prst="rect">
            <a:avLst/>
          </a:prstGeom>
        </p:spPr>
      </p:pic>
      <p:sp>
        <p:nvSpPr>
          <p:cNvPr id="2" name="Title 1"/>
          <p:cNvSpPr>
            <a:spLocks noGrp="1"/>
          </p:cNvSpPr>
          <p:nvPr>
            <p:ph type="title"/>
          </p:nvPr>
        </p:nvSpPr>
        <p:spPr/>
        <p:txBody>
          <a:bodyPr>
            <a:noAutofit/>
          </a:bodyPr>
          <a:lstStyle/>
          <a:p>
            <a:r>
              <a:rPr lang="en-NZ" sz="3600" b="1">
                <a:latin typeface="Verdana" pitchFamily="34" charset="0"/>
                <a:ea typeface="Verdana" pitchFamily="34" charset="0"/>
                <a:cs typeface="Verdana" pitchFamily="34" charset="0"/>
              </a:rPr>
              <a:t>What must be checked?</a:t>
            </a:r>
          </a:p>
        </p:txBody>
      </p:sp>
      <p:sp>
        <p:nvSpPr>
          <p:cNvPr id="3" name="Content Placeholder 2">
            <a:extLst>
              <a:ext uri="{FF2B5EF4-FFF2-40B4-BE49-F238E27FC236}">
                <a16:creationId xmlns:a16="http://schemas.microsoft.com/office/drawing/2014/main" id="{FE00D09F-B57B-4019-B999-663019637850}"/>
              </a:ext>
            </a:extLst>
          </p:cNvPr>
          <p:cNvSpPr>
            <a:spLocks noGrp="1"/>
          </p:cNvSpPr>
          <p:nvPr>
            <p:ph idx="1"/>
          </p:nvPr>
        </p:nvSpPr>
        <p:spPr>
          <a:xfrm>
            <a:off x="601362" y="2218038"/>
            <a:ext cx="3616411" cy="3228504"/>
          </a:xfrm>
        </p:spPr>
        <p:txBody>
          <a:bodyPr vert="horz" lIns="91440" tIns="45720" rIns="91440" bIns="45720" rtlCol="0" anchor="t">
            <a:normAutofit/>
          </a:bodyPr>
          <a:lstStyle/>
          <a:p>
            <a:pPr marL="0" indent="0">
              <a:buNone/>
            </a:pPr>
            <a:r>
              <a:rPr lang="en-US" sz="2000" b="1" dirty="0">
                <a:solidFill>
                  <a:srgbClr val="000000"/>
                </a:solidFill>
                <a:latin typeface="Verdana"/>
                <a:ea typeface="Verdana"/>
              </a:rPr>
              <a:t>Mandatory</a:t>
            </a:r>
          </a:p>
          <a:p>
            <a:pPr marL="228600" lvl="1" indent="-228600">
              <a:buFont typeface="Arial" panose="020B0604020202020204" pitchFamily="34" charset="0"/>
              <a:buChar char="•"/>
            </a:pPr>
            <a:r>
              <a:rPr lang="en-US" sz="2000" dirty="0">
                <a:solidFill>
                  <a:srgbClr val="000000"/>
                </a:solidFill>
                <a:latin typeface="Verdana"/>
                <a:ea typeface="Verdana"/>
              </a:rPr>
              <a:t>Registration and scope of operations</a:t>
            </a:r>
          </a:p>
          <a:p>
            <a:pPr marL="228600" lvl="1" indent="-228600">
              <a:buFont typeface="Arial" panose="020B0604020202020204" pitchFamily="34" charset="0"/>
              <a:buChar char="•"/>
            </a:pPr>
            <a:r>
              <a:rPr lang="en-US" sz="2000" dirty="0">
                <a:solidFill>
                  <a:srgbClr val="000000"/>
                </a:solidFill>
                <a:latin typeface="Verdana"/>
                <a:ea typeface="Verdana"/>
              </a:rPr>
              <a:t>Improvements or corrective actions</a:t>
            </a:r>
          </a:p>
          <a:p>
            <a:pPr marL="228600" lvl="1" indent="-228600">
              <a:buFont typeface="Arial" panose="020B0604020202020204" pitchFamily="34" charset="0"/>
              <a:buChar char="•"/>
            </a:pPr>
            <a:r>
              <a:rPr lang="en-US" sz="2000" dirty="0">
                <a:solidFill>
                  <a:srgbClr val="000000"/>
                </a:solidFill>
                <a:latin typeface="Verdana"/>
                <a:ea typeface="Verdana"/>
              </a:rPr>
              <a:t>Complaints and recalls</a:t>
            </a:r>
          </a:p>
          <a:p>
            <a:pPr marL="228600" lvl="1" indent="-228600">
              <a:buFont typeface="Arial" panose="020B0604020202020204" pitchFamily="34" charset="0"/>
              <a:buChar char="•"/>
            </a:pPr>
            <a:r>
              <a:rPr lang="en-US" sz="2000" dirty="0">
                <a:solidFill>
                  <a:srgbClr val="000000"/>
                </a:solidFill>
                <a:latin typeface="Verdana"/>
                <a:ea typeface="Verdana"/>
              </a:rPr>
              <a:t>Non-compliance</a:t>
            </a:r>
          </a:p>
          <a:p>
            <a:pPr marL="228600" lvl="1" indent="-228600">
              <a:buFont typeface="Arial" panose="020B0604020202020204" pitchFamily="34" charset="0"/>
              <a:buChar char="•"/>
            </a:pPr>
            <a:r>
              <a:rPr lang="en-US" sz="2000" dirty="0">
                <a:solidFill>
                  <a:srgbClr val="000000"/>
                </a:solidFill>
                <a:latin typeface="Verdana"/>
                <a:ea typeface="Verdana"/>
              </a:rPr>
              <a:t>Managing unsafe/unsuitable food</a:t>
            </a:r>
          </a:p>
          <a:p>
            <a:endParaRPr lang="en-US">
              <a:solidFill>
                <a:srgbClr val="000000"/>
              </a:solidFill>
              <a:latin typeface="SourceSansPro"/>
              <a:ea typeface="Verdana"/>
            </a:endParaRPr>
          </a:p>
          <a:p>
            <a:pPr marL="914400" lvl="1" indent="-457200"/>
            <a:endParaRPr lang="en-US">
              <a:solidFill>
                <a:srgbClr val="000000"/>
              </a:solidFill>
              <a:latin typeface="SourceSansPro"/>
              <a:ea typeface="Verdana"/>
            </a:endParaRPr>
          </a:p>
          <a:p>
            <a:pPr marL="914400" lvl="1" indent="-457200"/>
            <a:endParaRPr lang="en-US">
              <a:solidFill>
                <a:srgbClr val="000000"/>
              </a:solidFill>
              <a:latin typeface="SourceSansPro"/>
            </a:endParaRPr>
          </a:p>
          <a:p>
            <a:endParaRPr lang="en-US">
              <a:solidFill>
                <a:srgbClr val="000000"/>
              </a:solidFill>
              <a:latin typeface="SourceSansPro"/>
            </a:endParaRPr>
          </a:p>
          <a:p>
            <a:endParaRPr lang="en-US">
              <a:solidFill>
                <a:srgbClr val="000000"/>
              </a:solidFill>
              <a:latin typeface="SourceSansPro"/>
            </a:endParaRPr>
          </a:p>
        </p:txBody>
      </p:sp>
      <p:sp>
        <p:nvSpPr>
          <p:cNvPr id="20" name="Isosceles Triangle 7"/>
          <p:cNvSpPr/>
          <p:nvPr/>
        </p:nvSpPr>
        <p:spPr>
          <a:xfrm rot="5400000">
            <a:off x="4475332" y="2280015"/>
            <a:ext cx="670856" cy="8153401"/>
          </a:xfrm>
          <a:custGeom>
            <a:avLst/>
            <a:gdLst>
              <a:gd name="connsiteX0" fmla="*/ 0 w 1255305"/>
              <a:gd name="connsiteY0" fmla="*/ 9144001 h 9144001"/>
              <a:gd name="connsiteX1" fmla="*/ 1255305 w 1255305"/>
              <a:gd name="connsiteY1" fmla="*/ 0 h 9144001"/>
              <a:gd name="connsiteX2" fmla="*/ 1255305 w 1255305"/>
              <a:gd name="connsiteY2" fmla="*/ 9144001 h 9144001"/>
              <a:gd name="connsiteX3" fmla="*/ 0 w 1255305"/>
              <a:gd name="connsiteY3" fmla="*/ 9144001 h 9144001"/>
              <a:gd name="connsiteX0" fmla="*/ 0 w 1255305"/>
              <a:gd name="connsiteY0" fmla="*/ 9144001 h 9144001"/>
              <a:gd name="connsiteX1" fmla="*/ 1255305 w 1255305"/>
              <a:gd name="connsiteY1" fmla="*/ 0 h 9144001"/>
              <a:gd name="connsiteX2" fmla="*/ 1255305 w 1255305"/>
              <a:gd name="connsiteY2" fmla="*/ 9144001 h 9144001"/>
              <a:gd name="connsiteX3" fmla="*/ 0 w 1255305"/>
              <a:gd name="connsiteY3" fmla="*/ 9144001 h 9144001"/>
              <a:gd name="connsiteX0" fmla="*/ 37602 w 1292907"/>
              <a:gd name="connsiteY0" fmla="*/ 9144358 h 9144358"/>
              <a:gd name="connsiteX1" fmla="*/ 729419 w 1292907"/>
              <a:gd name="connsiteY1" fmla="*/ 7653016 h 9144358"/>
              <a:gd name="connsiteX2" fmla="*/ 1292907 w 1292907"/>
              <a:gd name="connsiteY2" fmla="*/ 357 h 9144358"/>
              <a:gd name="connsiteX3" fmla="*/ 1292907 w 1292907"/>
              <a:gd name="connsiteY3" fmla="*/ 9144358 h 9144358"/>
              <a:gd name="connsiteX4" fmla="*/ 37602 w 1292907"/>
              <a:gd name="connsiteY4" fmla="*/ 9144358 h 9144358"/>
              <a:gd name="connsiteX0" fmla="*/ 37602 w 1292907"/>
              <a:gd name="connsiteY0" fmla="*/ 9144001 h 9144001"/>
              <a:gd name="connsiteX1" fmla="*/ 729419 w 1292907"/>
              <a:gd name="connsiteY1" fmla="*/ 7652659 h 9144001"/>
              <a:gd name="connsiteX2" fmla="*/ 1292907 w 1292907"/>
              <a:gd name="connsiteY2" fmla="*/ 0 h 9144001"/>
              <a:gd name="connsiteX3" fmla="*/ 1292907 w 1292907"/>
              <a:gd name="connsiteY3" fmla="*/ 9144001 h 9144001"/>
              <a:gd name="connsiteX4" fmla="*/ 37602 w 1292907"/>
              <a:gd name="connsiteY4" fmla="*/ 9144001 h 9144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907" h="9144001">
                <a:moveTo>
                  <a:pt x="37602" y="9144001"/>
                </a:moveTo>
                <a:cubicBezTo>
                  <a:pt x="-166984" y="9089573"/>
                  <a:pt x="520202" y="9176659"/>
                  <a:pt x="729419" y="7652659"/>
                </a:cubicBezTo>
                <a:cubicBezTo>
                  <a:pt x="938636" y="6128659"/>
                  <a:pt x="1142749" y="2645234"/>
                  <a:pt x="1292907" y="0"/>
                </a:cubicBezTo>
                <a:lnTo>
                  <a:pt x="1292907" y="9144001"/>
                </a:lnTo>
                <a:lnTo>
                  <a:pt x="37602" y="9144001"/>
                </a:lnTo>
                <a:close/>
              </a:path>
            </a:pathLst>
          </a:custGeom>
          <a:gradFill flip="none" rotWithShape="1">
            <a:gsLst>
              <a:gs pos="0">
                <a:srgbClr val="C00000"/>
              </a:gs>
              <a:gs pos="67000">
                <a:srgbClr val="EF7A81"/>
              </a:gs>
              <a:gs pos="43000">
                <a:srgbClr val="FF0000"/>
              </a:gs>
              <a:gs pos="100000">
                <a:srgbClr val="ED7D31">
                  <a:lumMod val="20000"/>
                  <a:lumOff val="80000"/>
                </a:srgbClr>
              </a:gs>
            </a:gsLst>
            <a:path path="circle">
              <a:fillToRect t="100000" r="100000"/>
            </a:path>
            <a:tileRect l="-100000" b="-10000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ndParaRPr>
          </a:p>
        </p:txBody>
      </p:sp>
      <p:sp>
        <p:nvSpPr>
          <p:cNvPr id="25" name="Slide Number Placeholder 3"/>
          <p:cNvSpPr txBox="1">
            <a:spLocks/>
          </p:cNvSpPr>
          <p:nvPr/>
        </p:nvSpPr>
        <p:spPr>
          <a:xfrm>
            <a:off x="152400" y="6186582"/>
            <a:ext cx="457200" cy="457200"/>
          </a:xfrm>
          <a:prstGeom prst="ellipse">
            <a:avLst/>
          </a:prstGeom>
          <a:solidFill>
            <a:srgbClr val="CC0000"/>
          </a:solidFill>
        </p:spPr>
        <p:txBody>
          <a:bodyPr wrap="none" lIns="0" tIns="0" rIns="0" bIns="0" anchor="ctr" anchorCtr="1">
            <a:noAutofit/>
          </a:bodyPr>
          <a:lstStyle>
            <a:defPPr>
              <a:defRPr lang="en-US"/>
            </a:defPPr>
            <a:lvl1pPr algn="ctr" rtl="0" eaLnBrk="1" fontAlgn="base" latinLnBrk="0" hangingPunct="1">
              <a:spcBef>
                <a:spcPct val="0"/>
              </a:spcBef>
              <a:spcAft>
                <a:spcPct val="0"/>
              </a:spcAft>
              <a:defRPr kumimoji="0" sz="1400" kern="1200">
                <a:solidFill>
                  <a:srgbClr val="FFFFFF"/>
                </a:solidFill>
                <a:latin typeface="+mj-lt"/>
                <a:ea typeface="+mj-ea"/>
                <a:cs typeface="+mj-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pPr>
              <a:defRPr/>
            </a:pPr>
            <a:fld id="{7845DAF1-ED85-492E-8DBC-76C2A7C6E194}" type="slidenum">
              <a:rPr lang="en-US" smtClean="0"/>
              <a:pPr>
                <a:defRPr/>
              </a:pPr>
              <a:t>10</a:t>
            </a:fld>
            <a:endParaRPr lang="en-US"/>
          </a:p>
        </p:txBody>
      </p:sp>
    </p:spTree>
    <p:extLst>
      <p:ext uri="{BB962C8B-B14F-4D97-AF65-F5344CB8AC3E}">
        <p14:creationId xmlns:p14="http://schemas.microsoft.com/office/powerpoint/2010/main" val="2596795358"/>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sz="2800" b="1">
                <a:latin typeface="Verdana"/>
                <a:ea typeface="Verdana"/>
                <a:cs typeface="Verdana" pitchFamily="34" charset="0"/>
              </a:rPr>
              <a:t>MPI Data Verification Checks  </a:t>
            </a:r>
            <a:br>
              <a:rPr lang="en-NZ" sz="2800" b="1">
                <a:latin typeface="Verdana"/>
                <a:ea typeface="Verdana"/>
                <a:cs typeface="Verdana" pitchFamily="34" charset="0"/>
              </a:rPr>
            </a:br>
            <a:r>
              <a:rPr lang="en-NZ" sz="2800" b="1">
                <a:latin typeface="Verdana"/>
                <a:ea typeface="Verdana"/>
                <a:cs typeface="Verdana" pitchFamily="34" charset="0"/>
              </a:rPr>
              <a:t>Common Issues</a:t>
            </a:r>
          </a:p>
        </p:txBody>
      </p:sp>
      <p:sp>
        <p:nvSpPr>
          <p:cNvPr id="20" name="Isosceles Triangle 7"/>
          <p:cNvSpPr/>
          <p:nvPr/>
        </p:nvSpPr>
        <p:spPr>
          <a:xfrm rot="5400000">
            <a:off x="4475332" y="2280015"/>
            <a:ext cx="670856" cy="8153401"/>
          </a:xfrm>
          <a:custGeom>
            <a:avLst/>
            <a:gdLst>
              <a:gd name="connsiteX0" fmla="*/ 0 w 1255305"/>
              <a:gd name="connsiteY0" fmla="*/ 9144001 h 9144001"/>
              <a:gd name="connsiteX1" fmla="*/ 1255305 w 1255305"/>
              <a:gd name="connsiteY1" fmla="*/ 0 h 9144001"/>
              <a:gd name="connsiteX2" fmla="*/ 1255305 w 1255305"/>
              <a:gd name="connsiteY2" fmla="*/ 9144001 h 9144001"/>
              <a:gd name="connsiteX3" fmla="*/ 0 w 1255305"/>
              <a:gd name="connsiteY3" fmla="*/ 9144001 h 9144001"/>
              <a:gd name="connsiteX0" fmla="*/ 0 w 1255305"/>
              <a:gd name="connsiteY0" fmla="*/ 9144001 h 9144001"/>
              <a:gd name="connsiteX1" fmla="*/ 1255305 w 1255305"/>
              <a:gd name="connsiteY1" fmla="*/ 0 h 9144001"/>
              <a:gd name="connsiteX2" fmla="*/ 1255305 w 1255305"/>
              <a:gd name="connsiteY2" fmla="*/ 9144001 h 9144001"/>
              <a:gd name="connsiteX3" fmla="*/ 0 w 1255305"/>
              <a:gd name="connsiteY3" fmla="*/ 9144001 h 9144001"/>
              <a:gd name="connsiteX0" fmla="*/ 37602 w 1292907"/>
              <a:gd name="connsiteY0" fmla="*/ 9144358 h 9144358"/>
              <a:gd name="connsiteX1" fmla="*/ 729419 w 1292907"/>
              <a:gd name="connsiteY1" fmla="*/ 7653016 h 9144358"/>
              <a:gd name="connsiteX2" fmla="*/ 1292907 w 1292907"/>
              <a:gd name="connsiteY2" fmla="*/ 357 h 9144358"/>
              <a:gd name="connsiteX3" fmla="*/ 1292907 w 1292907"/>
              <a:gd name="connsiteY3" fmla="*/ 9144358 h 9144358"/>
              <a:gd name="connsiteX4" fmla="*/ 37602 w 1292907"/>
              <a:gd name="connsiteY4" fmla="*/ 9144358 h 9144358"/>
              <a:gd name="connsiteX0" fmla="*/ 37602 w 1292907"/>
              <a:gd name="connsiteY0" fmla="*/ 9144001 h 9144001"/>
              <a:gd name="connsiteX1" fmla="*/ 729419 w 1292907"/>
              <a:gd name="connsiteY1" fmla="*/ 7652659 h 9144001"/>
              <a:gd name="connsiteX2" fmla="*/ 1292907 w 1292907"/>
              <a:gd name="connsiteY2" fmla="*/ 0 h 9144001"/>
              <a:gd name="connsiteX3" fmla="*/ 1292907 w 1292907"/>
              <a:gd name="connsiteY3" fmla="*/ 9144001 h 9144001"/>
              <a:gd name="connsiteX4" fmla="*/ 37602 w 1292907"/>
              <a:gd name="connsiteY4" fmla="*/ 9144001 h 9144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907" h="9144001">
                <a:moveTo>
                  <a:pt x="37602" y="9144001"/>
                </a:moveTo>
                <a:cubicBezTo>
                  <a:pt x="-166984" y="9089573"/>
                  <a:pt x="520202" y="9176659"/>
                  <a:pt x="729419" y="7652659"/>
                </a:cubicBezTo>
                <a:cubicBezTo>
                  <a:pt x="938636" y="6128659"/>
                  <a:pt x="1142749" y="2645234"/>
                  <a:pt x="1292907" y="0"/>
                </a:cubicBezTo>
                <a:lnTo>
                  <a:pt x="1292907" y="9144001"/>
                </a:lnTo>
                <a:lnTo>
                  <a:pt x="37602" y="9144001"/>
                </a:lnTo>
                <a:close/>
              </a:path>
            </a:pathLst>
          </a:custGeom>
          <a:gradFill flip="none" rotWithShape="1">
            <a:gsLst>
              <a:gs pos="0">
                <a:srgbClr val="C00000"/>
              </a:gs>
              <a:gs pos="67000">
                <a:srgbClr val="EF7A81"/>
              </a:gs>
              <a:gs pos="43000">
                <a:srgbClr val="FF0000"/>
              </a:gs>
              <a:gs pos="100000">
                <a:srgbClr val="ED7D31">
                  <a:lumMod val="20000"/>
                  <a:lumOff val="80000"/>
                </a:srgbClr>
              </a:gs>
            </a:gsLst>
            <a:path path="circle">
              <a:fillToRect t="100000" r="100000"/>
            </a:path>
            <a:tileRect l="-100000" b="-10000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ndParaRPr>
          </a:p>
        </p:txBody>
      </p:sp>
      <p:sp>
        <p:nvSpPr>
          <p:cNvPr id="25" name="Slide Number Placeholder 3"/>
          <p:cNvSpPr txBox="1">
            <a:spLocks/>
          </p:cNvSpPr>
          <p:nvPr/>
        </p:nvSpPr>
        <p:spPr>
          <a:xfrm>
            <a:off x="152400" y="6186582"/>
            <a:ext cx="457200" cy="457200"/>
          </a:xfrm>
          <a:prstGeom prst="ellipse">
            <a:avLst/>
          </a:prstGeom>
          <a:solidFill>
            <a:srgbClr val="CC0000"/>
          </a:solidFill>
        </p:spPr>
        <p:txBody>
          <a:bodyPr wrap="none" lIns="0" tIns="0" rIns="0" bIns="0" anchor="ctr" anchorCtr="1">
            <a:noAutofit/>
          </a:bodyPr>
          <a:lstStyle>
            <a:defPPr>
              <a:defRPr lang="en-US"/>
            </a:defPPr>
            <a:lvl1pPr algn="ctr" rtl="0" eaLnBrk="1" fontAlgn="base" latinLnBrk="0" hangingPunct="1">
              <a:spcBef>
                <a:spcPct val="0"/>
              </a:spcBef>
              <a:spcAft>
                <a:spcPct val="0"/>
              </a:spcAft>
              <a:defRPr kumimoji="0" sz="1400" kern="1200">
                <a:solidFill>
                  <a:srgbClr val="FFFFFF"/>
                </a:solidFill>
                <a:latin typeface="+mj-lt"/>
                <a:ea typeface="+mj-ea"/>
                <a:cs typeface="+mj-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pPr>
              <a:defRPr/>
            </a:pPr>
            <a:fld id="{7845DAF1-ED85-492E-8DBC-76C2A7C6E194}" type="slidenum">
              <a:rPr lang="en-US" smtClean="0"/>
              <a:pPr>
                <a:defRPr/>
              </a:pPr>
              <a:t>11</a:t>
            </a:fld>
            <a:endParaRPr lang="en-US"/>
          </a:p>
        </p:txBody>
      </p:sp>
      <p:sp>
        <p:nvSpPr>
          <p:cNvPr id="4" name="Rectangle 1">
            <a:extLst>
              <a:ext uri="{FF2B5EF4-FFF2-40B4-BE49-F238E27FC236}">
                <a16:creationId xmlns:a16="http://schemas.microsoft.com/office/drawing/2014/main" id="{27B21F2E-CA41-77E9-F5F4-060D2E55CA6F}"/>
              </a:ext>
            </a:extLst>
          </p:cNvPr>
          <p:cNvSpPr>
            <a:spLocks noChangeArrowheads="1"/>
          </p:cNvSpPr>
          <p:nvPr/>
        </p:nvSpPr>
        <p:spPr bwMode="auto">
          <a:xfrm>
            <a:off x="306572" y="1444019"/>
            <a:ext cx="6062330"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ctr"/>
            <a:r>
              <a:rPr lang="en-NZ" sz="2400">
                <a:solidFill>
                  <a:schemeClr val="tx1"/>
                </a:solidFill>
                <a:latin typeface="Verdana" panose="020B0604030504040204" pitchFamily="34" charset="0"/>
                <a:ea typeface="Verdana" panose="020B0604030504040204" pitchFamily="34" charset="0"/>
              </a:rPr>
              <a:t>Non-Compliant</a:t>
            </a:r>
          </a:p>
          <a:p>
            <a:pPr fontAlgn="ctr"/>
            <a:r>
              <a:rPr lang="en-NZ" sz="2000" b="0">
                <a:solidFill>
                  <a:schemeClr val="tx1"/>
                </a:solidFill>
                <a:latin typeface="Verdana" panose="020B0604030504040204" pitchFamily="34" charset="0"/>
                <a:ea typeface="Verdana" panose="020B0604030504040204" pitchFamily="34" charset="0"/>
              </a:rPr>
              <a:t>Food Labelling &amp; Advertising</a:t>
            </a:r>
          </a:p>
          <a:p>
            <a:pPr fontAlgn="ctr"/>
            <a:r>
              <a:rPr lang="en-NZ" sz="2000" b="0">
                <a:solidFill>
                  <a:schemeClr val="tx1"/>
                </a:solidFill>
                <a:latin typeface="Verdana" panose="020B0604030504040204" pitchFamily="34" charset="0"/>
                <a:ea typeface="Verdana" panose="020B0604030504040204" pitchFamily="34" charset="0"/>
              </a:rPr>
              <a:t>Documentation &amp; Record-Keeping</a:t>
            </a:r>
          </a:p>
          <a:p>
            <a:pPr fontAlgn="ctr"/>
            <a:r>
              <a:rPr lang="en-US" sz="2000" b="0">
                <a:solidFill>
                  <a:schemeClr val="tx1"/>
                </a:solidFill>
                <a:latin typeface="Verdana" panose="020B0604030504040204" pitchFamily="34" charset="0"/>
                <a:ea typeface="Verdana" panose="020B0604030504040204" pitchFamily="34" charset="0"/>
              </a:rPr>
              <a:t>Process Controls for Physical Hazards </a:t>
            </a:r>
          </a:p>
          <a:p>
            <a:pPr fontAlgn="ctr"/>
            <a:r>
              <a:rPr lang="en-NZ" sz="2000" b="0">
                <a:solidFill>
                  <a:schemeClr val="tx1"/>
                </a:solidFill>
                <a:latin typeface="Verdana" panose="020B0604030504040204" pitchFamily="34" charset="0"/>
                <a:ea typeface="Verdana" panose="020B0604030504040204" pitchFamily="34" charset="0"/>
              </a:rPr>
              <a:t>Water Supply</a:t>
            </a:r>
          </a:p>
          <a:p>
            <a:pPr fontAlgn="ctr"/>
            <a:r>
              <a:rPr lang="en-NZ" sz="2000" b="0">
                <a:solidFill>
                  <a:schemeClr val="tx1"/>
                </a:solidFill>
                <a:latin typeface="Verdana" panose="020B0604030504040204" pitchFamily="34" charset="0"/>
                <a:ea typeface="Verdana" panose="020B0604030504040204" pitchFamily="34" charset="0"/>
              </a:rPr>
              <a:t>Improvements &amp; Corrective Actions</a:t>
            </a:r>
          </a:p>
        </p:txBody>
      </p:sp>
      <p:sp>
        <p:nvSpPr>
          <p:cNvPr id="9" name="TextBox 8">
            <a:extLst>
              <a:ext uri="{FF2B5EF4-FFF2-40B4-BE49-F238E27FC236}">
                <a16:creationId xmlns:a16="http://schemas.microsoft.com/office/drawing/2014/main" id="{BF4F3FFA-8D5B-0081-84E2-9C638BAA7651}"/>
              </a:ext>
            </a:extLst>
          </p:cNvPr>
          <p:cNvSpPr txBox="1"/>
          <p:nvPr/>
        </p:nvSpPr>
        <p:spPr>
          <a:xfrm>
            <a:off x="4321609" y="3732653"/>
            <a:ext cx="4933614" cy="2000548"/>
          </a:xfrm>
          <a:prstGeom prst="rect">
            <a:avLst/>
          </a:prstGeom>
          <a:noFill/>
        </p:spPr>
        <p:txBody>
          <a:bodyPr wrap="square">
            <a:spAutoFit/>
          </a:bodyPr>
          <a:lstStyle/>
          <a:p>
            <a:r>
              <a:rPr lang="en-US" sz="2400">
                <a:solidFill>
                  <a:schemeClr val="tx1"/>
                </a:solidFill>
                <a:latin typeface="Verdana" panose="020B0604030504040204" pitchFamily="34" charset="0"/>
                <a:ea typeface="Verdana" panose="020B0604030504040204" pitchFamily="34" charset="0"/>
              </a:rPr>
              <a:t>Non-conforming</a:t>
            </a:r>
          </a:p>
          <a:p>
            <a:r>
              <a:rPr lang="en-US" sz="2000" b="0">
                <a:solidFill>
                  <a:schemeClr val="tx1"/>
                </a:solidFill>
                <a:latin typeface="Verdana" panose="020B0604030504040204" pitchFamily="34" charset="0"/>
                <a:ea typeface="Verdana" panose="020B0604030504040204" pitchFamily="34" charset="0"/>
              </a:rPr>
              <a:t>Training, Supervision &amp; Competency Suppliers &amp; Purchasing </a:t>
            </a:r>
          </a:p>
          <a:p>
            <a:r>
              <a:rPr lang="en-US" sz="2000" b="0">
                <a:solidFill>
                  <a:schemeClr val="tx1"/>
                </a:solidFill>
                <a:latin typeface="Verdana" panose="020B0604030504040204" pitchFamily="34" charset="0"/>
                <a:ea typeface="Verdana" panose="020B0604030504040204" pitchFamily="34" charset="0"/>
              </a:rPr>
              <a:t>Food Labelling &amp; Advertising</a:t>
            </a:r>
          </a:p>
          <a:p>
            <a:r>
              <a:rPr lang="en-US" sz="2000" b="0">
                <a:solidFill>
                  <a:schemeClr val="tx1"/>
                </a:solidFill>
                <a:latin typeface="Verdana" panose="020B0604030504040204" pitchFamily="34" charset="0"/>
                <a:ea typeface="Verdana" panose="020B0604030504040204" pitchFamily="34" charset="0"/>
              </a:rPr>
              <a:t>Traceability </a:t>
            </a:r>
          </a:p>
          <a:p>
            <a:r>
              <a:rPr lang="en-US" sz="2000" b="0">
                <a:solidFill>
                  <a:schemeClr val="tx1"/>
                </a:solidFill>
                <a:latin typeface="Verdana" panose="020B0604030504040204" pitchFamily="34" charset="0"/>
                <a:ea typeface="Verdana" panose="020B0604030504040204" pitchFamily="34" charset="0"/>
              </a:rPr>
              <a:t>Registration/Scope of Operations</a:t>
            </a:r>
            <a:endParaRPr lang="en-NZ" sz="2000" b="0">
              <a:solidFill>
                <a:schemeClr val="tx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262546494"/>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sz="3600" b="1">
                <a:latin typeface="Verdana" panose="020B0604030504040204" pitchFamily="34" charset="0"/>
                <a:ea typeface="Verdana" panose="020B0604030504040204" pitchFamily="34" charset="0"/>
                <a:cs typeface="Verdana" panose="020B0604030504040204" pitchFamily="34" charset="0"/>
              </a:rPr>
              <a:t>Suppliers and Purchasing/ Importing Raw Materials</a:t>
            </a:r>
          </a:p>
        </p:txBody>
      </p:sp>
      <p:sp>
        <p:nvSpPr>
          <p:cNvPr id="3" name="Content Placeholder 2">
            <a:extLst>
              <a:ext uri="{FF2B5EF4-FFF2-40B4-BE49-F238E27FC236}">
                <a16:creationId xmlns:a16="http://schemas.microsoft.com/office/drawing/2014/main" id="{FE00D09F-B57B-4019-B999-663019637850}"/>
              </a:ext>
            </a:extLst>
          </p:cNvPr>
          <p:cNvSpPr>
            <a:spLocks noGrp="1"/>
          </p:cNvSpPr>
          <p:nvPr>
            <p:ph idx="1"/>
          </p:nvPr>
        </p:nvSpPr>
        <p:spPr>
          <a:xfrm>
            <a:off x="457200" y="1642561"/>
            <a:ext cx="8229600" cy="4065315"/>
          </a:xfrm>
        </p:spPr>
        <p:txBody>
          <a:bodyPr vert="horz" lIns="91440" tIns="45720" rIns="91440" bIns="45720" rtlCol="0" anchor="t">
            <a:normAutofit fontScale="85000" lnSpcReduction="20000"/>
          </a:bodyPr>
          <a:lstStyle/>
          <a:p>
            <a:pPr lvl="1"/>
            <a:endParaRPr lang="en-US" sz="2900" dirty="0">
              <a:solidFill>
                <a:srgbClr val="000000"/>
              </a:solidFill>
              <a:highlight>
                <a:srgbClr val="FFFF00"/>
              </a:highlight>
              <a:latin typeface="Verdana" panose="020B0604030504040204" pitchFamily="34" charset="0"/>
              <a:ea typeface="Verdana" panose="020B0604030504040204" pitchFamily="34" charset="0"/>
            </a:endParaRPr>
          </a:p>
          <a:p>
            <a:pPr marL="457200" lvl="1" indent="0">
              <a:buNone/>
            </a:pPr>
            <a:r>
              <a:rPr lang="en-US" sz="2900" b="1" dirty="0">
                <a:solidFill>
                  <a:srgbClr val="000000"/>
                </a:solidFill>
                <a:latin typeface="Verdana"/>
                <a:ea typeface="Verdana"/>
              </a:rPr>
              <a:t>Suppliers and purchasing</a:t>
            </a:r>
          </a:p>
          <a:p>
            <a:pPr marL="857250" lvl="2"/>
            <a:r>
              <a:rPr lang="en-US" sz="2900" dirty="0">
                <a:solidFill>
                  <a:srgbClr val="000000"/>
                </a:solidFill>
                <a:latin typeface="Verdana"/>
                <a:ea typeface="Verdana"/>
              </a:rPr>
              <a:t>Food Act registered (unless exempt)</a:t>
            </a:r>
            <a:endParaRPr lang="en-US" dirty="0">
              <a:ea typeface="Calibri"/>
              <a:cs typeface="Calibri"/>
            </a:endParaRPr>
          </a:p>
          <a:p>
            <a:pPr marL="857250" lvl="2"/>
            <a:r>
              <a:rPr lang="en-US" sz="2900" dirty="0">
                <a:solidFill>
                  <a:srgbClr val="000000"/>
                </a:solidFill>
                <a:latin typeface="Verdana"/>
                <a:ea typeface="Verdana"/>
              </a:rPr>
              <a:t>Overseas suppliers must have equivalent/suitable food safety certification </a:t>
            </a:r>
          </a:p>
          <a:p>
            <a:pPr marL="857250" lvl="2"/>
            <a:endParaRPr lang="en-US" sz="2900" dirty="0">
              <a:solidFill>
                <a:srgbClr val="000000"/>
              </a:solidFill>
              <a:latin typeface="Verdana"/>
              <a:ea typeface="Verdana"/>
            </a:endParaRPr>
          </a:p>
          <a:p>
            <a:pPr marL="400050" lvl="2" indent="0">
              <a:buNone/>
            </a:pPr>
            <a:r>
              <a:rPr lang="en-US" sz="2800" b="1" dirty="0">
                <a:solidFill>
                  <a:srgbClr val="000000"/>
                </a:solidFill>
                <a:latin typeface="Verdana"/>
                <a:ea typeface="Verdana"/>
              </a:rPr>
              <a:t>Importing</a:t>
            </a:r>
          </a:p>
          <a:p>
            <a:pPr lvl="1">
              <a:buFont typeface="Arial" panose="020B0604020202020204" pitchFamily="34" charset="0"/>
              <a:buChar char="•"/>
            </a:pPr>
            <a:r>
              <a:rPr lang="en-US" dirty="0">
                <a:solidFill>
                  <a:srgbClr val="000000"/>
                </a:solidFill>
                <a:latin typeface="Verdana"/>
                <a:ea typeface="Verdana"/>
              </a:rPr>
              <a:t>You must be a registered importer.</a:t>
            </a:r>
            <a:endParaRPr lang="en-US" dirty="0">
              <a:solidFill>
                <a:srgbClr val="000000"/>
              </a:solidFill>
              <a:latin typeface="Verdana" panose="020B0604030504040204" pitchFamily="34" charset="0"/>
              <a:ea typeface="Verdana" panose="020B0604030504040204" pitchFamily="34" charset="0"/>
            </a:endParaRPr>
          </a:p>
          <a:p>
            <a:pPr lvl="1">
              <a:buFont typeface="Arial" panose="020B0604020202020204" pitchFamily="34" charset="0"/>
              <a:buChar char="•"/>
            </a:pPr>
            <a:r>
              <a:rPr lang="en-US" dirty="0">
                <a:solidFill>
                  <a:srgbClr val="000000"/>
                </a:solidFill>
                <a:latin typeface="Verdana"/>
                <a:ea typeface="Verdana"/>
              </a:rPr>
              <a:t>E</a:t>
            </a:r>
            <a:r>
              <a:rPr lang="en-US" dirty="0">
                <a:latin typeface="Verdana"/>
                <a:ea typeface="Verdana"/>
              </a:rPr>
              <a:t>ven if you are only importing a small amount of ingredients, i.e. receiving ingredients from overseas through the mail. </a:t>
            </a:r>
            <a:endParaRPr lang="en-US" dirty="0">
              <a:latin typeface="Verdana" panose="020B0604030504040204" pitchFamily="34" charset="0"/>
              <a:ea typeface="Verdana" panose="020B0604030504040204" pitchFamily="34" charset="0"/>
            </a:endParaRPr>
          </a:p>
          <a:p>
            <a:pPr lvl="1"/>
            <a:endParaRPr lang="en-US" dirty="0">
              <a:solidFill>
                <a:srgbClr val="000000"/>
              </a:solidFill>
              <a:highlight>
                <a:srgbClr val="FFFF00"/>
              </a:highlight>
              <a:latin typeface="SourceSansPro"/>
            </a:endParaRPr>
          </a:p>
          <a:p>
            <a:pPr lvl="1"/>
            <a:endParaRPr lang="en-US" dirty="0">
              <a:solidFill>
                <a:srgbClr val="000000"/>
              </a:solidFill>
              <a:latin typeface="SourceSansPro"/>
            </a:endParaRPr>
          </a:p>
          <a:p>
            <a:pPr marL="457200" lvl="1" indent="0">
              <a:buNone/>
            </a:pPr>
            <a:endParaRPr lang="en-US" dirty="0">
              <a:solidFill>
                <a:srgbClr val="000000"/>
              </a:solidFill>
              <a:latin typeface="SourceSansPro"/>
            </a:endParaRPr>
          </a:p>
          <a:p>
            <a:pPr lvl="1"/>
            <a:endParaRPr lang="en-US" dirty="0">
              <a:solidFill>
                <a:srgbClr val="000000"/>
              </a:solidFill>
              <a:latin typeface="SourceSansPro"/>
            </a:endParaRPr>
          </a:p>
          <a:p>
            <a:endParaRPr lang="en-US" dirty="0">
              <a:solidFill>
                <a:srgbClr val="000000"/>
              </a:solidFill>
              <a:latin typeface="SourceSansPro"/>
            </a:endParaRPr>
          </a:p>
          <a:p>
            <a:pPr marL="457200" lvl="1" indent="0">
              <a:buNone/>
            </a:pPr>
            <a:endParaRPr lang="en-US" dirty="0">
              <a:solidFill>
                <a:srgbClr val="000000"/>
              </a:solidFill>
              <a:latin typeface="SourceSansPro"/>
            </a:endParaRPr>
          </a:p>
          <a:p>
            <a:endParaRPr lang="en-US" dirty="0">
              <a:solidFill>
                <a:srgbClr val="000000"/>
              </a:solidFill>
              <a:latin typeface="SourceSansPro"/>
            </a:endParaRPr>
          </a:p>
          <a:p>
            <a:pPr marL="914400" lvl="1" indent="-457200"/>
            <a:endParaRPr lang="en-US" dirty="0">
              <a:solidFill>
                <a:srgbClr val="000000"/>
              </a:solidFill>
              <a:latin typeface="SourceSansPro"/>
            </a:endParaRPr>
          </a:p>
          <a:p>
            <a:pPr marL="914400" lvl="1" indent="-457200"/>
            <a:endParaRPr lang="en-US" dirty="0">
              <a:solidFill>
                <a:srgbClr val="000000"/>
              </a:solidFill>
              <a:latin typeface="SourceSansPro"/>
            </a:endParaRPr>
          </a:p>
          <a:p>
            <a:endParaRPr lang="en-US" dirty="0">
              <a:solidFill>
                <a:srgbClr val="000000"/>
              </a:solidFill>
              <a:latin typeface="SourceSansPro"/>
            </a:endParaRPr>
          </a:p>
          <a:p>
            <a:endParaRPr lang="en-US" b="0" i="0" dirty="0">
              <a:solidFill>
                <a:srgbClr val="000000"/>
              </a:solidFill>
              <a:effectLst/>
              <a:latin typeface="SourceSansPro"/>
            </a:endParaRPr>
          </a:p>
        </p:txBody>
      </p:sp>
      <p:sp>
        <p:nvSpPr>
          <p:cNvPr id="20" name="Isosceles Triangle 7"/>
          <p:cNvSpPr/>
          <p:nvPr/>
        </p:nvSpPr>
        <p:spPr>
          <a:xfrm rot="5400000">
            <a:off x="4475332" y="2280015"/>
            <a:ext cx="670856" cy="8153401"/>
          </a:xfrm>
          <a:custGeom>
            <a:avLst/>
            <a:gdLst>
              <a:gd name="connsiteX0" fmla="*/ 0 w 1255305"/>
              <a:gd name="connsiteY0" fmla="*/ 9144001 h 9144001"/>
              <a:gd name="connsiteX1" fmla="*/ 1255305 w 1255305"/>
              <a:gd name="connsiteY1" fmla="*/ 0 h 9144001"/>
              <a:gd name="connsiteX2" fmla="*/ 1255305 w 1255305"/>
              <a:gd name="connsiteY2" fmla="*/ 9144001 h 9144001"/>
              <a:gd name="connsiteX3" fmla="*/ 0 w 1255305"/>
              <a:gd name="connsiteY3" fmla="*/ 9144001 h 9144001"/>
              <a:gd name="connsiteX0" fmla="*/ 0 w 1255305"/>
              <a:gd name="connsiteY0" fmla="*/ 9144001 h 9144001"/>
              <a:gd name="connsiteX1" fmla="*/ 1255305 w 1255305"/>
              <a:gd name="connsiteY1" fmla="*/ 0 h 9144001"/>
              <a:gd name="connsiteX2" fmla="*/ 1255305 w 1255305"/>
              <a:gd name="connsiteY2" fmla="*/ 9144001 h 9144001"/>
              <a:gd name="connsiteX3" fmla="*/ 0 w 1255305"/>
              <a:gd name="connsiteY3" fmla="*/ 9144001 h 9144001"/>
              <a:gd name="connsiteX0" fmla="*/ 37602 w 1292907"/>
              <a:gd name="connsiteY0" fmla="*/ 9144358 h 9144358"/>
              <a:gd name="connsiteX1" fmla="*/ 729419 w 1292907"/>
              <a:gd name="connsiteY1" fmla="*/ 7653016 h 9144358"/>
              <a:gd name="connsiteX2" fmla="*/ 1292907 w 1292907"/>
              <a:gd name="connsiteY2" fmla="*/ 357 h 9144358"/>
              <a:gd name="connsiteX3" fmla="*/ 1292907 w 1292907"/>
              <a:gd name="connsiteY3" fmla="*/ 9144358 h 9144358"/>
              <a:gd name="connsiteX4" fmla="*/ 37602 w 1292907"/>
              <a:gd name="connsiteY4" fmla="*/ 9144358 h 9144358"/>
              <a:gd name="connsiteX0" fmla="*/ 37602 w 1292907"/>
              <a:gd name="connsiteY0" fmla="*/ 9144001 h 9144001"/>
              <a:gd name="connsiteX1" fmla="*/ 729419 w 1292907"/>
              <a:gd name="connsiteY1" fmla="*/ 7652659 h 9144001"/>
              <a:gd name="connsiteX2" fmla="*/ 1292907 w 1292907"/>
              <a:gd name="connsiteY2" fmla="*/ 0 h 9144001"/>
              <a:gd name="connsiteX3" fmla="*/ 1292907 w 1292907"/>
              <a:gd name="connsiteY3" fmla="*/ 9144001 h 9144001"/>
              <a:gd name="connsiteX4" fmla="*/ 37602 w 1292907"/>
              <a:gd name="connsiteY4" fmla="*/ 9144001 h 9144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907" h="9144001">
                <a:moveTo>
                  <a:pt x="37602" y="9144001"/>
                </a:moveTo>
                <a:cubicBezTo>
                  <a:pt x="-166984" y="9089573"/>
                  <a:pt x="520202" y="9176659"/>
                  <a:pt x="729419" y="7652659"/>
                </a:cubicBezTo>
                <a:cubicBezTo>
                  <a:pt x="938636" y="6128659"/>
                  <a:pt x="1142749" y="2645234"/>
                  <a:pt x="1292907" y="0"/>
                </a:cubicBezTo>
                <a:lnTo>
                  <a:pt x="1292907" y="9144001"/>
                </a:lnTo>
                <a:lnTo>
                  <a:pt x="37602" y="9144001"/>
                </a:lnTo>
                <a:close/>
              </a:path>
            </a:pathLst>
          </a:custGeom>
          <a:gradFill flip="none" rotWithShape="1">
            <a:gsLst>
              <a:gs pos="0">
                <a:srgbClr val="C00000"/>
              </a:gs>
              <a:gs pos="67000">
                <a:srgbClr val="EF7A81"/>
              </a:gs>
              <a:gs pos="43000">
                <a:srgbClr val="FF0000"/>
              </a:gs>
              <a:gs pos="100000">
                <a:srgbClr val="ED7D31">
                  <a:lumMod val="20000"/>
                  <a:lumOff val="80000"/>
                </a:srgbClr>
              </a:gs>
            </a:gsLst>
            <a:path path="circle">
              <a:fillToRect t="100000" r="100000"/>
            </a:path>
            <a:tileRect l="-100000" b="-10000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ndParaRPr>
          </a:p>
        </p:txBody>
      </p:sp>
      <p:sp>
        <p:nvSpPr>
          <p:cNvPr id="25" name="Slide Number Placeholder 3"/>
          <p:cNvSpPr txBox="1">
            <a:spLocks/>
          </p:cNvSpPr>
          <p:nvPr/>
        </p:nvSpPr>
        <p:spPr>
          <a:xfrm>
            <a:off x="152400" y="6186582"/>
            <a:ext cx="457200" cy="457200"/>
          </a:xfrm>
          <a:prstGeom prst="ellipse">
            <a:avLst/>
          </a:prstGeom>
          <a:solidFill>
            <a:srgbClr val="CC0000"/>
          </a:solidFill>
        </p:spPr>
        <p:txBody>
          <a:bodyPr wrap="none" lIns="0" tIns="0" rIns="0" bIns="0" anchor="ctr" anchorCtr="1">
            <a:noAutofit/>
          </a:bodyPr>
          <a:lstStyle>
            <a:defPPr>
              <a:defRPr lang="en-US"/>
            </a:defPPr>
            <a:lvl1pPr algn="ctr" rtl="0" eaLnBrk="1" fontAlgn="base" latinLnBrk="0" hangingPunct="1">
              <a:spcBef>
                <a:spcPct val="0"/>
              </a:spcBef>
              <a:spcAft>
                <a:spcPct val="0"/>
              </a:spcAft>
              <a:defRPr kumimoji="0" sz="1400" kern="1200">
                <a:solidFill>
                  <a:srgbClr val="FFFFFF"/>
                </a:solidFill>
                <a:latin typeface="+mj-lt"/>
                <a:ea typeface="+mj-ea"/>
                <a:cs typeface="+mj-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pPr>
              <a:defRPr/>
            </a:pPr>
            <a:fld id="{7845DAF1-ED85-492E-8DBC-76C2A7C6E194}" type="slidenum">
              <a:rPr lang="en-US" smtClean="0"/>
              <a:pPr>
                <a:defRPr/>
              </a:pPr>
              <a:t>12</a:t>
            </a:fld>
            <a:endParaRPr lang="en-US"/>
          </a:p>
        </p:txBody>
      </p:sp>
    </p:spTree>
    <p:extLst>
      <p:ext uri="{BB962C8B-B14F-4D97-AF65-F5344CB8AC3E}">
        <p14:creationId xmlns:p14="http://schemas.microsoft.com/office/powerpoint/2010/main" val="2210782860"/>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18"/>
            <a:ext cx="8229600" cy="1143000"/>
          </a:xfrm>
        </p:spPr>
        <p:txBody>
          <a:bodyPr>
            <a:noAutofit/>
          </a:bodyPr>
          <a:lstStyle/>
          <a:p>
            <a:r>
              <a:rPr lang="en-NZ" sz="3200" b="1">
                <a:latin typeface="Verdana"/>
                <a:ea typeface="Verdana"/>
                <a:cs typeface="Verdana" pitchFamily="34" charset="0"/>
              </a:rPr>
              <a:t>Knowing what’s in your Food</a:t>
            </a:r>
          </a:p>
        </p:txBody>
      </p:sp>
      <p:sp>
        <p:nvSpPr>
          <p:cNvPr id="3" name="Content Placeholder 2">
            <a:extLst>
              <a:ext uri="{FF2B5EF4-FFF2-40B4-BE49-F238E27FC236}">
                <a16:creationId xmlns:a16="http://schemas.microsoft.com/office/drawing/2014/main" id="{FE00D09F-B57B-4019-B999-663019637850}"/>
              </a:ext>
            </a:extLst>
          </p:cNvPr>
          <p:cNvSpPr>
            <a:spLocks noGrp="1"/>
          </p:cNvSpPr>
          <p:nvPr>
            <p:ph idx="1"/>
          </p:nvPr>
        </p:nvSpPr>
        <p:spPr>
          <a:xfrm>
            <a:off x="379709" y="1143056"/>
            <a:ext cx="8617057" cy="5129911"/>
          </a:xfrm>
        </p:spPr>
        <p:txBody>
          <a:bodyPr vert="horz" lIns="91440" tIns="45720" rIns="91440" bIns="45720" rtlCol="0" anchor="t">
            <a:noAutofit/>
          </a:bodyPr>
          <a:lstStyle/>
          <a:p>
            <a:r>
              <a:rPr lang="en-US" sz="2000" dirty="0">
                <a:solidFill>
                  <a:srgbClr val="000000"/>
                </a:solidFill>
                <a:latin typeface="Verdana"/>
                <a:ea typeface="Verdana"/>
              </a:rPr>
              <a:t>Check ingredients or additives are </a:t>
            </a:r>
            <a:endParaRPr lang="en-US" sz="2000" dirty="0">
              <a:solidFill>
                <a:srgbClr val="000000"/>
              </a:solidFill>
              <a:latin typeface="Verdana" panose="020B0604030504040204" pitchFamily="34" charset="0"/>
              <a:ea typeface="Verdana" panose="020B0604030504040204" pitchFamily="34" charset="0"/>
            </a:endParaRPr>
          </a:p>
          <a:p>
            <a:pPr lvl="1">
              <a:buChar char="•"/>
            </a:pPr>
            <a:r>
              <a:rPr lang="en-US" sz="1800" dirty="0">
                <a:solidFill>
                  <a:srgbClr val="000000"/>
                </a:solidFill>
                <a:latin typeface="Verdana"/>
                <a:ea typeface="Verdana"/>
              </a:rPr>
              <a:t>Compliant with the FSANZ code - details which additives, preservatives and processing aids can be, or must be, used with specific foods.</a:t>
            </a:r>
          </a:p>
          <a:p>
            <a:pPr lvl="1">
              <a:buChar char="•"/>
            </a:pPr>
            <a:r>
              <a:rPr lang="en-US" sz="1800" dirty="0">
                <a:solidFill>
                  <a:srgbClr val="000000"/>
                </a:solidFill>
                <a:latin typeface="Verdana"/>
                <a:ea typeface="Verdana"/>
              </a:rPr>
              <a:t>approved before they are used.(Can check with the code or ask consultant, verifier or registration authority for more information)</a:t>
            </a:r>
            <a:endParaRPr lang="en-US" sz="1800">
              <a:latin typeface="Verdana"/>
              <a:ea typeface="Verdana"/>
            </a:endParaRPr>
          </a:p>
          <a:p>
            <a:pPr marL="742950" lvl="2" indent="-285750"/>
            <a:r>
              <a:rPr lang="en-US" sz="1800" dirty="0">
                <a:solidFill>
                  <a:srgbClr val="000000"/>
                </a:solidFill>
                <a:latin typeface="Verdana"/>
                <a:ea typeface="Verdana"/>
              </a:rPr>
              <a:t>Permitted to be used in NZ</a:t>
            </a:r>
            <a:endParaRPr lang="en-US" sz="1800">
              <a:solidFill>
                <a:srgbClr val="000000"/>
              </a:solidFill>
              <a:latin typeface="Verdana" panose="020B0604030504040204" pitchFamily="34" charset="0"/>
              <a:ea typeface="Verdana" panose="020B0604030504040204" pitchFamily="34" charset="0"/>
            </a:endParaRPr>
          </a:p>
          <a:p>
            <a:pPr lvl="1">
              <a:lnSpc>
                <a:spcPct val="120000"/>
              </a:lnSpc>
              <a:buChar char="•"/>
            </a:pPr>
            <a:r>
              <a:rPr lang="en-US" sz="1800" dirty="0">
                <a:solidFill>
                  <a:srgbClr val="000000"/>
                </a:solidFill>
                <a:latin typeface="Verdana"/>
                <a:ea typeface="Verdana"/>
              </a:rPr>
              <a:t>Approved for countries you intend to export to.</a:t>
            </a:r>
          </a:p>
          <a:p>
            <a:pPr lvl="1">
              <a:lnSpc>
                <a:spcPct val="120000"/>
              </a:lnSpc>
            </a:pPr>
            <a:endParaRPr lang="en-US" sz="1800" dirty="0">
              <a:solidFill>
                <a:srgbClr val="000000"/>
              </a:solidFill>
              <a:latin typeface="Verdana"/>
              <a:ea typeface="Verdana"/>
            </a:endParaRPr>
          </a:p>
          <a:p>
            <a:r>
              <a:rPr lang="en-US" sz="2000" dirty="0">
                <a:solidFill>
                  <a:srgbClr val="000000"/>
                </a:solidFill>
                <a:latin typeface="Verdana"/>
                <a:ea typeface="Verdana"/>
              </a:rPr>
              <a:t>If you are a </a:t>
            </a:r>
            <a:r>
              <a:rPr lang="en-US" sz="2000" b="1" dirty="0">
                <a:solidFill>
                  <a:srgbClr val="000000"/>
                </a:solidFill>
                <a:latin typeface="Verdana"/>
                <a:ea typeface="Verdana"/>
              </a:rPr>
              <a:t>contract manufacturer</a:t>
            </a:r>
            <a:r>
              <a:rPr lang="en-US" sz="2000" dirty="0">
                <a:solidFill>
                  <a:srgbClr val="000000"/>
                </a:solidFill>
                <a:latin typeface="Verdana"/>
                <a:ea typeface="Verdana"/>
              </a:rPr>
              <a:t> you are responsible</a:t>
            </a:r>
            <a:endParaRPr lang="en-US" sz="2000" dirty="0">
              <a:solidFill>
                <a:srgbClr val="000000"/>
              </a:solidFill>
              <a:latin typeface="Verdana" panose="020B0604030504040204" pitchFamily="34" charset="0"/>
              <a:ea typeface="Verdana" panose="020B0604030504040204" pitchFamily="34" charset="0"/>
            </a:endParaRPr>
          </a:p>
          <a:p>
            <a:pPr lvl="1">
              <a:buChar char="•"/>
            </a:pPr>
            <a:r>
              <a:rPr lang="en-US" sz="1800" dirty="0">
                <a:solidFill>
                  <a:srgbClr val="000000"/>
                </a:solidFill>
                <a:latin typeface="Verdana"/>
                <a:ea typeface="Verdana"/>
              </a:rPr>
              <a:t>for ensuring your/their ingredients are safe and suitable </a:t>
            </a:r>
            <a:endParaRPr lang="en-US" sz="1800">
              <a:solidFill>
                <a:srgbClr val="000000"/>
              </a:solidFill>
              <a:latin typeface="Verdana" panose="020B0604030504040204" pitchFamily="34" charset="0"/>
              <a:ea typeface="Verdana" panose="020B0604030504040204" pitchFamily="34" charset="0"/>
            </a:endParaRPr>
          </a:p>
          <a:p>
            <a:pPr lvl="1">
              <a:buChar char="•"/>
            </a:pPr>
            <a:r>
              <a:rPr lang="en-US" sz="1800" dirty="0">
                <a:solidFill>
                  <a:srgbClr val="000000"/>
                </a:solidFill>
                <a:latin typeface="Verdana"/>
                <a:ea typeface="Verdana"/>
              </a:rPr>
              <a:t>it is not okay to mix mystery ingredients together</a:t>
            </a:r>
            <a:endParaRPr lang="en-US" sz="1800" dirty="0">
              <a:solidFill>
                <a:srgbClr val="000000"/>
              </a:solidFill>
              <a:latin typeface="Verdana" panose="020B0604030504040204" pitchFamily="34" charset="0"/>
              <a:ea typeface="Verdana" panose="020B0604030504040204" pitchFamily="34" charset="0"/>
            </a:endParaRPr>
          </a:p>
          <a:p>
            <a:pPr lvl="1"/>
            <a:endParaRPr lang="en-US" sz="1800" b="1" dirty="0">
              <a:solidFill>
                <a:srgbClr val="000000"/>
              </a:solidFill>
              <a:latin typeface="Verdana"/>
              <a:ea typeface="Verdana"/>
            </a:endParaRPr>
          </a:p>
          <a:p>
            <a:pPr marL="0" indent="0" algn="ctr">
              <a:buNone/>
            </a:pPr>
            <a:r>
              <a:rPr lang="en-US" sz="2000" b="1" dirty="0">
                <a:solidFill>
                  <a:srgbClr val="FF0000"/>
                </a:solidFill>
                <a:latin typeface="Verdana"/>
                <a:ea typeface="Verdana"/>
              </a:rPr>
              <a:t>Keep details of recipes and ingredients</a:t>
            </a:r>
          </a:p>
          <a:p>
            <a:pPr marL="457200" lvl="1" indent="0">
              <a:buNone/>
            </a:pPr>
            <a:endParaRPr lang="en-US" dirty="0">
              <a:solidFill>
                <a:srgbClr val="FF0000"/>
              </a:solidFill>
              <a:latin typeface="SourceSansPro"/>
            </a:endParaRPr>
          </a:p>
          <a:p>
            <a:pPr lvl="1"/>
            <a:endParaRPr lang="en-US" dirty="0">
              <a:solidFill>
                <a:srgbClr val="000000"/>
              </a:solidFill>
              <a:latin typeface="SourceSansPro"/>
            </a:endParaRPr>
          </a:p>
          <a:p>
            <a:pPr marL="457200" lvl="1" indent="0">
              <a:buNone/>
            </a:pPr>
            <a:endParaRPr lang="en-US" dirty="0">
              <a:solidFill>
                <a:srgbClr val="000000"/>
              </a:solidFill>
              <a:latin typeface="SourceSansPro"/>
            </a:endParaRPr>
          </a:p>
          <a:p>
            <a:pPr lvl="1"/>
            <a:endParaRPr lang="en-US" dirty="0">
              <a:solidFill>
                <a:srgbClr val="000000"/>
              </a:solidFill>
              <a:latin typeface="SourceSansPro"/>
            </a:endParaRPr>
          </a:p>
          <a:p>
            <a:endParaRPr lang="en-US" dirty="0">
              <a:solidFill>
                <a:srgbClr val="000000"/>
              </a:solidFill>
              <a:latin typeface="SourceSansPro"/>
            </a:endParaRPr>
          </a:p>
          <a:p>
            <a:pPr marL="457200" lvl="1" indent="0">
              <a:buNone/>
            </a:pPr>
            <a:endParaRPr lang="en-US" dirty="0">
              <a:solidFill>
                <a:srgbClr val="000000"/>
              </a:solidFill>
              <a:latin typeface="SourceSansPro"/>
            </a:endParaRPr>
          </a:p>
          <a:p>
            <a:endParaRPr lang="en-US" dirty="0">
              <a:solidFill>
                <a:srgbClr val="000000"/>
              </a:solidFill>
              <a:latin typeface="SourceSansPro"/>
            </a:endParaRPr>
          </a:p>
          <a:p>
            <a:pPr marL="914400" lvl="1" indent="-457200"/>
            <a:endParaRPr lang="en-US" dirty="0">
              <a:solidFill>
                <a:srgbClr val="000000"/>
              </a:solidFill>
              <a:latin typeface="SourceSansPro"/>
            </a:endParaRPr>
          </a:p>
          <a:p>
            <a:pPr marL="914400" lvl="1" indent="-457200"/>
            <a:endParaRPr lang="en-US" dirty="0">
              <a:solidFill>
                <a:srgbClr val="000000"/>
              </a:solidFill>
              <a:latin typeface="SourceSansPro"/>
            </a:endParaRPr>
          </a:p>
          <a:p>
            <a:endParaRPr lang="en-US" dirty="0">
              <a:solidFill>
                <a:srgbClr val="000000"/>
              </a:solidFill>
              <a:latin typeface="SourceSansPro"/>
            </a:endParaRPr>
          </a:p>
          <a:p>
            <a:endParaRPr lang="en-US" b="0" i="0" dirty="0">
              <a:solidFill>
                <a:srgbClr val="000000"/>
              </a:solidFill>
              <a:effectLst/>
              <a:latin typeface="SourceSansPro"/>
            </a:endParaRPr>
          </a:p>
        </p:txBody>
      </p:sp>
      <p:sp>
        <p:nvSpPr>
          <p:cNvPr id="20" name="Isosceles Triangle 7"/>
          <p:cNvSpPr/>
          <p:nvPr/>
        </p:nvSpPr>
        <p:spPr>
          <a:xfrm rot="5400000">
            <a:off x="4475332" y="2280015"/>
            <a:ext cx="670856" cy="8153401"/>
          </a:xfrm>
          <a:custGeom>
            <a:avLst/>
            <a:gdLst>
              <a:gd name="connsiteX0" fmla="*/ 0 w 1255305"/>
              <a:gd name="connsiteY0" fmla="*/ 9144001 h 9144001"/>
              <a:gd name="connsiteX1" fmla="*/ 1255305 w 1255305"/>
              <a:gd name="connsiteY1" fmla="*/ 0 h 9144001"/>
              <a:gd name="connsiteX2" fmla="*/ 1255305 w 1255305"/>
              <a:gd name="connsiteY2" fmla="*/ 9144001 h 9144001"/>
              <a:gd name="connsiteX3" fmla="*/ 0 w 1255305"/>
              <a:gd name="connsiteY3" fmla="*/ 9144001 h 9144001"/>
              <a:gd name="connsiteX0" fmla="*/ 0 w 1255305"/>
              <a:gd name="connsiteY0" fmla="*/ 9144001 h 9144001"/>
              <a:gd name="connsiteX1" fmla="*/ 1255305 w 1255305"/>
              <a:gd name="connsiteY1" fmla="*/ 0 h 9144001"/>
              <a:gd name="connsiteX2" fmla="*/ 1255305 w 1255305"/>
              <a:gd name="connsiteY2" fmla="*/ 9144001 h 9144001"/>
              <a:gd name="connsiteX3" fmla="*/ 0 w 1255305"/>
              <a:gd name="connsiteY3" fmla="*/ 9144001 h 9144001"/>
              <a:gd name="connsiteX0" fmla="*/ 37602 w 1292907"/>
              <a:gd name="connsiteY0" fmla="*/ 9144358 h 9144358"/>
              <a:gd name="connsiteX1" fmla="*/ 729419 w 1292907"/>
              <a:gd name="connsiteY1" fmla="*/ 7653016 h 9144358"/>
              <a:gd name="connsiteX2" fmla="*/ 1292907 w 1292907"/>
              <a:gd name="connsiteY2" fmla="*/ 357 h 9144358"/>
              <a:gd name="connsiteX3" fmla="*/ 1292907 w 1292907"/>
              <a:gd name="connsiteY3" fmla="*/ 9144358 h 9144358"/>
              <a:gd name="connsiteX4" fmla="*/ 37602 w 1292907"/>
              <a:gd name="connsiteY4" fmla="*/ 9144358 h 9144358"/>
              <a:gd name="connsiteX0" fmla="*/ 37602 w 1292907"/>
              <a:gd name="connsiteY0" fmla="*/ 9144001 h 9144001"/>
              <a:gd name="connsiteX1" fmla="*/ 729419 w 1292907"/>
              <a:gd name="connsiteY1" fmla="*/ 7652659 h 9144001"/>
              <a:gd name="connsiteX2" fmla="*/ 1292907 w 1292907"/>
              <a:gd name="connsiteY2" fmla="*/ 0 h 9144001"/>
              <a:gd name="connsiteX3" fmla="*/ 1292907 w 1292907"/>
              <a:gd name="connsiteY3" fmla="*/ 9144001 h 9144001"/>
              <a:gd name="connsiteX4" fmla="*/ 37602 w 1292907"/>
              <a:gd name="connsiteY4" fmla="*/ 9144001 h 9144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907" h="9144001">
                <a:moveTo>
                  <a:pt x="37602" y="9144001"/>
                </a:moveTo>
                <a:cubicBezTo>
                  <a:pt x="-166984" y="9089573"/>
                  <a:pt x="520202" y="9176659"/>
                  <a:pt x="729419" y="7652659"/>
                </a:cubicBezTo>
                <a:cubicBezTo>
                  <a:pt x="938636" y="6128659"/>
                  <a:pt x="1142749" y="2645234"/>
                  <a:pt x="1292907" y="0"/>
                </a:cubicBezTo>
                <a:lnTo>
                  <a:pt x="1292907" y="9144001"/>
                </a:lnTo>
                <a:lnTo>
                  <a:pt x="37602" y="9144001"/>
                </a:lnTo>
                <a:close/>
              </a:path>
            </a:pathLst>
          </a:custGeom>
          <a:gradFill flip="none" rotWithShape="1">
            <a:gsLst>
              <a:gs pos="0">
                <a:srgbClr val="C00000"/>
              </a:gs>
              <a:gs pos="67000">
                <a:srgbClr val="EF7A81"/>
              </a:gs>
              <a:gs pos="43000">
                <a:srgbClr val="FF0000"/>
              </a:gs>
              <a:gs pos="100000">
                <a:srgbClr val="ED7D31">
                  <a:lumMod val="20000"/>
                  <a:lumOff val="80000"/>
                </a:srgbClr>
              </a:gs>
            </a:gsLst>
            <a:path path="circle">
              <a:fillToRect t="100000" r="100000"/>
            </a:path>
            <a:tileRect l="-100000" b="-10000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ndParaRPr>
          </a:p>
        </p:txBody>
      </p:sp>
      <p:sp>
        <p:nvSpPr>
          <p:cNvPr id="25" name="Slide Number Placeholder 3"/>
          <p:cNvSpPr txBox="1">
            <a:spLocks/>
          </p:cNvSpPr>
          <p:nvPr/>
        </p:nvSpPr>
        <p:spPr>
          <a:xfrm>
            <a:off x="152400" y="6186582"/>
            <a:ext cx="457200" cy="457200"/>
          </a:xfrm>
          <a:prstGeom prst="ellipse">
            <a:avLst/>
          </a:prstGeom>
          <a:solidFill>
            <a:srgbClr val="CC0000"/>
          </a:solidFill>
        </p:spPr>
        <p:txBody>
          <a:bodyPr wrap="none" lIns="0" tIns="0" rIns="0" bIns="0" anchor="ctr" anchorCtr="1">
            <a:noAutofit/>
          </a:bodyPr>
          <a:lstStyle>
            <a:defPPr>
              <a:defRPr lang="en-US"/>
            </a:defPPr>
            <a:lvl1pPr algn="ctr" rtl="0" eaLnBrk="1" fontAlgn="base" latinLnBrk="0" hangingPunct="1">
              <a:spcBef>
                <a:spcPct val="0"/>
              </a:spcBef>
              <a:spcAft>
                <a:spcPct val="0"/>
              </a:spcAft>
              <a:defRPr kumimoji="0" sz="1400" kern="1200">
                <a:solidFill>
                  <a:srgbClr val="FFFFFF"/>
                </a:solidFill>
                <a:latin typeface="+mj-lt"/>
                <a:ea typeface="+mj-ea"/>
                <a:cs typeface="+mj-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pPr>
              <a:defRPr/>
            </a:pPr>
            <a:fld id="{7845DAF1-ED85-492E-8DBC-76C2A7C6E194}" type="slidenum">
              <a:rPr lang="en-US" smtClean="0"/>
              <a:pPr>
                <a:defRPr/>
              </a:pPr>
              <a:t>13</a:t>
            </a:fld>
            <a:endParaRPr lang="en-US"/>
          </a:p>
        </p:txBody>
      </p:sp>
    </p:spTree>
    <p:extLst>
      <p:ext uri="{BB962C8B-B14F-4D97-AF65-F5344CB8AC3E}">
        <p14:creationId xmlns:p14="http://schemas.microsoft.com/office/powerpoint/2010/main" val="1421047718"/>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sz="3200" b="1" dirty="0">
                <a:latin typeface="Verdana"/>
                <a:ea typeface="Verdana"/>
                <a:cs typeface="Verdana" pitchFamily="34" charset="0"/>
              </a:rPr>
              <a:t>Process Controls</a:t>
            </a:r>
            <a:endParaRPr lang="en-NZ" sz="3200" b="1">
              <a:latin typeface="Verdana" pitchFamily="34" charset="0"/>
              <a:ea typeface="Verdana" pitchFamily="34" charset="0"/>
              <a:cs typeface="Verdana" pitchFamily="34" charset="0"/>
            </a:endParaRPr>
          </a:p>
        </p:txBody>
      </p:sp>
      <p:sp>
        <p:nvSpPr>
          <p:cNvPr id="3" name="Content Placeholder 2">
            <a:extLst>
              <a:ext uri="{FF2B5EF4-FFF2-40B4-BE49-F238E27FC236}">
                <a16:creationId xmlns:a16="http://schemas.microsoft.com/office/drawing/2014/main" id="{FE00D09F-B57B-4019-B999-663019637850}"/>
              </a:ext>
            </a:extLst>
          </p:cNvPr>
          <p:cNvSpPr>
            <a:spLocks noGrp="1"/>
          </p:cNvSpPr>
          <p:nvPr>
            <p:ph idx="1"/>
          </p:nvPr>
        </p:nvSpPr>
        <p:spPr>
          <a:xfrm>
            <a:off x="457200" y="1195877"/>
            <a:ext cx="8534400" cy="5052298"/>
          </a:xfrm>
        </p:spPr>
        <p:txBody>
          <a:bodyPr vert="horz" lIns="91440" tIns="45720" rIns="91440" bIns="45720" rtlCol="0" anchor="t">
            <a:normAutofit fontScale="92500" lnSpcReduction="10000"/>
          </a:bodyPr>
          <a:lstStyle/>
          <a:p>
            <a:pPr marL="0" indent="0">
              <a:lnSpc>
                <a:spcPct val="120000"/>
              </a:lnSpc>
              <a:buNone/>
            </a:pPr>
            <a:endParaRPr lang="en-NZ" sz="2200" dirty="0">
              <a:solidFill>
                <a:srgbClr val="000000"/>
              </a:solidFill>
              <a:latin typeface="Verdana"/>
              <a:ea typeface="Verdana"/>
            </a:endParaRPr>
          </a:p>
          <a:p>
            <a:pPr>
              <a:lnSpc>
                <a:spcPct val="120000"/>
              </a:lnSpc>
            </a:pPr>
            <a:r>
              <a:rPr lang="en-NZ" sz="2200" dirty="0">
                <a:solidFill>
                  <a:srgbClr val="000000"/>
                </a:solidFill>
                <a:latin typeface="Verdana"/>
                <a:ea typeface="Verdana"/>
              </a:rPr>
              <a:t>Prevention of Cross Contamination</a:t>
            </a:r>
            <a:endParaRPr lang="en-US" sz="2200" dirty="0">
              <a:solidFill>
                <a:srgbClr val="000000"/>
              </a:solidFill>
              <a:latin typeface="Verdana"/>
              <a:ea typeface="Verdana"/>
            </a:endParaRPr>
          </a:p>
          <a:p>
            <a:pPr lvl="1">
              <a:lnSpc>
                <a:spcPct val="120000"/>
              </a:lnSpc>
              <a:buChar char="•"/>
            </a:pPr>
            <a:r>
              <a:rPr lang="en-US" sz="1800" dirty="0">
                <a:solidFill>
                  <a:srgbClr val="000000"/>
                </a:solidFill>
                <a:latin typeface="Verdana"/>
                <a:ea typeface="Verdana"/>
              </a:rPr>
              <a:t>Dirt, foreign matter (e.g. glass, twigs, string, items not intended to be in the product</a:t>
            </a:r>
            <a:r>
              <a:rPr lang="en-US" sz="1400" dirty="0">
                <a:solidFill>
                  <a:srgbClr val="000000"/>
                </a:solidFill>
                <a:latin typeface="Verdana"/>
                <a:ea typeface="Verdana"/>
              </a:rPr>
              <a:t>)</a:t>
            </a:r>
            <a:endParaRPr lang="en-NZ" sz="1400" dirty="0">
              <a:solidFill>
                <a:srgbClr val="000000"/>
              </a:solidFill>
              <a:latin typeface="Verdana"/>
              <a:ea typeface="Verdana"/>
            </a:endParaRPr>
          </a:p>
          <a:p>
            <a:pPr lvl="1">
              <a:lnSpc>
                <a:spcPct val="120000"/>
              </a:lnSpc>
              <a:buChar char="•"/>
            </a:pPr>
            <a:r>
              <a:rPr lang="en-US" sz="2000" dirty="0">
                <a:solidFill>
                  <a:srgbClr val="000000"/>
                </a:solidFill>
                <a:latin typeface="Verdana"/>
                <a:ea typeface="Verdana"/>
              </a:rPr>
              <a:t>Residual chemicals from cleaning and </a:t>
            </a:r>
            <a:r>
              <a:rPr lang="en-US" sz="2000" dirty="0" err="1">
                <a:solidFill>
                  <a:srgbClr val="000000"/>
                </a:solidFill>
                <a:latin typeface="Verdana"/>
                <a:ea typeface="Verdana"/>
              </a:rPr>
              <a:t>sanitising</a:t>
            </a:r>
            <a:endParaRPr lang="en-NZ" sz="1400" dirty="0" err="1">
              <a:solidFill>
                <a:srgbClr val="000000"/>
              </a:solidFill>
              <a:latin typeface="Verdana"/>
              <a:ea typeface="Verdana"/>
            </a:endParaRPr>
          </a:p>
          <a:p>
            <a:pPr lvl="2" indent="-400050">
              <a:lnSpc>
                <a:spcPct val="120000"/>
              </a:lnSpc>
            </a:pPr>
            <a:r>
              <a:rPr lang="en-US" sz="1600" dirty="0">
                <a:solidFill>
                  <a:srgbClr val="000000"/>
                </a:solidFill>
                <a:latin typeface="Verdana"/>
                <a:ea typeface="Verdana"/>
              </a:rPr>
              <a:t>A calibrated pH meter or strips can be used </a:t>
            </a:r>
            <a:endParaRPr lang="en-US">
              <a:solidFill>
                <a:srgbClr val="000000"/>
              </a:solidFill>
              <a:latin typeface="Calibri"/>
              <a:ea typeface="Calibri"/>
              <a:cs typeface="Calibri"/>
            </a:endParaRPr>
          </a:p>
          <a:p>
            <a:pPr marL="685800" lvl="2" indent="-285750">
              <a:lnSpc>
                <a:spcPct val="120000"/>
              </a:lnSpc>
            </a:pPr>
            <a:r>
              <a:rPr lang="en-US" sz="2000" dirty="0">
                <a:solidFill>
                  <a:srgbClr val="000000"/>
                </a:solidFill>
                <a:latin typeface="Verdana"/>
                <a:ea typeface="Verdana"/>
              </a:rPr>
              <a:t>Food safe coolants may be used with proof there are no leaks in the system</a:t>
            </a:r>
            <a:endParaRPr lang="en-US" dirty="0">
              <a:ea typeface="Calibri"/>
              <a:cs typeface="Calibri"/>
            </a:endParaRPr>
          </a:p>
          <a:p>
            <a:pPr>
              <a:lnSpc>
                <a:spcPct val="120000"/>
              </a:lnSpc>
            </a:pPr>
            <a:r>
              <a:rPr lang="en-NZ" sz="2200" dirty="0">
                <a:solidFill>
                  <a:srgbClr val="000000"/>
                </a:solidFill>
                <a:latin typeface="Verdana"/>
                <a:ea typeface="Verdana"/>
              </a:rPr>
              <a:t>Prevention of </a:t>
            </a:r>
            <a:r>
              <a:rPr lang="en-US" sz="2200" dirty="0">
                <a:solidFill>
                  <a:srgbClr val="000000"/>
                </a:solidFill>
                <a:latin typeface="Verdana"/>
                <a:ea typeface="Verdana"/>
              </a:rPr>
              <a:t>Poor Processing Practices</a:t>
            </a:r>
          </a:p>
          <a:p>
            <a:pPr lvl="1">
              <a:lnSpc>
                <a:spcPct val="120000"/>
              </a:lnSpc>
              <a:buChar char="•"/>
            </a:pPr>
            <a:r>
              <a:rPr lang="en-US" sz="1800" dirty="0">
                <a:solidFill>
                  <a:srgbClr val="000000"/>
                </a:solidFill>
                <a:latin typeface="Verdana"/>
                <a:ea typeface="Verdana"/>
              </a:rPr>
              <a:t>Resulting in Methanol (exceeding regulatory limits)</a:t>
            </a:r>
          </a:p>
          <a:p>
            <a:pPr marL="1143000" lvl="3" indent="-457200">
              <a:lnSpc>
                <a:spcPct val="120000"/>
              </a:lnSpc>
              <a:buChar char="•"/>
            </a:pPr>
            <a:r>
              <a:rPr lang="en-US" sz="1600" dirty="0">
                <a:solidFill>
                  <a:srgbClr val="000000"/>
                </a:solidFill>
                <a:latin typeface="Verdana"/>
                <a:ea typeface="Verdana"/>
              </a:rPr>
              <a:t>Whiskey, rum, gin and vodka:</a:t>
            </a:r>
            <a:r>
              <a:rPr lang="en-US" sz="1600" b="1" dirty="0">
                <a:solidFill>
                  <a:srgbClr val="000000"/>
                </a:solidFill>
                <a:latin typeface="Verdana"/>
                <a:ea typeface="Verdana"/>
              </a:rPr>
              <a:t>0.4g methanol/L of ethanol</a:t>
            </a:r>
            <a:endParaRPr lang="en-US" sz="1600">
              <a:latin typeface="Verdana"/>
              <a:ea typeface="Calibri"/>
              <a:cs typeface="Calibri"/>
            </a:endParaRPr>
          </a:p>
          <a:p>
            <a:pPr lvl="2" indent="-457200">
              <a:lnSpc>
                <a:spcPct val="120000"/>
              </a:lnSpc>
              <a:buFont typeface="Arial" panose="020B0604020202020204" pitchFamily="34" charset="0"/>
              <a:buChar char="•"/>
            </a:pPr>
            <a:r>
              <a:rPr lang="en-US" sz="1600" dirty="0">
                <a:solidFill>
                  <a:srgbClr val="000000"/>
                </a:solidFill>
                <a:latin typeface="Verdana"/>
                <a:ea typeface="Verdana"/>
              </a:rPr>
              <a:t>Other spirits, fruit/vegetable wine &amp; mead: </a:t>
            </a:r>
            <a:r>
              <a:rPr lang="en-US" sz="1600" b="1" dirty="0">
                <a:solidFill>
                  <a:srgbClr val="000000"/>
                </a:solidFill>
                <a:latin typeface="Verdana"/>
                <a:ea typeface="Verdana"/>
              </a:rPr>
              <a:t>8g methanol/L of ethanol </a:t>
            </a:r>
          </a:p>
          <a:p>
            <a:pPr lvl="2" indent="-800100"/>
            <a:endParaRPr lang="en-US" sz="2000" dirty="0">
              <a:solidFill>
                <a:srgbClr val="000000"/>
              </a:solidFill>
              <a:latin typeface="Verdana"/>
              <a:ea typeface="Verdana"/>
            </a:endParaRPr>
          </a:p>
          <a:p>
            <a:pPr marL="400050" lvl="1" indent="-400050">
              <a:buChar char="•"/>
            </a:pPr>
            <a:r>
              <a:rPr lang="en-US" sz="2000" dirty="0">
                <a:solidFill>
                  <a:srgbClr val="000000"/>
                </a:solidFill>
                <a:latin typeface="Verdana"/>
                <a:ea typeface="Verdana"/>
              </a:rPr>
              <a:t>Water filters should be changed/maintained as required</a:t>
            </a:r>
          </a:p>
          <a:p>
            <a:pPr lvl="1" indent="0">
              <a:lnSpc>
                <a:spcPct val="120000"/>
              </a:lnSpc>
              <a:buNone/>
            </a:pPr>
            <a:endParaRPr lang="en-US" sz="1700" b="1" dirty="0">
              <a:solidFill>
                <a:srgbClr val="000000"/>
              </a:solidFill>
              <a:latin typeface="Verdana"/>
              <a:ea typeface="Verdana"/>
            </a:endParaRPr>
          </a:p>
          <a:p>
            <a:pPr>
              <a:lnSpc>
                <a:spcPct val="120000"/>
              </a:lnSpc>
            </a:pPr>
            <a:endParaRPr lang="en-US" dirty="0">
              <a:solidFill>
                <a:srgbClr val="000000"/>
              </a:solidFill>
              <a:highlight>
                <a:srgbClr val="FF00FF"/>
              </a:highlight>
              <a:latin typeface="SourceSansPro"/>
              <a:ea typeface="Verdana"/>
            </a:endParaRPr>
          </a:p>
          <a:p>
            <a:pPr lvl="2">
              <a:lnSpc>
                <a:spcPct val="120000"/>
              </a:lnSpc>
            </a:pPr>
            <a:endParaRPr lang="en-US" dirty="0">
              <a:solidFill>
                <a:srgbClr val="000000"/>
              </a:solidFill>
              <a:latin typeface="SourceSansPro"/>
            </a:endParaRPr>
          </a:p>
          <a:p>
            <a:pPr marL="457200" lvl="1" indent="0">
              <a:lnSpc>
                <a:spcPct val="120000"/>
              </a:lnSpc>
              <a:buNone/>
            </a:pPr>
            <a:endParaRPr lang="en-US" dirty="0">
              <a:solidFill>
                <a:srgbClr val="000000"/>
              </a:solidFill>
              <a:latin typeface="SourceSansPro"/>
            </a:endParaRPr>
          </a:p>
          <a:p>
            <a:pPr lvl="1"/>
            <a:endParaRPr lang="en-US" dirty="0">
              <a:solidFill>
                <a:srgbClr val="000000"/>
              </a:solidFill>
              <a:latin typeface="SourceSansPro"/>
            </a:endParaRPr>
          </a:p>
          <a:p>
            <a:endParaRPr lang="en-US" dirty="0">
              <a:solidFill>
                <a:srgbClr val="000000"/>
              </a:solidFill>
              <a:latin typeface="SourceSansPro"/>
            </a:endParaRPr>
          </a:p>
          <a:p>
            <a:pPr marL="457200" lvl="1" indent="0">
              <a:buNone/>
            </a:pPr>
            <a:endParaRPr lang="en-US" b="0" i="0" dirty="0">
              <a:solidFill>
                <a:srgbClr val="000000"/>
              </a:solidFill>
              <a:effectLst/>
              <a:latin typeface="SourceSansPro"/>
            </a:endParaRPr>
          </a:p>
          <a:p>
            <a:endParaRPr lang="en-US" dirty="0">
              <a:solidFill>
                <a:srgbClr val="000000"/>
              </a:solidFill>
              <a:latin typeface="SourceSansPro"/>
            </a:endParaRPr>
          </a:p>
          <a:p>
            <a:pPr marL="914400" lvl="1" indent="-457200"/>
            <a:endParaRPr lang="en-US" dirty="0">
              <a:solidFill>
                <a:srgbClr val="000000"/>
              </a:solidFill>
              <a:latin typeface="SourceSansPro"/>
            </a:endParaRPr>
          </a:p>
          <a:p>
            <a:pPr marL="914400" lvl="1" indent="-457200"/>
            <a:endParaRPr lang="en-US" dirty="0">
              <a:solidFill>
                <a:srgbClr val="000000"/>
              </a:solidFill>
              <a:latin typeface="SourceSansPro"/>
            </a:endParaRPr>
          </a:p>
          <a:p>
            <a:endParaRPr lang="en-US" dirty="0">
              <a:solidFill>
                <a:srgbClr val="000000"/>
              </a:solidFill>
              <a:latin typeface="SourceSansPro"/>
            </a:endParaRPr>
          </a:p>
          <a:p>
            <a:endParaRPr lang="en-US" dirty="0">
              <a:solidFill>
                <a:srgbClr val="000000"/>
              </a:solidFill>
              <a:latin typeface="SourceSansPro"/>
            </a:endParaRPr>
          </a:p>
        </p:txBody>
      </p:sp>
      <p:sp>
        <p:nvSpPr>
          <p:cNvPr id="20" name="Isosceles Triangle 7"/>
          <p:cNvSpPr/>
          <p:nvPr/>
        </p:nvSpPr>
        <p:spPr>
          <a:xfrm rot="5400000">
            <a:off x="4475332" y="2280015"/>
            <a:ext cx="670856" cy="8153401"/>
          </a:xfrm>
          <a:custGeom>
            <a:avLst/>
            <a:gdLst>
              <a:gd name="connsiteX0" fmla="*/ 0 w 1255305"/>
              <a:gd name="connsiteY0" fmla="*/ 9144001 h 9144001"/>
              <a:gd name="connsiteX1" fmla="*/ 1255305 w 1255305"/>
              <a:gd name="connsiteY1" fmla="*/ 0 h 9144001"/>
              <a:gd name="connsiteX2" fmla="*/ 1255305 w 1255305"/>
              <a:gd name="connsiteY2" fmla="*/ 9144001 h 9144001"/>
              <a:gd name="connsiteX3" fmla="*/ 0 w 1255305"/>
              <a:gd name="connsiteY3" fmla="*/ 9144001 h 9144001"/>
              <a:gd name="connsiteX0" fmla="*/ 0 w 1255305"/>
              <a:gd name="connsiteY0" fmla="*/ 9144001 h 9144001"/>
              <a:gd name="connsiteX1" fmla="*/ 1255305 w 1255305"/>
              <a:gd name="connsiteY1" fmla="*/ 0 h 9144001"/>
              <a:gd name="connsiteX2" fmla="*/ 1255305 w 1255305"/>
              <a:gd name="connsiteY2" fmla="*/ 9144001 h 9144001"/>
              <a:gd name="connsiteX3" fmla="*/ 0 w 1255305"/>
              <a:gd name="connsiteY3" fmla="*/ 9144001 h 9144001"/>
              <a:gd name="connsiteX0" fmla="*/ 37602 w 1292907"/>
              <a:gd name="connsiteY0" fmla="*/ 9144358 h 9144358"/>
              <a:gd name="connsiteX1" fmla="*/ 729419 w 1292907"/>
              <a:gd name="connsiteY1" fmla="*/ 7653016 h 9144358"/>
              <a:gd name="connsiteX2" fmla="*/ 1292907 w 1292907"/>
              <a:gd name="connsiteY2" fmla="*/ 357 h 9144358"/>
              <a:gd name="connsiteX3" fmla="*/ 1292907 w 1292907"/>
              <a:gd name="connsiteY3" fmla="*/ 9144358 h 9144358"/>
              <a:gd name="connsiteX4" fmla="*/ 37602 w 1292907"/>
              <a:gd name="connsiteY4" fmla="*/ 9144358 h 9144358"/>
              <a:gd name="connsiteX0" fmla="*/ 37602 w 1292907"/>
              <a:gd name="connsiteY0" fmla="*/ 9144001 h 9144001"/>
              <a:gd name="connsiteX1" fmla="*/ 729419 w 1292907"/>
              <a:gd name="connsiteY1" fmla="*/ 7652659 h 9144001"/>
              <a:gd name="connsiteX2" fmla="*/ 1292907 w 1292907"/>
              <a:gd name="connsiteY2" fmla="*/ 0 h 9144001"/>
              <a:gd name="connsiteX3" fmla="*/ 1292907 w 1292907"/>
              <a:gd name="connsiteY3" fmla="*/ 9144001 h 9144001"/>
              <a:gd name="connsiteX4" fmla="*/ 37602 w 1292907"/>
              <a:gd name="connsiteY4" fmla="*/ 9144001 h 9144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907" h="9144001">
                <a:moveTo>
                  <a:pt x="37602" y="9144001"/>
                </a:moveTo>
                <a:cubicBezTo>
                  <a:pt x="-166984" y="9089573"/>
                  <a:pt x="520202" y="9176659"/>
                  <a:pt x="729419" y="7652659"/>
                </a:cubicBezTo>
                <a:cubicBezTo>
                  <a:pt x="938636" y="6128659"/>
                  <a:pt x="1142749" y="2645234"/>
                  <a:pt x="1292907" y="0"/>
                </a:cubicBezTo>
                <a:lnTo>
                  <a:pt x="1292907" y="9144001"/>
                </a:lnTo>
                <a:lnTo>
                  <a:pt x="37602" y="9144001"/>
                </a:lnTo>
                <a:close/>
              </a:path>
            </a:pathLst>
          </a:custGeom>
          <a:gradFill flip="none" rotWithShape="1">
            <a:gsLst>
              <a:gs pos="0">
                <a:srgbClr val="C00000"/>
              </a:gs>
              <a:gs pos="67000">
                <a:srgbClr val="EF7A81"/>
              </a:gs>
              <a:gs pos="43000">
                <a:srgbClr val="FF0000"/>
              </a:gs>
              <a:gs pos="100000">
                <a:srgbClr val="ED7D31">
                  <a:lumMod val="20000"/>
                  <a:lumOff val="80000"/>
                </a:srgbClr>
              </a:gs>
            </a:gsLst>
            <a:path path="circle">
              <a:fillToRect t="100000" r="100000"/>
            </a:path>
            <a:tileRect l="-100000" b="-10000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ndParaRPr>
          </a:p>
        </p:txBody>
      </p:sp>
      <p:sp>
        <p:nvSpPr>
          <p:cNvPr id="25" name="Slide Number Placeholder 3"/>
          <p:cNvSpPr txBox="1">
            <a:spLocks/>
          </p:cNvSpPr>
          <p:nvPr/>
        </p:nvSpPr>
        <p:spPr>
          <a:xfrm>
            <a:off x="152400" y="6186582"/>
            <a:ext cx="457200" cy="457200"/>
          </a:xfrm>
          <a:prstGeom prst="ellipse">
            <a:avLst/>
          </a:prstGeom>
          <a:solidFill>
            <a:srgbClr val="CC0000"/>
          </a:solidFill>
        </p:spPr>
        <p:txBody>
          <a:bodyPr wrap="none" lIns="0" tIns="0" rIns="0" bIns="0" anchor="ctr" anchorCtr="1">
            <a:noAutofit/>
          </a:bodyPr>
          <a:lstStyle>
            <a:defPPr>
              <a:defRPr lang="en-US"/>
            </a:defPPr>
            <a:lvl1pPr algn="ctr" rtl="0" eaLnBrk="1" fontAlgn="base" latinLnBrk="0" hangingPunct="1">
              <a:spcBef>
                <a:spcPct val="0"/>
              </a:spcBef>
              <a:spcAft>
                <a:spcPct val="0"/>
              </a:spcAft>
              <a:defRPr kumimoji="0" sz="1400" kern="1200">
                <a:solidFill>
                  <a:srgbClr val="FFFFFF"/>
                </a:solidFill>
                <a:latin typeface="+mj-lt"/>
                <a:ea typeface="+mj-ea"/>
                <a:cs typeface="+mj-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pPr>
              <a:defRPr/>
            </a:pPr>
            <a:fld id="{7845DAF1-ED85-492E-8DBC-76C2A7C6E194}" type="slidenum">
              <a:rPr lang="en-US" smtClean="0"/>
              <a:pPr>
                <a:defRPr/>
              </a:pPr>
              <a:t>14</a:t>
            </a:fld>
            <a:endParaRPr lang="en-US"/>
          </a:p>
        </p:txBody>
      </p:sp>
    </p:spTree>
    <p:extLst>
      <p:ext uri="{BB962C8B-B14F-4D97-AF65-F5344CB8AC3E}">
        <p14:creationId xmlns:p14="http://schemas.microsoft.com/office/powerpoint/2010/main" val="3129074474"/>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0683"/>
          </a:xfrm>
        </p:spPr>
        <p:txBody>
          <a:bodyPr>
            <a:noAutofit/>
          </a:bodyPr>
          <a:lstStyle/>
          <a:p>
            <a:r>
              <a:rPr lang="en-NZ" sz="3200" b="1">
                <a:latin typeface="Verdana" pitchFamily="34" charset="0"/>
                <a:ea typeface="Verdana" pitchFamily="34" charset="0"/>
                <a:cs typeface="Verdana" pitchFamily="34" charset="0"/>
              </a:rPr>
              <a:t>Calibration</a:t>
            </a:r>
          </a:p>
        </p:txBody>
      </p:sp>
      <p:sp>
        <p:nvSpPr>
          <p:cNvPr id="3" name="Content Placeholder 2">
            <a:extLst>
              <a:ext uri="{FF2B5EF4-FFF2-40B4-BE49-F238E27FC236}">
                <a16:creationId xmlns:a16="http://schemas.microsoft.com/office/drawing/2014/main" id="{FE00D09F-B57B-4019-B999-663019637850}"/>
              </a:ext>
            </a:extLst>
          </p:cNvPr>
          <p:cNvSpPr>
            <a:spLocks noGrp="1"/>
          </p:cNvSpPr>
          <p:nvPr>
            <p:ph idx="1"/>
          </p:nvPr>
        </p:nvSpPr>
        <p:spPr>
          <a:xfrm>
            <a:off x="457200" y="1211430"/>
            <a:ext cx="8229600" cy="2625828"/>
          </a:xfrm>
        </p:spPr>
        <p:txBody>
          <a:bodyPr vert="horz" lIns="91440" tIns="45720" rIns="91440" bIns="45720" rtlCol="0" anchor="t">
            <a:noAutofit/>
          </a:bodyPr>
          <a:lstStyle/>
          <a:p>
            <a:pPr marL="0" indent="0">
              <a:buNone/>
            </a:pPr>
            <a:r>
              <a:rPr lang="en-US" sz="2000" dirty="0">
                <a:solidFill>
                  <a:srgbClr val="000000"/>
                </a:solidFill>
                <a:latin typeface="Verdana"/>
                <a:ea typeface="Verdana"/>
              </a:rPr>
              <a:t>Be guided by customs for alcohol measurement requirements and accuracy during production and customs reporting.</a:t>
            </a:r>
            <a:endParaRPr lang="en-US" dirty="0"/>
          </a:p>
          <a:p>
            <a:r>
              <a:rPr lang="en-US" sz="2000" dirty="0">
                <a:solidFill>
                  <a:srgbClr val="000000"/>
                </a:solidFill>
                <a:latin typeface="Verdana"/>
                <a:ea typeface="Verdana"/>
              </a:rPr>
              <a:t>Certified Hydrometers</a:t>
            </a:r>
          </a:p>
          <a:p>
            <a:r>
              <a:rPr lang="en-US" sz="2000" dirty="0">
                <a:solidFill>
                  <a:srgbClr val="000000"/>
                </a:solidFill>
                <a:latin typeface="Verdana"/>
                <a:ea typeface="Verdana"/>
              </a:rPr>
              <a:t>Anton Paar – Snap 41</a:t>
            </a:r>
          </a:p>
          <a:p>
            <a:r>
              <a:rPr lang="en-US" sz="2000" dirty="0">
                <a:solidFill>
                  <a:srgbClr val="000000"/>
                </a:solidFill>
                <a:latin typeface="Verdana"/>
                <a:ea typeface="Verdana"/>
              </a:rPr>
              <a:t>Thermometers - may be required for correction of hydrometer readings.</a:t>
            </a:r>
          </a:p>
          <a:p>
            <a:r>
              <a:rPr lang="en-US" sz="2000" dirty="0">
                <a:solidFill>
                  <a:srgbClr val="000000"/>
                </a:solidFill>
                <a:latin typeface="Verdana"/>
                <a:ea typeface="Verdana"/>
              </a:rPr>
              <a:t>pH meters - need to be calibrated regularly</a:t>
            </a:r>
            <a:endParaRPr lang="en-US" sz="2000" dirty="0">
              <a:ea typeface="Calibri"/>
              <a:cs typeface="Calibri"/>
            </a:endParaRPr>
          </a:p>
          <a:p>
            <a:pPr lvl="1"/>
            <a:endParaRPr lang="en-US">
              <a:solidFill>
                <a:srgbClr val="000000"/>
              </a:solidFill>
              <a:latin typeface="SourceSansPro"/>
            </a:endParaRPr>
          </a:p>
          <a:p>
            <a:endParaRPr lang="en-US">
              <a:solidFill>
                <a:srgbClr val="000000"/>
              </a:solidFill>
              <a:latin typeface="SourceSansPro"/>
            </a:endParaRPr>
          </a:p>
          <a:p>
            <a:pPr marL="457200" lvl="1" indent="0">
              <a:buNone/>
            </a:pPr>
            <a:endParaRPr lang="en-US">
              <a:solidFill>
                <a:srgbClr val="000000"/>
              </a:solidFill>
              <a:latin typeface="SourceSansPro"/>
            </a:endParaRPr>
          </a:p>
          <a:p>
            <a:endParaRPr lang="en-US">
              <a:solidFill>
                <a:srgbClr val="000000"/>
              </a:solidFill>
              <a:latin typeface="SourceSansPro"/>
            </a:endParaRPr>
          </a:p>
          <a:p>
            <a:pPr marL="914400" lvl="1" indent="-457200"/>
            <a:endParaRPr lang="en-US">
              <a:solidFill>
                <a:srgbClr val="000000"/>
              </a:solidFill>
              <a:latin typeface="SourceSansPro"/>
            </a:endParaRPr>
          </a:p>
          <a:p>
            <a:pPr marL="914400" lvl="1" indent="-457200"/>
            <a:endParaRPr lang="en-US">
              <a:solidFill>
                <a:srgbClr val="000000"/>
              </a:solidFill>
              <a:latin typeface="SourceSansPro"/>
            </a:endParaRPr>
          </a:p>
          <a:p>
            <a:endParaRPr lang="en-US">
              <a:solidFill>
                <a:srgbClr val="000000"/>
              </a:solidFill>
              <a:latin typeface="SourceSansPro"/>
            </a:endParaRPr>
          </a:p>
          <a:p>
            <a:endParaRPr lang="en-US">
              <a:solidFill>
                <a:srgbClr val="000000"/>
              </a:solidFill>
              <a:latin typeface="SourceSansPro"/>
            </a:endParaRPr>
          </a:p>
        </p:txBody>
      </p:sp>
      <p:sp>
        <p:nvSpPr>
          <p:cNvPr id="20" name="Isosceles Triangle 7"/>
          <p:cNvSpPr/>
          <p:nvPr/>
        </p:nvSpPr>
        <p:spPr>
          <a:xfrm rot="5400000">
            <a:off x="4475332" y="2280015"/>
            <a:ext cx="670856" cy="8153401"/>
          </a:xfrm>
          <a:custGeom>
            <a:avLst/>
            <a:gdLst>
              <a:gd name="connsiteX0" fmla="*/ 0 w 1255305"/>
              <a:gd name="connsiteY0" fmla="*/ 9144001 h 9144001"/>
              <a:gd name="connsiteX1" fmla="*/ 1255305 w 1255305"/>
              <a:gd name="connsiteY1" fmla="*/ 0 h 9144001"/>
              <a:gd name="connsiteX2" fmla="*/ 1255305 w 1255305"/>
              <a:gd name="connsiteY2" fmla="*/ 9144001 h 9144001"/>
              <a:gd name="connsiteX3" fmla="*/ 0 w 1255305"/>
              <a:gd name="connsiteY3" fmla="*/ 9144001 h 9144001"/>
              <a:gd name="connsiteX0" fmla="*/ 0 w 1255305"/>
              <a:gd name="connsiteY0" fmla="*/ 9144001 h 9144001"/>
              <a:gd name="connsiteX1" fmla="*/ 1255305 w 1255305"/>
              <a:gd name="connsiteY1" fmla="*/ 0 h 9144001"/>
              <a:gd name="connsiteX2" fmla="*/ 1255305 w 1255305"/>
              <a:gd name="connsiteY2" fmla="*/ 9144001 h 9144001"/>
              <a:gd name="connsiteX3" fmla="*/ 0 w 1255305"/>
              <a:gd name="connsiteY3" fmla="*/ 9144001 h 9144001"/>
              <a:gd name="connsiteX0" fmla="*/ 37602 w 1292907"/>
              <a:gd name="connsiteY0" fmla="*/ 9144358 h 9144358"/>
              <a:gd name="connsiteX1" fmla="*/ 729419 w 1292907"/>
              <a:gd name="connsiteY1" fmla="*/ 7653016 h 9144358"/>
              <a:gd name="connsiteX2" fmla="*/ 1292907 w 1292907"/>
              <a:gd name="connsiteY2" fmla="*/ 357 h 9144358"/>
              <a:gd name="connsiteX3" fmla="*/ 1292907 w 1292907"/>
              <a:gd name="connsiteY3" fmla="*/ 9144358 h 9144358"/>
              <a:gd name="connsiteX4" fmla="*/ 37602 w 1292907"/>
              <a:gd name="connsiteY4" fmla="*/ 9144358 h 9144358"/>
              <a:gd name="connsiteX0" fmla="*/ 37602 w 1292907"/>
              <a:gd name="connsiteY0" fmla="*/ 9144001 h 9144001"/>
              <a:gd name="connsiteX1" fmla="*/ 729419 w 1292907"/>
              <a:gd name="connsiteY1" fmla="*/ 7652659 h 9144001"/>
              <a:gd name="connsiteX2" fmla="*/ 1292907 w 1292907"/>
              <a:gd name="connsiteY2" fmla="*/ 0 h 9144001"/>
              <a:gd name="connsiteX3" fmla="*/ 1292907 w 1292907"/>
              <a:gd name="connsiteY3" fmla="*/ 9144001 h 9144001"/>
              <a:gd name="connsiteX4" fmla="*/ 37602 w 1292907"/>
              <a:gd name="connsiteY4" fmla="*/ 9144001 h 9144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907" h="9144001">
                <a:moveTo>
                  <a:pt x="37602" y="9144001"/>
                </a:moveTo>
                <a:cubicBezTo>
                  <a:pt x="-166984" y="9089573"/>
                  <a:pt x="520202" y="9176659"/>
                  <a:pt x="729419" y="7652659"/>
                </a:cubicBezTo>
                <a:cubicBezTo>
                  <a:pt x="938636" y="6128659"/>
                  <a:pt x="1142749" y="2645234"/>
                  <a:pt x="1292907" y="0"/>
                </a:cubicBezTo>
                <a:lnTo>
                  <a:pt x="1292907" y="9144001"/>
                </a:lnTo>
                <a:lnTo>
                  <a:pt x="37602" y="9144001"/>
                </a:lnTo>
                <a:close/>
              </a:path>
            </a:pathLst>
          </a:custGeom>
          <a:gradFill flip="none" rotWithShape="1">
            <a:gsLst>
              <a:gs pos="0">
                <a:srgbClr val="C00000"/>
              </a:gs>
              <a:gs pos="67000">
                <a:srgbClr val="EF7A81"/>
              </a:gs>
              <a:gs pos="43000">
                <a:srgbClr val="FF0000"/>
              </a:gs>
              <a:gs pos="100000">
                <a:srgbClr val="ED7D31">
                  <a:lumMod val="20000"/>
                  <a:lumOff val="80000"/>
                </a:srgbClr>
              </a:gs>
            </a:gsLst>
            <a:path path="circle">
              <a:fillToRect t="100000" r="100000"/>
            </a:path>
            <a:tileRect l="-100000" b="-10000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ndParaRPr>
          </a:p>
        </p:txBody>
      </p:sp>
      <p:sp>
        <p:nvSpPr>
          <p:cNvPr id="25" name="Slide Number Placeholder 3"/>
          <p:cNvSpPr txBox="1">
            <a:spLocks/>
          </p:cNvSpPr>
          <p:nvPr/>
        </p:nvSpPr>
        <p:spPr>
          <a:xfrm>
            <a:off x="152400" y="6186582"/>
            <a:ext cx="457200" cy="457200"/>
          </a:xfrm>
          <a:prstGeom prst="ellipse">
            <a:avLst/>
          </a:prstGeom>
          <a:solidFill>
            <a:srgbClr val="CC0000"/>
          </a:solidFill>
        </p:spPr>
        <p:txBody>
          <a:bodyPr wrap="none" lIns="0" tIns="0" rIns="0" bIns="0" anchor="ctr" anchorCtr="1">
            <a:noAutofit/>
          </a:bodyPr>
          <a:lstStyle>
            <a:defPPr>
              <a:defRPr lang="en-US"/>
            </a:defPPr>
            <a:lvl1pPr algn="ctr" rtl="0" eaLnBrk="1" fontAlgn="base" latinLnBrk="0" hangingPunct="1">
              <a:spcBef>
                <a:spcPct val="0"/>
              </a:spcBef>
              <a:spcAft>
                <a:spcPct val="0"/>
              </a:spcAft>
              <a:defRPr kumimoji="0" sz="1400" kern="1200">
                <a:solidFill>
                  <a:srgbClr val="FFFFFF"/>
                </a:solidFill>
                <a:latin typeface="+mj-lt"/>
                <a:ea typeface="+mj-ea"/>
                <a:cs typeface="+mj-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pPr>
              <a:defRPr/>
            </a:pPr>
            <a:fld id="{7845DAF1-ED85-492E-8DBC-76C2A7C6E194}" type="slidenum">
              <a:rPr lang="en-US" smtClean="0"/>
              <a:pPr>
                <a:defRPr/>
              </a:pPr>
              <a:t>15</a:t>
            </a:fld>
            <a:endParaRPr lang="en-US"/>
          </a:p>
        </p:txBody>
      </p:sp>
      <p:pic>
        <p:nvPicPr>
          <p:cNvPr id="5" name="Picture 4">
            <a:extLst>
              <a:ext uri="{FF2B5EF4-FFF2-40B4-BE49-F238E27FC236}">
                <a16:creationId xmlns:a16="http://schemas.microsoft.com/office/drawing/2014/main" id="{114C8339-7F52-5C36-D54D-3675484B8019}"/>
              </a:ext>
            </a:extLst>
          </p:cNvPr>
          <p:cNvPicPr>
            <a:picLocks noChangeAspect="1"/>
          </p:cNvPicPr>
          <p:nvPr/>
        </p:nvPicPr>
        <p:blipFill>
          <a:blip r:embed="rId3"/>
          <a:stretch>
            <a:fillRect/>
          </a:stretch>
        </p:blipFill>
        <p:spPr>
          <a:xfrm>
            <a:off x="5696465" y="3957535"/>
            <a:ext cx="3138778" cy="2625827"/>
          </a:xfrm>
          <a:prstGeom prst="rect">
            <a:avLst/>
          </a:prstGeom>
        </p:spPr>
      </p:pic>
      <p:sp>
        <p:nvSpPr>
          <p:cNvPr id="6" name="Rectangle: Rounded Corners 5">
            <a:extLst>
              <a:ext uri="{FF2B5EF4-FFF2-40B4-BE49-F238E27FC236}">
                <a16:creationId xmlns:a16="http://schemas.microsoft.com/office/drawing/2014/main" id="{30786F97-99D2-ADB1-702B-E9B026B289B8}"/>
              </a:ext>
            </a:extLst>
          </p:cNvPr>
          <p:cNvSpPr/>
          <p:nvPr/>
        </p:nvSpPr>
        <p:spPr>
          <a:xfrm>
            <a:off x="835805" y="4598102"/>
            <a:ext cx="4657539" cy="13516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lvl="1"/>
            <a:r>
              <a:rPr lang="en-US" sz="1800" dirty="0">
                <a:solidFill>
                  <a:schemeClr val="bg1"/>
                </a:solidFill>
                <a:latin typeface="Verdana"/>
                <a:ea typeface="Verdana"/>
              </a:rPr>
              <a:t>Spirits that have more than 1.15% </a:t>
            </a:r>
            <a:r>
              <a:rPr lang="en-US" sz="1800" err="1">
                <a:solidFill>
                  <a:schemeClr val="bg1"/>
                </a:solidFill>
                <a:latin typeface="Verdana"/>
                <a:ea typeface="Verdana"/>
              </a:rPr>
              <a:t>Alc</a:t>
            </a:r>
            <a:r>
              <a:rPr lang="en-US" sz="1800" dirty="0">
                <a:solidFill>
                  <a:schemeClr val="bg1"/>
                </a:solidFill>
                <a:latin typeface="Verdana"/>
                <a:ea typeface="Verdana"/>
              </a:rPr>
              <a:t>/Vol must have an alcohol statement </a:t>
            </a:r>
            <a:r>
              <a:rPr lang="en-US" sz="1800" dirty="0">
                <a:latin typeface="Verdana"/>
                <a:ea typeface="Verdana"/>
              </a:rPr>
              <a:t>which is accurate to within 0.5% alcohol</a:t>
            </a:r>
            <a:endParaRPr lang="en-US" sz="1800" dirty="0">
              <a:solidFill>
                <a:srgbClr val="000000"/>
              </a:solidFill>
              <a:latin typeface="Verdana"/>
              <a:ea typeface="Verdana"/>
            </a:endParaRPr>
          </a:p>
        </p:txBody>
      </p:sp>
    </p:spTree>
    <p:extLst>
      <p:ext uri="{BB962C8B-B14F-4D97-AF65-F5344CB8AC3E}">
        <p14:creationId xmlns:p14="http://schemas.microsoft.com/office/powerpoint/2010/main" val="1266824508"/>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sz="3600" b="1">
                <a:latin typeface="Verdana" pitchFamily="34" charset="0"/>
                <a:ea typeface="Verdana" pitchFamily="34" charset="0"/>
                <a:cs typeface="Verdana" pitchFamily="34" charset="0"/>
              </a:rPr>
              <a:t>Food Allergens</a:t>
            </a:r>
          </a:p>
        </p:txBody>
      </p:sp>
      <p:sp>
        <p:nvSpPr>
          <p:cNvPr id="3" name="Content Placeholder 2">
            <a:extLst>
              <a:ext uri="{FF2B5EF4-FFF2-40B4-BE49-F238E27FC236}">
                <a16:creationId xmlns:a16="http://schemas.microsoft.com/office/drawing/2014/main" id="{FE00D09F-B57B-4019-B999-663019637850}"/>
              </a:ext>
            </a:extLst>
          </p:cNvPr>
          <p:cNvSpPr>
            <a:spLocks noGrp="1"/>
          </p:cNvSpPr>
          <p:nvPr>
            <p:ph idx="1"/>
          </p:nvPr>
        </p:nvSpPr>
        <p:spPr>
          <a:xfrm>
            <a:off x="457200" y="1623294"/>
            <a:ext cx="8229600" cy="4368924"/>
          </a:xfrm>
        </p:spPr>
        <p:txBody>
          <a:bodyPr>
            <a:normAutofit/>
          </a:bodyPr>
          <a:lstStyle/>
          <a:p>
            <a:pPr lvl="1"/>
            <a:endParaRPr lang="en-US">
              <a:solidFill>
                <a:srgbClr val="FF0000"/>
              </a:solidFill>
              <a:latin typeface="SourceSansPro"/>
            </a:endParaRPr>
          </a:p>
          <a:p>
            <a:pPr marL="457200" lvl="1" indent="0">
              <a:buNone/>
            </a:pPr>
            <a:endParaRPr lang="en-US">
              <a:solidFill>
                <a:srgbClr val="000000"/>
              </a:solidFill>
              <a:latin typeface="SourceSansPro"/>
            </a:endParaRPr>
          </a:p>
          <a:p>
            <a:pPr lvl="1"/>
            <a:endParaRPr lang="en-US">
              <a:solidFill>
                <a:srgbClr val="000000"/>
              </a:solidFill>
              <a:latin typeface="SourceSansPro"/>
            </a:endParaRPr>
          </a:p>
          <a:p>
            <a:pPr lvl="1"/>
            <a:endParaRPr lang="en-US">
              <a:solidFill>
                <a:srgbClr val="000000"/>
              </a:solidFill>
              <a:latin typeface="SourceSansPro"/>
            </a:endParaRPr>
          </a:p>
          <a:p>
            <a:pPr marL="457200" lvl="1" indent="0">
              <a:buNone/>
            </a:pPr>
            <a:endParaRPr lang="en-US">
              <a:solidFill>
                <a:srgbClr val="000000"/>
              </a:solidFill>
              <a:latin typeface="SourceSansPro"/>
            </a:endParaRPr>
          </a:p>
          <a:p>
            <a:pPr lvl="1"/>
            <a:endParaRPr lang="en-US">
              <a:solidFill>
                <a:srgbClr val="000000"/>
              </a:solidFill>
              <a:latin typeface="SourceSansPro"/>
            </a:endParaRPr>
          </a:p>
          <a:p>
            <a:endParaRPr lang="en-US">
              <a:solidFill>
                <a:srgbClr val="000000"/>
              </a:solidFill>
              <a:latin typeface="SourceSansPro"/>
            </a:endParaRPr>
          </a:p>
          <a:p>
            <a:pPr marL="457200" lvl="1" indent="0">
              <a:buNone/>
            </a:pPr>
            <a:endParaRPr lang="en-US">
              <a:solidFill>
                <a:srgbClr val="000000"/>
              </a:solidFill>
              <a:latin typeface="SourceSansPro"/>
            </a:endParaRPr>
          </a:p>
          <a:p>
            <a:endParaRPr lang="en-US">
              <a:solidFill>
                <a:srgbClr val="000000"/>
              </a:solidFill>
              <a:latin typeface="SourceSansPro"/>
            </a:endParaRPr>
          </a:p>
          <a:p>
            <a:pPr marL="914400" lvl="1" indent="-457200"/>
            <a:endParaRPr lang="en-US">
              <a:solidFill>
                <a:srgbClr val="000000"/>
              </a:solidFill>
              <a:latin typeface="SourceSansPro"/>
            </a:endParaRPr>
          </a:p>
          <a:p>
            <a:pPr marL="914400" lvl="1" indent="-457200"/>
            <a:endParaRPr lang="en-US">
              <a:solidFill>
                <a:srgbClr val="000000"/>
              </a:solidFill>
              <a:latin typeface="SourceSansPro"/>
            </a:endParaRPr>
          </a:p>
          <a:p>
            <a:endParaRPr lang="en-US">
              <a:solidFill>
                <a:srgbClr val="000000"/>
              </a:solidFill>
              <a:latin typeface="SourceSansPro"/>
            </a:endParaRPr>
          </a:p>
          <a:p>
            <a:endParaRPr lang="en-US" b="0" i="0">
              <a:solidFill>
                <a:srgbClr val="000000"/>
              </a:solidFill>
              <a:effectLst/>
              <a:latin typeface="SourceSansPro"/>
            </a:endParaRPr>
          </a:p>
        </p:txBody>
      </p:sp>
      <p:sp>
        <p:nvSpPr>
          <p:cNvPr id="20" name="Isosceles Triangle 7"/>
          <p:cNvSpPr/>
          <p:nvPr/>
        </p:nvSpPr>
        <p:spPr>
          <a:xfrm rot="5400000">
            <a:off x="4475332" y="2280015"/>
            <a:ext cx="670856" cy="8153401"/>
          </a:xfrm>
          <a:custGeom>
            <a:avLst/>
            <a:gdLst>
              <a:gd name="connsiteX0" fmla="*/ 0 w 1255305"/>
              <a:gd name="connsiteY0" fmla="*/ 9144001 h 9144001"/>
              <a:gd name="connsiteX1" fmla="*/ 1255305 w 1255305"/>
              <a:gd name="connsiteY1" fmla="*/ 0 h 9144001"/>
              <a:gd name="connsiteX2" fmla="*/ 1255305 w 1255305"/>
              <a:gd name="connsiteY2" fmla="*/ 9144001 h 9144001"/>
              <a:gd name="connsiteX3" fmla="*/ 0 w 1255305"/>
              <a:gd name="connsiteY3" fmla="*/ 9144001 h 9144001"/>
              <a:gd name="connsiteX0" fmla="*/ 0 w 1255305"/>
              <a:gd name="connsiteY0" fmla="*/ 9144001 h 9144001"/>
              <a:gd name="connsiteX1" fmla="*/ 1255305 w 1255305"/>
              <a:gd name="connsiteY1" fmla="*/ 0 h 9144001"/>
              <a:gd name="connsiteX2" fmla="*/ 1255305 w 1255305"/>
              <a:gd name="connsiteY2" fmla="*/ 9144001 h 9144001"/>
              <a:gd name="connsiteX3" fmla="*/ 0 w 1255305"/>
              <a:gd name="connsiteY3" fmla="*/ 9144001 h 9144001"/>
              <a:gd name="connsiteX0" fmla="*/ 37602 w 1292907"/>
              <a:gd name="connsiteY0" fmla="*/ 9144358 h 9144358"/>
              <a:gd name="connsiteX1" fmla="*/ 729419 w 1292907"/>
              <a:gd name="connsiteY1" fmla="*/ 7653016 h 9144358"/>
              <a:gd name="connsiteX2" fmla="*/ 1292907 w 1292907"/>
              <a:gd name="connsiteY2" fmla="*/ 357 h 9144358"/>
              <a:gd name="connsiteX3" fmla="*/ 1292907 w 1292907"/>
              <a:gd name="connsiteY3" fmla="*/ 9144358 h 9144358"/>
              <a:gd name="connsiteX4" fmla="*/ 37602 w 1292907"/>
              <a:gd name="connsiteY4" fmla="*/ 9144358 h 9144358"/>
              <a:gd name="connsiteX0" fmla="*/ 37602 w 1292907"/>
              <a:gd name="connsiteY0" fmla="*/ 9144001 h 9144001"/>
              <a:gd name="connsiteX1" fmla="*/ 729419 w 1292907"/>
              <a:gd name="connsiteY1" fmla="*/ 7652659 h 9144001"/>
              <a:gd name="connsiteX2" fmla="*/ 1292907 w 1292907"/>
              <a:gd name="connsiteY2" fmla="*/ 0 h 9144001"/>
              <a:gd name="connsiteX3" fmla="*/ 1292907 w 1292907"/>
              <a:gd name="connsiteY3" fmla="*/ 9144001 h 9144001"/>
              <a:gd name="connsiteX4" fmla="*/ 37602 w 1292907"/>
              <a:gd name="connsiteY4" fmla="*/ 9144001 h 9144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907" h="9144001">
                <a:moveTo>
                  <a:pt x="37602" y="9144001"/>
                </a:moveTo>
                <a:cubicBezTo>
                  <a:pt x="-166984" y="9089573"/>
                  <a:pt x="520202" y="9176659"/>
                  <a:pt x="729419" y="7652659"/>
                </a:cubicBezTo>
                <a:cubicBezTo>
                  <a:pt x="938636" y="6128659"/>
                  <a:pt x="1142749" y="2645234"/>
                  <a:pt x="1292907" y="0"/>
                </a:cubicBezTo>
                <a:lnTo>
                  <a:pt x="1292907" y="9144001"/>
                </a:lnTo>
                <a:lnTo>
                  <a:pt x="37602" y="9144001"/>
                </a:lnTo>
                <a:close/>
              </a:path>
            </a:pathLst>
          </a:custGeom>
          <a:gradFill flip="none" rotWithShape="1">
            <a:gsLst>
              <a:gs pos="0">
                <a:srgbClr val="C00000"/>
              </a:gs>
              <a:gs pos="67000">
                <a:srgbClr val="EF7A81"/>
              </a:gs>
              <a:gs pos="43000">
                <a:srgbClr val="FF0000"/>
              </a:gs>
              <a:gs pos="100000">
                <a:srgbClr val="ED7D31">
                  <a:lumMod val="20000"/>
                  <a:lumOff val="80000"/>
                </a:srgbClr>
              </a:gs>
            </a:gsLst>
            <a:path path="circle">
              <a:fillToRect t="100000" r="100000"/>
            </a:path>
            <a:tileRect l="-100000" b="-10000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ndParaRPr>
          </a:p>
        </p:txBody>
      </p:sp>
      <p:sp>
        <p:nvSpPr>
          <p:cNvPr id="25" name="Slide Number Placeholder 3"/>
          <p:cNvSpPr txBox="1">
            <a:spLocks/>
          </p:cNvSpPr>
          <p:nvPr/>
        </p:nvSpPr>
        <p:spPr>
          <a:xfrm>
            <a:off x="152400" y="6186582"/>
            <a:ext cx="457200" cy="457200"/>
          </a:xfrm>
          <a:prstGeom prst="ellipse">
            <a:avLst/>
          </a:prstGeom>
          <a:solidFill>
            <a:srgbClr val="CC0000"/>
          </a:solidFill>
        </p:spPr>
        <p:txBody>
          <a:bodyPr wrap="none" lIns="0" tIns="0" rIns="0" bIns="0" anchor="ctr" anchorCtr="1">
            <a:noAutofit/>
          </a:bodyPr>
          <a:lstStyle>
            <a:defPPr>
              <a:defRPr lang="en-US"/>
            </a:defPPr>
            <a:lvl1pPr algn="ctr" rtl="0" eaLnBrk="1" fontAlgn="base" latinLnBrk="0" hangingPunct="1">
              <a:spcBef>
                <a:spcPct val="0"/>
              </a:spcBef>
              <a:spcAft>
                <a:spcPct val="0"/>
              </a:spcAft>
              <a:defRPr kumimoji="0" sz="1400" kern="1200">
                <a:solidFill>
                  <a:srgbClr val="FFFFFF"/>
                </a:solidFill>
                <a:latin typeface="+mj-lt"/>
                <a:ea typeface="+mj-ea"/>
                <a:cs typeface="+mj-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pPr>
              <a:defRPr/>
            </a:pPr>
            <a:fld id="{7845DAF1-ED85-492E-8DBC-76C2A7C6E194}" type="slidenum">
              <a:rPr lang="en-US" smtClean="0"/>
              <a:pPr>
                <a:defRPr/>
              </a:pPr>
              <a:t>16</a:t>
            </a:fld>
            <a:endParaRPr lang="en-US"/>
          </a:p>
        </p:txBody>
      </p:sp>
      <p:pic>
        <p:nvPicPr>
          <p:cNvPr id="5" name="Picture 4">
            <a:extLst>
              <a:ext uri="{FF2B5EF4-FFF2-40B4-BE49-F238E27FC236}">
                <a16:creationId xmlns:a16="http://schemas.microsoft.com/office/drawing/2014/main" id="{658475E0-9AC9-B93E-637C-C8D2E884C6E9}"/>
              </a:ext>
            </a:extLst>
          </p:cNvPr>
          <p:cNvPicPr>
            <a:picLocks noChangeAspect="1"/>
          </p:cNvPicPr>
          <p:nvPr/>
        </p:nvPicPr>
        <p:blipFill>
          <a:blip r:embed="rId3"/>
          <a:stretch>
            <a:fillRect/>
          </a:stretch>
        </p:blipFill>
        <p:spPr>
          <a:xfrm>
            <a:off x="1418280" y="1245460"/>
            <a:ext cx="6307440" cy="4948005"/>
          </a:xfrm>
          <a:prstGeom prst="rect">
            <a:avLst/>
          </a:prstGeom>
        </p:spPr>
      </p:pic>
    </p:spTree>
    <p:extLst>
      <p:ext uri="{BB962C8B-B14F-4D97-AF65-F5344CB8AC3E}">
        <p14:creationId xmlns:p14="http://schemas.microsoft.com/office/powerpoint/2010/main" val="3919032005"/>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sz="3600" b="1">
                <a:latin typeface="Verdana" pitchFamily="34" charset="0"/>
                <a:ea typeface="Verdana" pitchFamily="34" charset="0"/>
                <a:cs typeface="Verdana" pitchFamily="34" charset="0"/>
              </a:rPr>
              <a:t>Ingredients exempt from allergen labelling. </a:t>
            </a:r>
          </a:p>
        </p:txBody>
      </p:sp>
      <p:sp>
        <p:nvSpPr>
          <p:cNvPr id="3" name="Content Placeholder 2">
            <a:extLst>
              <a:ext uri="{FF2B5EF4-FFF2-40B4-BE49-F238E27FC236}">
                <a16:creationId xmlns:a16="http://schemas.microsoft.com/office/drawing/2014/main" id="{FE00D09F-B57B-4019-B999-663019637850}"/>
              </a:ext>
            </a:extLst>
          </p:cNvPr>
          <p:cNvSpPr>
            <a:spLocks noGrp="1"/>
          </p:cNvSpPr>
          <p:nvPr>
            <p:ph idx="1"/>
          </p:nvPr>
        </p:nvSpPr>
        <p:spPr>
          <a:xfrm>
            <a:off x="457200" y="1623294"/>
            <a:ext cx="8229600" cy="4368924"/>
          </a:xfrm>
        </p:spPr>
        <p:txBody>
          <a:bodyPr>
            <a:normAutofit fontScale="92500" lnSpcReduction="10000"/>
          </a:bodyPr>
          <a:lstStyle/>
          <a:p>
            <a:pPr marL="57150" indent="0">
              <a:buNone/>
            </a:pPr>
            <a:r>
              <a:rPr lang="en-US">
                <a:solidFill>
                  <a:srgbClr val="000000"/>
                </a:solidFill>
                <a:latin typeface="SourceSansPro"/>
              </a:rPr>
              <a:t>Some ingredients do not have to be allergen labelled. This is because they have been judged as safe as they have been produced in such a way as to make them safe for people with allergies.</a:t>
            </a:r>
          </a:p>
          <a:p>
            <a:pPr lvl="1">
              <a:buFont typeface="Arial" panose="020B0604020202020204" pitchFamily="34" charset="0"/>
              <a:buChar char="•"/>
            </a:pPr>
            <a:r>
              <a:rPr lang="en-US">
                <a:solidFill>
                  <a:srgbClr val="000000"/>
                </a:solidFill>
                <a:latin typeface="SourceSansPro"/>
              </a:rPr>
              <a:t>Glucose syrups made from wheat starch (gluten maximum limit of 20mg/kg)</a:t>
            </a:r>
          </a:p>
          <a:p>
            <a:pPr lvl="1">
              <a:buFont typeface="Arial" panose="020B0604020202020204" pitchFamily="34" charset="0"/>
              <a:buChar char="•"/>
            </a:pPr>
            <a:r>
              <a:rPr lang="en-US">
                <a:solidFill>
                  <a:srgbClr val="000000"/>
                </a:solidFill>
                <a:latin typeface="SourceSansPro"/>
              </a:rPr>
              <a:t>Distilled alcohol from wheat or whey</a:t>
            </a:r>
          </a:p>
          <a:p>
            <a:pPr lvl="1">
              <a:buFont typeface="Arial" panose="020B0604020202020204" pitchFamily="34" charset="0"/>
              <a:buChar char="•"/>
            </a:pPr>
            <a:r>
              <a:rPr lang="en-US">
                <a:solidFill>
                  <a:srgbClr val="000000"/>
                </a:solidFill>
                <a:latin typeface="SourceSansPro"/>
              </a:rPr>
              <a:t>Gluten/wheat in beer or spirits (after fermentation (and/or distillation)</a:t>
            </a:r>
          </a:p>
          <a:p>
            <a:pPr lvl="1">
              <a:buFont typeface="Arial" panose="020B0604020202020204" pitchFamily="34" charset="0"/>
              <a:buChar char="•"/>
            </a:pPr>
            <a:r>
              <a:rPr lang="en-US">
                <a:solidFill>
                  <a:srgbClr val="000000"/>
                </a:solidFill>
                <a:latin typeface="SourceSansPro"/>
              </a:rPr>
              <a:t>Isinglass from fish used to produce beer or wine</a:t>
            </a:r>
          </a:p>
          <a:p>
            <a:pPr marL="457200" lvl="1" indent="0">
              <a:buNone/>
            </a:pPr>
            <a:endParaRPr lang="en-US">
              <a:solidFill>
                <a:srgbClr val="FF0000"/>
              </a:solidFill>
              <a:latin typeface="SourceSansPro"/>
            </a:endParaRPr>
          </a:p>
          <a:p>
            <a:pPr marL="457200" lvl="1" indent="0">
              <a:buNone/>
            </a:pPr>
            <a:endParaRPr lang="en-US">
              <a:solidFill>
                <a:srgbClr val="000000"/>
              </a:solidFill>
              <a:latin typeface="SourceSansPro"/>
            </a:endParaRPr>
          </a:p>
          <a:p>
            <a:pPr lvl="1"/>
            <a:endParaRPr lang="en-US">
              <a:solidFill>
                <a:srgbClr val="000000"/>
              </a:solidFill>
              <a:latin typeface="SourceSansPro"/>
            </a:endParaRPr>
          </a:p>
          <a:p>
            <a:pPr lvl="1"/>
            <a:endParaRPr lang="en-US">
              <a:solidFill>
                <a:srgbClr val="000000"/>
              </a:solidFill>
              <a:latin typeface="SourceSansPro"/>
            </a:endParaRPr>
          </a:p>
          <a:p>
            <a:pPr marL="457200" lvl="1" indent="0">
              <a:buNone/>
            </a:pPr>
            <a:endParaRPr lang="en-US">
              <a:solidFill>
                <a:srgbClr val="000000"/>
              </a:solidFill>
              <a:latin typeface="SourceSansPro"/>
            </a:endParaRPr>
          </a:p>
          <a:p>
            <a:pPr lvl="1"/>
            <a:endParaRPr lang="en-US">
              <a:solidFill>
                <a:srgbClr val="000000"/>
              </a:solidFill>
              <a:latin typeface="SourceSansPro"/>
            </a:endParaRPr>
          </a:p>
          <a:p>
            <a:endParaRPr lang="en-US">
              <a:solidFill>
                <a:srgbClr val="000000"/>
              </a:solidFill>
              <a:latin typeface="SourceSansPro"/>
            </a:endParaRPr>
          </a:p>
          <a:p>
            <a:pPr marL="457200" lvl="1" indent="0">
              <a:buNone/>
            </a:pPr>
            <a:endParaRPr lang="en-US">
              <a:solidFill>
                <a:srgbClr val="000000"/>
              </a:solidFill>
              <a:latin typeface="SourceSansPro"/>
            </a:endParaRPr>
          </a:p>
          <a:p>
            <a:endParaRPr lang="en-US">
              <a:solidFill>
                <a:srgbClr val="000000"/>
              </a:solidFill>
              <a:latin typeface="SourceSansPro"/>
            </a:endParaRPr>
          </a:p>
          <a:p>
            <a:pPr marL="914400" lvl="1" indent="-457200"/>
            <a:endParaRPr lang="en-US">
              <a:solidFill>
                <a:srgbClr val="000000"/>
              </a:solidFill>
              <a:latin typeface="SourceSansPro"/>
            </a:endParaRPr>
          </a:p>
          <a:p>
            <a:pPr marL="914400" lvl="1" indent="-457200"/>
            <a:endParaRPr lang="en-US">
              <a:solidFill>
                <a:srgbClr val="000000"/>
              </a:solidFill>
              <a:latin typeface="SourceSansPro"/>
            </a:endParaRPr>
          </a:p>
          <a:p>
            <a:endParaRPr lang="en-US">
              <a:solidFill>
                <a:srgbClr val="000000"/>
              </a:solidFill>
              <a:latin typeface="SourceSansPro"/>
            </a:endParaRPr>
          </a:p>
          <a:p>
            <a:endParaRPr lang="en-US" b="0" i="0">
              <a:solidFill>
                <a:srgbClr val="000000"/>
              </a:solidFill>
              <a:effectLst/>
              <a:latin typeface="SourceSansPro"/>
            </a:endParaRPr>
          </a:p>
        </p:txBody>
      </p:sp>
      <p:sp>
        <p:nvSpPr>
          <p:cNvPr id="20" name="Isosceles Triangle 7"/>
          <p:cNvSpPr/>
          <p:nvPr/>
        </p:nvSpPr>
        <p:spPr>
          <a:xfrm rot="5400000">
            <a:off x="4475332" y="2280015"/>
            <a:ext cx="670856" cy="8153401"/>
          </a:xfrm>
          <a:custGeom>
            <a:avLst/>
            <a:gdLst>
              <a:gd name="connsiteX0" fmla="*/ 0 w 1255305"/>
              <a:gd name="connsiteY0" fmla="*/ 9144001 h 9144001"/>
              <a:gd name="connsiteX1" fmla="*/ 1255305 w 1255305"/>
              <a:gd name="connsiteY1" fmla="*/ 0 h 9144001"/>
              <a:gd name="connsiteX2" fmla="*/ 1255305 w 1255305"/>
              <a:gd name="connsiteY2" fmla="*/ 9144001 h 9144001"/>
              <a:gd name="connsiteX3" fmla="*/ 0 w 1255305"/>
              <a:gd name="connsiteY3" fmla="*/ 9144001 h 9144001"/>
              <a:gd name="connsiteX0" fmla="*/ 0 w 1255305"/>
              <a:gd name="connsiteY0" fmla="*/ 9144001 h 9144001"/>
              <a:gd name="connsiteX1" fmla="*/ 1255305 w 1255305"/>
              <a:gd name="connsiteY1" fmla="*/ 0 h 9144001"/>
              <a:gd name="connsiteX2" fmla="*/ 1255305 w 1255305"/>
              <a:gd name="connsiteY2" fmla="*/ 9144001 h 9144001"/>
              <a:gd name="connsiteX3" fmla="*/ 0 w 1255305"/>
              <a:gd name="connsiteY3" fmla="*/ 9144001 h 9144001"/>
              <a:gd name="connsiteX0" fmla="*/ 37602 w 1292907"/>
              <a:gd name="connsiteY0" fmla="*/ 9144358 h 9144358"/>
              <a:gd name="connsiteX1" fmla="*/ 729419 w 1292907"/>
              <a:gd name="connsiteY1" fmla="*/ 7653016 h 9144358"/>
              <a:gd name="connsiteX2" fmla="*/ 1292907 w 1292907"/>
              <a:gd name="connsiteY2" fmla="*/ 357 h 9144358"/>
              <a:gd name="connsiteX3" fmla="*/ 1292907 w 1292907"/>
              <a:gd name="connsiteY3" fmla="*/ 9144358 h 9144358"/>
              <a:gd name="connsiteX4" fmla="*/ 37602 w 1292907"/>
              <a:gd name="connsiteY4" fmla="*/ 9144358 h 9144358"/>
              <a:gd name="connsiteX0" fmla="*/ 37602 w 1292907"/>
              <a:gd name="connsiteY0" fmla="*/ 9144001 h 9144001"/>
              <a:gd name="connsiteX1" fmla="*/ 729419 w 1292907"/>
              <a:gd name="connsiteY1" fmla="*/ 7652659 h 9144001"/>
              <a:gd name="connsiteX2" fmla="*/ 1292907 w 1292907"/>
              <a:gd name="connsiteY2" fmla="*/ 0 h 9144001"/>
              <a:gd name="connsiteX3" fmla="*/ 1292907 w 1292907"/>
              <a:gd name="connsiteY3" fmla="*/ 9144001 h 9144001"/>
              <a:gd name="connsiteX4" fmla="*/ 37602 w 1292907"/>
              <a:gd name="connsiteY4" fmla="*/ 9144001 h 9144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907" h="9144001">
                <a:moveTo>
                  <a:pt x="37602" y="9144001"/>
                </a:moveTo>
                <a:cubicBezTo>
                  <a:pt x="-166984" y="9089573"/>
                  <a:pt x="520202" y="9176659"/>
                  <a:pt x="729419" y="7652659"/>
                </a:cubicBezTo>
                <a:cubicBezTo>
                  <a:pt x="938636" y="6128659"/>
                  <a:pt x="1142749" y="2645234"/>
                  <a:pt x="1292907" y="0"/>
                </a:cubicBezTo>
                <a:lnTo>
                  <a:pt x="1292907" y="9144001"/>
                </a:lnTo>
                <a:lnTo>
                  <a:pt x="37602" y="9144001"/>
                </a:lnTo>
                <a:close/>
              </a:path>
            </a:pathLst>
          </a:custGeom>
          <a:gradFill flip="none" rotWithShape="1">
            <a:gsLst>
              <a:gs pos="0">
                <a:srgbClr val="C00000"/>
              </a:gs>
              <a:gs pos="67000">
                <a:srgbClr val="EF7A81"/>
              </a:gs>
              <a:gs pos="43000">
                <a:srgbClr val="FF0000"/>
              </a:gs>
              <a:gs pos="100000">
                <a:srgbClr val="ED7D31">
                  <a:lumMod val="20000"/>
                  <a:lumOff val="80000"/>
                </a:srgbClr>
              </a:gs>
            </a:gsLst>
            <a:path path="circle">
              <a:fillToRect t="100000" r="100000"/>
            </a:path>
            <a:tileRect l="-100000" b="-10000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ndParaRPr>
          </a:p>
        </p:txBody>
      </p:sp>
      <p:sp>
        <p:nvSpPr>
          <p:cNvPr id="25" name="Slide Number Placeholder 3"/>
          <p:cNvSpPr txBox="1">
            <a:spLocks/>
          </p:cNvSpPr>
          <p:nvPr/>
        </p:nvSpPr>
        <p:spPr>
          <a:xfrm>
            <a:off x="152400" y="6186582"/>
            <a:ext cx="457200" cy="457200"/>
          </a:xfrm>
          <a:prstGeom prst="ellipse">
            <a:avLst/>
          </a:prstGeom>
          <a:solidFill>
            <a:srgbClr val="CC0000"/>
          </a:solidFill>
        </p:spPr>
        <p:txBody>
          <a:bodyPr wrap="none" lIns="0" tIns="0" rIns="0" bIns="0" anchor="ctr" anchorCtr="1">
            <a:noAutofit/>
          </a:bodyPr>
          <a:lstStyle>
            <a:defPPr>
              <a:defRPr lang="en-US"/>
            </a:defPPr>
            <a:lvl1pPr algn="ctr" rtl="0" eaLnBrk="1" fontAlgn="base" latinLnBrk="0" hangingPunct="1">
              <a:spcBef>
                <a:spcPct val="0"/>
              </a:spcBef>
              <a:spcAft>
                <a:spcPct val="0"/>
              </a:spcAft>
              <a:defRPr kumimoji="0" sz="1400" kern="1200">
                <a:solidFill>
                  <a:srgbClr val="FFFFFF"/>
                </a:solidFill>
                <a:latin typeface="+mj-lt"/>
                <a:ea typeface="+mj-ea"/>
                <a:cs typeface="+mj-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pPr>
              <a:defRPr/>
            </a:pPr>
            <a:fld id="{7845DAF1-ED85-492E-8DBC-76C2A7C6E194}" type="slidenum">
              <a:rPr lang="en-US" smtClean="0"/>
              <a:pPr>
                <a:defRPr/>
              </a:pPr>
              <a:t>17</a:t>
            </a:fld>
            <a:endParaRPr lang="en-US"/>
          </a:p>
        </p:txBody>
      </p:sp>
    </p:spTree>
    <p:extLst>
      <p:ext uri="{BB962C8B-B14F-4D97-AF65-F5344CB8AC3E}">
        <p14:creationId xmlns:p14="http://schemas.microsoft.com/office/powerpoint/2010/main" val="3564908766"/>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sz="3200" b="1">
                <a:latin typeface="Verdana" pitchFamily="34" charset="0"/>
                <a:ea typeface="Verdana" pitchFamily="34" charset="0"/>
                <a:cs typeface="Verdana" pitchFamily="34" charset="0"/>
              </a:rPr>
              <a:t>Labelling </a:t>
            </a:r>
          </a:p>
        </p:txBody>
      </p:sp>
      <p:sp>
        <p:nvSpPr>
          <p:cNvPr id="3" name="Content Placeholder 2">
            <a:extLst>
              <a:ext uri="{FF2B5EF4-FFF2-40B4-BE49-F238E27FC236}">
                <a16:creationId xmlns:a16="http://schemas.microsoft.com/office/drawing/2014/main" id="{FE00D09F-B57B-4019-B999-663019637850}"/>
              </a:ext>
            </a:extLst>
          </p:cNvPr>
          <p:cNvSpPr>
            <a:spLocks noGrp="1"/>
          </p:cNvSpPr>
          <p:nvPr>
            <p:ph idx="1"/>
          </p:nvPr>
        </p:nvSpPr>
        <p:spPr>
          <a:xfrm>
            <a:off x="457199" y="1506126"/>
            <a:ext cx="8430261" cy="4620038"/>
          </a:xfrm>
        </p:spPr>
        <p:txBody>
          <a:bodyPr vert="horz" lIns="91440" tIns="45720" rIns="91440" bIns="45720" rtlCol="0" anchor="t">
            <a:normAutofit/>
          </a:bodyPr>
          <a:lstStyle/>
          <a:p>
            <a:pPr marL="400050"/>
            <a:r>
              <a:rPr lang="en-US" sz="2000">
                <a:latin typeface="Verdana"/>
                <a:ea typeface="Verdana"/>
              </a:rPr>
              <a:t>Labels vary from product to product and will </a:t>
            </a:r>
            <a:r>
              <a:rPr lang="en-US" sz="2000">
                <a:solidFill>
                  <a:srgbClr val="000000"/>
                </a:solidFill>
                <a:latin typeface="Verdana"/>
                <a:ea typeface="Verdana"/>
              </a:rPr>
              <a:t>be checked by your Verifier.</a:t>
            </a:r>
            <a:endParaRPr lang="en-US" sz="2000">
              <a:solidFill>
                <a:srgbClr val="000000"/>
              </a:solidFill>
              <a:latin typeface="Verdana" panose="020B0604030504040204" pitchFamily="34" charset="0"/>
              <a:ea typeface="Verdana" panose="020B0604030504040204" pitchFamily="34" charset="0"/>
            </a:endParaRPr>
          </a:p>
          <a:p>
            <a:pPr marL="400050"/>
            <a:r>
              <a:rPr lang="en-US" sz="2000">
                <a:latin typeface="Verdana"/>
                <a:ea typeface="Verdana"/>
              </a:rPr>
              <a:t>It is your responsibility to: </a:t>
            </a:r>
            <a:endParaRPr lang="en-US" sz="2000">
              <a:latin typeface="Verdana" panose="020B0604030504040204" pitchFamily="34" charset="0"/>
              <a:ea typeface="Verdana" panose="020B0604030504040204" pitchFamily="34" charset="0"/>
            </a:endParaRPr>
          </a:p>
          <a:p>
            <a:pPr lvl="1">
              <a:buFont typeface="Arial" panose="020B0604020202020204" pitchFamily="34" charset="0"/>
              <a:buChar char="•"/>
            </a:pPr>
            <a:r>
              <a:rPr lang="en-US" sz="2000">
                <a:latin typeface="Verdana"/>
                <a:ea typeface="Verdana"/>
              </a:rPr>
              <a:t>make sure your drink contains the allowed ingredients and inputs</a:t>
            </a:r>
          </a:p>
          <a:p>
            <a:pPr lvl="1">
              <a:buFont typeface="Arial" panose="020B0604020202020204" pitchFamily="34" charset="0"/>
              <a:buChar char="•"/>
            </a:pPr>
            <a:r>
              <a:rPr lang="en-US" sz="2000">
                <a:latin typeface="Verdana"/>
                <a:ea typeface="Verdana"/>
              </a:rPr>
              <a:t>ensure your label has all the right information to meet the rules in the  </a:t>
            </a:r>
            <a:endParaRPr lang="en-US" sz="2000">
              <a:latin typeface="Verdana" panose="020B0604030504040204" pitchFamily="34" charset="0"/>
              <a:ea typeface="Verdana" panose="020B0604030504040204" pitchFamily="34" charset="0"/>
            </a:endParaRPr>
          </a:p>
          <a:p>
            <a:pPr lvl="2"/>
            <a:r>
              <a:rPr lang="en-US" sz="1800">
                <a:latin typeface="Verdana"/>
                <a:ea typeface="Verdana"/>
              </a:rPr>
              <a:t>Food Standards Code,</a:t>
            </a:r>
          </a:p>
          <a:p>
            <a:pPr lvl="2"/>
            <a:r>
              <a:rPr lang="en-US" sz="1800">
                <a:latin typeface="Verdana"/>
                <a:ea typeface="Verdana"/>
              </a:rPr>
              <a:t>Food Act, </a:t>
            </a:r>
          </a:p>
          <a:p>
            <a:pPr lvl="2"/>
            <a:r>
              <a:rPr lang="en-US" sz="1800">
                <a:latin typeface="Verdana"/>
                <a:ea typeface="Verdana"/>
              </a:rPr>
              <a:t>Fair Trading Act, </a:t>
            </a:r>
            <a:endParaRPr lang="en-US" sz="1800">
              <a:latin typeface="Verdana" panose="020B0604030504040204" pitchFamily="34" charset="0"/>
              <a:ea typeface="Verdana" panose="020B0604030504040204" pitchFamily="34" charset="0"/>
            </a:endParaRPr>
          </a:p>
          <a:p>
            <a:pPr lvl="2"/>
            <a:r>
              <a:rPr lang="en-US" sz="1800">
                <a:latin typeface="Verdana"/>
                <a:ea typeface="Verdana"/>
              </a:rPr>
              <a:t>Sale and Supply of Alcohol Act, </a:t>
            </a:r>
            <a:endParaRPr lang="en-US" sz="1800">
              <a:latin typeface="Verdana" panose="020B0604030504040204" pitchFamily="34" charset="0"/>
              <a:ea typeface="Verdana" panose="020B0604030504040204" pitchFamily="34" charset="0"/>
            </a:endParaRPr>
          </a:p>
          <a:p>
            <a:pPr lvl="2"/>
            <a:r>
              <a:rPr lang="en-US" sz="1800">
                <a:latin typeface="Verdana"/>
                <a:ea typeface="Verdana"/>
              </a:rPr>
              <a:t>Weights and Measures Act, </a:t>
            </a:r>
            <a:endParaRPr lang="en-US" sz="1800">
              <a:latin typeface="Verdana" panose="020B0604030504040204" pitchFamily="34" charset="0"/>
              <a:ea typeface="Verdana" panose="020B0604030504040204" pitchFamily="34" charset="0"/>
            </a:endParaRPr>
          </a:p>
          <a:p>
            <a:pPr lvl="2"/>
            <a:r>
              <a:rPr lang="en-US" sz="1800">
                <a:latin typeface="Verdana"/>
                <a:ea typeface="Verdana"/>
              </a:rPr>
              <a:t>Geographical Indications (Wine and Spirits) Registration Act. </a:t>
            </a:r>
            <a:endParaRPr lang="en-US" sz="1800" u="sng">
              <a:solidFill>
                <a:srgbClr val="0070C0"/>
              </a:solidFill>
              <a:latin typeface="Verdana" panose="020B0604030504040204" pitchFamily="34" charset="0"/>
              <a:ea typeface="Verdana" panose="020B0604030504040204" pitchFamily="34" charset="0"/>
            </a:endParaRPr>
          </a:p>
          <a:p>
            <a:pPr marL="914400" lvl="1" indent="-457200"/>
            <a:endParaRPr lang="en-US">
              <a:highlight>
                <a:srgbClr val="FFFF00"/>
              </a:highlight>
              <a:latin typeface="SourceSansPro"/>
            </a:endParaRPr>
          </a:p>
          <a:p>
            <a:pPr marL="457200" lvl="1" indent="0">
              <a:buNone/>
            </a:pPr>
            <a:endParaRPr lang="en-US">
              <a:solidFill>
                <a:srgbClr val="000000"/>
              </a:solidFill>
              <a:highlight>
                <a:srgbClr val="FFFF00"/>
              </a:highlight>
              <a:latin typeface="SourceSansPro"/>
            </a:endParaRPr>
          </a:p>
          <a:p>
            <a:pPr lvl="1"/>
            <a:endParaRPr lang="en-US">
              <a:solidFill>
                <a:srgbClr val="000000"/>
              </a:solidFill>
              <a:latin typeface="SourceSansPro"/>
            </a:endParaRPr>
          </a:p>
          <a:p>
            <a:pPr lvl="1"/>
            <a:endParaRPr lang="en-US">
              <a:solidFill>
                <a:srgbClr val="000000"/>
              </a:solidFill>
              <a:latin typeface="SourceSansPro"/>
            </a:endParaRPr>
          </a:p>
          <a:p>
            <a:pPr marL="457200" lvl="1" indent="0">
              <a:buNone/>
            </a:pPr>
            <a:endParaRPr lang="en-US">
              <a:solidFill>
                <a:srgbClr val="000000"/>
              </a:solidFill>
              <a:latin typeface="SourceSansPro"/>
            </a:endParaRPr>
          </a:p>
          <a:p>
            <a:pPr lvl="1"/>
            <a:endParaRPr lang="en-US">
              <a:solidFill>
                <a:srgbClr val="000000"/>
              </a:solidFill>
              <a:latin typeface="SourceSansPro"/>
            </a:endParaRPr>
          </a:p>
          <a:p>
            <a:endParaRPr lang="en-US">
              <a:solidFill>
                <a:srgbClr val="000000"/>
              </a:solidFill>
              <a:latin typeface="SourceSansPro"/>
            </a:endParaRPr>
          </a:p>
          <a:p>
            <a:pPr marL="457200" lvl="1" indent="0">
              <a:buNone/>
            </a:pPr>
            <a:endParaRPr lang="en-US">
              <a:solidFill>
                <a:srgbClr val="000000"/>
              </a:solidFill>
              <a:latin typeface="SourceSansPro"/>
            </a:endParaRPr>
          </a:p>
          <a:p>
            <a:endParaRPr lang="en-US">
              <a:solidFill>
                <a:srgbClr val="000000"/>
              </a:solidFill>
              <a:latin typeface="SourceSansPro"/>
            </a:endParaRPr>
          </a:p>
          <a:p>
            <a:pPr marL="914400" lvl="1" indent="-457200"/>
            <a:endParaRPr lang="en-US">
              <a:solidFill>
                <a:srgbClr val="000000"/>
              </a:solidFill>
              <a:latin typeface="SourceSansPro"/>
            </a:endParaRPr>
          </a:p>
          <a:p>
            <a:pPr marL="914400" lvl="1" indent="-457200"/>
            <a:endParaRPr lang="en-US">
              <a:solidFill>
                <a:srgbClr val="000000"/>
              </a:solidFill>
              <a:latin typeface="SourceSansPro"/>
            </a:endParaRPr>
          </a:p>
          <a:p>
            <a:endParaRPr lang="en-US">
              <a:solidFill>
                <a:srgbClr val="000000"/>
              </a:solidFill>
              <a:latin typeface="SourceSansPro"/>
            </a:endParaRPr>
          </a:p>
          <a:p>
            <a:endParaRPr lang="en-US" b="0" i="0">
              <a:solidFill>
                <a:srgbClr val="000000"/>
              </a:solidFill>
              <a:effectLst/>
              <a:latin typeface="SourceSansPro"/>
            </a:endParaRPr>
          </a:p>
        </p:txBody>
      </p:sp>
      <p:sp>
        <p:nvSpPr>
          <p:cNvPr id="20" name="Isosceles Triangle 7"/>
          <p:cNvSpPr/>
          <p:nvPr/>
        </p:nvSpPr>
        <p:spPr>
          <a:xfrm rot="5400000">
            <a:off x="4475332" y="2280015"/>
            <a:ext cx="670856" cy="8153401"/>
          </a:xfrm>
          <a:custGeom>
            <a:avLst/>
            <a:gdLst>
              <a:gd name="connsiteX0" fmla="*/ 0 w 1255305"/>
              <a:gd name="connsiteY0" fmla="*/ 9144001 h 9144001"/>
              <a:gd name="connsiteX1" fmla="*/ 1255305 w 1255305"/>
              <a:gd name="connsiteY1" fmla="*/ 0 h 9144001"/>
              <a:gd name="connsiteX2" fmla="*/ 1255305 w 1255305"/>
              <a:gd name="connsiteY2" fmla="*/ 9144001 h 9144001"/>
              <a:gd name="connsiteX3" fmla="*/ 0 w 1255305"/>
              <a:gd name="connsiteY3" fmla="*/ 9144001 h 9144001"/>
              <a:gd name="connsiteX0" fmla="*/ 0 w 1255305"/>
              <a:gd name="connsiteY0" fmla="*/ 9144001 h 9144001"/>
              <a:gd name="connsiteX1" fmla="*/ 1255305 w 1255305"/>
              <a:gd name="connsiteY1" fmla="*/ 0 h 9144001"/>
              <a:gd name="connsiteX2" fmla="*/ 1255305 w 1255305"/>
              <a:gd name="connsiteY2" fmla="*/ 9144001 h 9144001"/>
              <a:gd name="connsiteX3" fmla="*/ 0 w 1255305"/>
              <a:gd name="connsiteY3" fmla="*/ 9144001 h 9144001"/>
              <a:gd name="connsiteX0" fmla="*/ 37602 w 1292907"/>
              <a:gd name="connsiteY0" fmla="*/ 9144358 h 9144358"/>
              <a:gd name="connsiteX1" fmla="*/ 729419 w 1292907"/>
              <a:gd name="connsiteY1" fmla="*/ 7653016 h 9144358"/>
              <a:gd name="connsiteX2" fmla="*/ 1292907 w 1292907"/>
              <a:gd name="connsiteY2" fmla="*/ 357 h 9144358"/>
              <a:gd name="connsiteX3" fmla="*/ 1292907 w 1292907"/>
              <a:gd name="connsiteY3" fmla="*/ 9144358 h 9144358"/>
              <a:gd name="connsiteX4" fmla="*/ 37602 w 1292907"/>
              <a:gd name="connsiteY4" fmla="*/ 9144358 h 9144358"/>
              <a:gd name="connsiteX0" fmla="*/ 37602 w 1292907"/>
              <a:gd name="connsiteY0" fmla="*/ 9144001 h 9144001"/>
              <a:gd name="connsiteX1" fmla="*/ 729419 w 1292907"/>
              <a:gd name="connsiteY1" fmla="*/ 7652659 h 9144001"/>
              <a:gd name="connsiteX2" fmla="*/ 1292907 w 1292907"/>
              <a:gd name="connsiteY2" fmla="*/ 0 h 9144001"/>
              <a:gd name="connsiteX3" fmla="*/ 1292907 w 1292907"/>
              <a:gd name="connsiteY3" fmla="*/ 9144001 h 9144001"/>
              <a:gd name="connsiteX4" fmla="*/ 37602 w 1292907"/>
              <a:gd name="connsiteY4" fmla="*/ 9144001 h 9144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907" h="9144001">
                <a:moveTo>
                  <a:pt x="37602" y="9144001"/>
                </a:moveTo>
                <a:cubicBezTo>
                  <a:pt x="-166984" y="9089573"/>
                  <a:pt x="520202" y="9176659"/>
                  <a:pt x="729419" y="7652659"/>
                </a:cubicBezTo>
                <a:cubicBezTo>
                  <a:pt x="938636" y="6128659"/>
                  <a:pt x="1142749" y="2645234"/>
                  <a:pt x="1292907" y="0"/>
                </a:cubicBezTo>
                <a:lnTo>
                  <a:pt x="1292907" y="9144001"/>
                </a:lnTo>
                <a:lnTo>
                  <a:pt x="37602" y="9144001"/>
                </a:lnTo>
                <a:close/>
              </a:path>
            </a:pathLst>
          </a:custGeom>
          <a:gradFill flip="none" rotWithShape="1">
            <a:gsLst>
              <a:gs pos="0">
                <a:srgbClr val="C00000"/>
              </a:gs>
              <a:gs pos="67000">
                <a:srgbClr val="EF7A81"/>
              </a:gs>
              <a:gs pos="43000">
                <a:srgbClr val="FF0000"/>
              </a:gs>
              <a:gs pos="100000">
                <a:srgbClr val="ED7D31">
                  <a:lumMod val="20000"/>
                  <a:lumOff val="80000"/>
                </a:srgbClr>
              </a:gs>
            </a:gsLst>
            <a:path path="circle">
              <a:fillToRect t="100000" r="100000"/>
            </a:path>
            <a:tileRect l="-100000" b="-10000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ndParaRPr>
          </a:p>
        </p:txBody>
      </p:sp>
      <p:sp>
        <p:nvSpPr>
          <p:cNvPr id="25" name="Slide Number Placeholder 3"/>
          <p:cNvSpPr txBox="1">
            <a:spLocks/>
          </p:cNvSpPr>
          <p:nvPr/>
        </p:nvSpPr>
        <p:spPr>
          <a:xfrm>
            <a:off x="152400" y="6186582"/>
            <a:ext cx="457200" cy="457200"/>
          </a:xfrm>
          <a:prstGeom prst="ellipse">
            <a:avLst/>
          </a:prstGeom>
          <a:solidFill>
            <a:srgbClr val="CC0000"/>
          </a:solidFill>
        </p:spPr>
        <p:txBody>
          <a:bodyPr wrap="none" lIns="0" tIns="0" rIns="0" bIns="0" anchor="ctr" anchorCtr="1">
            <a:noAutofit/>
          </a:bodyPr>
          <a:lstStyle>
            <a:defPPr>
              <a:defRPr lang="en-US"/>
            </a:defPPr>
            <a:lvl1pPr algn="ctr" rtl="0" eaLnBrk="1" fontAlgn="base" latinLnBrk="0" hangingPunct="1">
              <a:spcBef>
                <a:spcPct val="0"/>
              </a:spcBef>
              <a:spcAft>
                <a:spcPct val="0"/>
              </a:spcAft>
              <a:defRPr kumimoji="0" sz="1400" kern="1200">
                <a:solidFill>
                  <a:srgbClr val="FFFFFF"/>
                </a:solidFill>
                <a:latin typeface="+mj-lt"/>
                <a:ea typeface="+mj-ea"/>
                <a:cs typeface="+mj-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pPr>
              <a:defRPr/>
            </a:pPr>
            <a:fld id="{7845DAF1-ED85-492E-8DBC-76C2A7C6E194}" type="slidenum">
              <a:rPr lang="en-US" smtClean="0"/>
              <a:pPr>
                <a:defRPr/>
              </a:pPr>
              <a:t>18</a:t>
            </a:fld>
            <a:endParaRPr lang="en-US"/>
          </a:p>
        </p:txBody>
      </p:sp>
    </p:spTree>
    <p:extLst>
      <p:ext uri="{BB962C8B-B14F-4D97-AF65-F5344CB8AC3E}">
        <p14:creationId xmlns:p14="http://schemas.microsoft.com/office/powerpoint/2010/main" val="2833295801"/>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latin typeface="Verdana" pitchFamily="34" charset="0"/>
                <a:ea typeface="Verdana" pitchFamily="34" charset="0"/>
                <a:cs typeface="Verdana" pitchFamily="34" charset="0"/>
              </a:rPr>
              <a:t>All Alcoholic Drink Labels Need </a:t>
            </a:r>
            <a:endParaRPr lang="en-NZ" sz="3200" b="1" dirty="0">
              <a:latin typeface="Verdana" pitchFamily="34" charset="0"/>
              <a:ea typeface="Verdana" pitchFamily="34" charset="0"/>
              <a:cs typeface="Verdana" pitchFamily="34" charset="0"/>
            </a:endParaRPr>
          </a:p>
        </p:txBody>
      </p:sp>
      <p:sp>
        <p:nvSpPr>
          <p:cNvPr id="3" name="Content Placeholder 2">
            <a:extLst>
              <a:ext uri="{FF2B5EF4-FFF2-40B4-BE49-F238E27FC236}">
                <a16:creationId xmlns:a16="http://schemas.microsoft.com/office/drawing/2014/main" id="{FE00D09F-B57B-4019-B999-663019637850}"/>
              </a:ext>
            </a:extLst>
          </p:cNvPr>
          <p:cNvSpPr>
            <a:spLocks noGrp="1"/>
          </p:cNvSpPr>
          <p:nvPr>
            <p:ph idx="1"/>
          </p:nvPr>
        </p:nvSpPr>
        <p:spPr>
          <a:xfrm>
            <a:off x="457200" y="1506126"/>
            <a:ext cx="8229600" cy="4620038"/>
          </a:xfrm>
        </p:spPr>
        <p:txBody>
          <a:bodyPr>
            <a:normAutofit fontScale="62500" lnSpcReduction="20000"/>
          </a:bodyPr>
          <a:lstStyle/>
          <a:p>
            <a:pPr marL="363538" indent="-306388"/>
            <a:r>
              <a:rPr lang="en-US" dirty="0">
                <a:latin typeface="Verdana" panose="020B0604030504040204" pitchFamily="34" charset="0"/>
                <a:ea typeface="Verdana" panose="020B0604030504040204" pitchFamily="34" charset="0"/>
              </a:rPr>
              <a:t>Accurate name or description </a:t>
            </a:r>
          </a:p>
          <a:p>
            <a:pPr marL="363538" indent="-306388"/>
            <a:r>
              <a:rPr lang="en-US" dirty="0">
                <a:latin typeface="Verdana" panose="020B0604030504040204" pitchFamily="34" charset="0"/>
                <a:ea typeface="Verdana" panose="020B0604030504040204" pitchFamily="34" charset="0"/>
              </a:rPr>
              <a:t>Amount of alcohol </a:t>
            </a:r>
          </a:p>
          <a:p>
            <a:pPr marL="363538" indent="-306388"/>
            <a:r>
              <a:rPr lang="en-US" dirty="0">
                <a:latin typeface="Verdana" panose="020B0604030504040204" pitchFamily="34" charset="0"/>
                <a:ea typeface="Verdana" panose="020B0604030504040204" pitchFamily="34" charset="0"/>
              </a:rPr>
              <a:t>Pregnancy warning label</a:t>
            </a:r>
          </a:p>
          <a:p>
            <a:pPr marL="363538" indent="-306388"/>
            <a:r>
              <a:rPr lang="en-US" dirty="0">
                <a:latin typeface="Verdana" panose="020B0604030504040204" pitchFamily="34" charset="0"/>
                <a:ea typeface="Verdana" panose="020B0604030504040204" pitchFamily="34" charset="0"/>
              </a:rPr>
              <a:t>Net contents</a:t>
            </a:r>
          </a:p>
          <a:p>
            <a:pPr marL="363538" indent="-306388"/>
            <a:r>
              <a:rPr lang="en-US" dirty="0">
                <a:latin typeface="Verdana" panose="020B0604030504040204" pitchFamily="34" charset="0"/>
                <a:ea typeface="Verdana" panose="020B0604030504040204" pitchFamily="34" charset="0"/>
              </a:rPr>
              <a:t>Number of standard drinks </a:t>
            </a:r>
          </a:p>
          <a:p>
            <a:pPr marL="363538" indent="-306388"/>
            <a:r>
              <a:rPr lang="en-US" dirty="0">
                <a:latin typeface="Verdana" panose="020B0604030504040204" pitchFamily="34" charset="0"/>
                <a:ea typeface="Verdana" panose="020B0604030504040204" pitchFamily="34" charset="0"/>
              </a:rPr>
              <a:t>Business name and physical address</a:t>
            </a:r>
          </a:p>
          <a:p>
            <a:pPr marL="363538" indent="-306388"/>
            <a:r>
              <a:rPr lang="en-US" dirty="0">
                <a:latin typeface="Verdana" panose="020B0604030504040204" pitchFamily="34" charset="0"/>
                <a:ea typeface="Verdana" panose="020B0604030504040204" pitchFamily="34" charset="0"/>
              </a:rPr>
              <a:t>Lot/batch ID </a:t>
            </a:r>
          </a:p>
          <a:p>
            <a:pPr marL="57150" indent="0">
              <a:buNone/>
            </a:pPr>
            <a:endParaRPr lang="en-US" dirty="0">
              <a:latin typeface="Verdana" panose="020B0604030504040204" pitchFamily="34" charset="0"/>
              <a:ea typeface="Verdana" panose="020B0604030504040204" pitchFamily="34" charset="0"/>
            </a:endParaRPr>
          </a:p>
          <a:p>
            <a:pPr marL="57150" indent="0">
              <a:buNone/>
            </a:pPr>
            <a:r>
              <a:rPr lang="en-US" dirty="0">
                <a:latin typeface="Verdana" panose="020B0604030504040204" pitchFamily="34" charset="0"/>
                <a:ea typeface="Verdana" panose="020B0604030504040204" pitchFamily="34" charset="0"/>
              </a:rPr>
              <a:t>May need if applicable </a:t>
            </a:r>
          </a:p>
          <a:p>
            <a:pPr marL="363538" indent="-306388"/>
            <a:r>
              <a:rPr lang="en-US" dirty="0">
                <a:latin typeface="Verdana" panose="020B0604030504040204" pitchFamily="34" charset="0"/>
                <a:ea typeface="Verdana" panose="020B0604030504040204" pitchFamily="34" charset="0"/>
              </a:rPr>
              <a:t>Allergen and advisory statements</a:t>
            </a:r>
          </a:p>
          <a:p>
            <a:pPr marL="363538" indent="-306388"/>
            <a:r>
              <a:rPr lang="en-US" dirty="0">
                <a:latin typeface="Verdana" panose="020B0604030504040204" pitchFamily="34" charset="0"/>
                <a:ea typeface="Verdana" panose="020B0604030504040204" pitchFamily="34" charset="0"/>
              </a:rPr>
              <a:t>Best Before date</a:t>
            </a:r>
          </a:p>
          <a:p>
            <a:pPr marL="363538" indent="-306388"/>
            <a:r>
              <a:rPr lang="en-US" dirty="0">
                <a:latin typeface="Verdana" panose="020B0604030504040204" pitchFamily="34" charset="0"/>
                <a:ea typeface="Verdana" panose="020B0604030504040204" pitchFamily="34" charset="0"/>
              </a:rPr>
              <a:t>Storage instructions </a:t>
            </a:r>
          </a:p>
          <a:p>
            <a:pPr marL="363538" indent="-306388"/>
            <a:r>
              <a:rPr lang="en-US" dirty="0">
                <a:latin typeface="Verdana" panose="020B0604030504040204" pitchFamily="34" charset="0"/>
                <a:ea typeface="Verdana" panose="020B0604030504040204" pitchFamily="34" charset="0"/>
              </a:rPr>
              <a:t>Nutrition information panel </a:t>
            </a:r>
          </a:p>
          <a:p>
            <a:pPr marL="363538" indent="-306388">
              <a:buNone/>
              <a:tabLst>
                <a:tab pos="363538" algn="l"/>
              </a:tabLst>
            </a:pPr>
            <a:r>
              <a:rPr lang="en-US" dirty="0">
                <a:latin typeface="Verdana" panose="020B0604030504040204" pitchFamily="34" charset="0"/>
                <a:ea typeface="Verdana" panose="020B0604030504040204" pitchFamily="34" charset="0"/>
              </a:rPr>
              <a:t>	(if you make a nutrition content claim)</a:t>
            </a:r>
            <a:endParaRPr lang="en-US" dirty="0">
              <a:highlight>
                <a:srgbClr val="FFFF00"/>
              </a:highlight>
              <a:latin typeface="Verdana" panose="020B0604030504040204" pitchFamily="34" charset="0"/>
              <a:ea typeface="Verdana" panose="020B0604030504040204" pitchFamily="34" charset="0"/>
            </a:endParaRPr>
          </a:p>
          <a:p>
            <a:pPr marL="457200" lvl="1" indent="0">
              <a:buNone/>
            </a:pPr>
            <a:endParaRPr lang="en-US" dirty="0">
              <a:solidFill>
                <a:srgbClr val="000000"/>
              </a:solidFill>
              <a:highlight>
                <a:srgbClr val="FFFF00"/>
              </a:highlight>
              <a:latin typeface="SourceSansPro"/>
            </a:endParaRPr>
          </a:p>
          <a:p>
            <a:pPr lvl="1"/>
            <a:endParaRPr lang="en-US" dirty="0">
              <a:solidFill>
                <a:srgbClr val="000000"/>
              </a:solidFill>
              <a:latin typeface="SourceSansPro"/>
            </a:endParaRPr>
          </a:p>
          <a:p>
            <a:pPr lvl="1"/>
            <a:endParaRPr lang="en-US" dirty="0">
              <a:solidFill>
                <a:srgbClr val="000000"/>
              </a:solidFill>
              <a:latin typeface="SourceSansPro"/>
            </a:endParaRPr>
          </a:p>
          <a:p>
            <a:pPr marL="457200" lvl="1" indent="0">
              <a:buNone/>
            </a:pPr>
            <a:endParaRPr lang="en-US" dirty="0">
              <a:solidFill>
                <a:srgbClr val="000000"/>
              </a:solidFill>
              <a:latin typeface="SourceSansPro"/>
            </a:endParaRPr>
          </a:p>
          <a:p>
            <a:pPr lvl="1"/>
            <a:endParaRPr lang="en-US" dirty="0">
              <a:solidFill>
                <a:srgbClr val="000000"/>
              </a:solidFill>
              <a:latin typeface="SourceSansPro"/>
            </a:endParaRPr>
          </a:p>
          <a:p>
            <a:endParaRPr lang="en-US" dirty="0">
              <a:solidFill>
                <a:srgbClr val="000000"/>
              </a:solidFill>
              <a:latin typeface="SourceSansPro"/>
            </a:endParaRPr>
          </a:p>
          <a:p>
            <a:pPr marL="457200" lvl="1" indent="0">
              <a:buNone/>
            </a:pPr>
            <a:endParaRPr lang="en-US" dirty="0">
              <a:solidFill>
                <a:srgbClr val="000000"/>
              </a:solidFill>
              <a:latin typeface="SourceSansPro"/>
            </a:endParaRPr>
          </a:p>
          <a:p>
            <a:endParaRPr lang="en-US" dirty="0">
              <a:solidFill>
                <a:srgbClr val="000000"/>
              </a:solidFill>
              <a:latin typeface="SourceSansPro"/>
            </a:endParaRPr>
          </a:p>
          <a:p>
            <a:pPr marL="914400" lvl="1" indent="-457200"/>
            <a:endParaRPr lang="en-US" dirty="0">
              <a:solidFill>
                <a:srgbClr val="000000"/>
              </a:solidFill>
              <a:latin typeface="SourceSansPro"/>
            </a:endParaRPr>
          </a:p>
          <a:p>
            <a:pPr marL="914400" lvl="1" indent="-457200"/>
            <a:endParaRPr lang="en-US" dirty="0">
              <a:solidFill>
                <a:srgbClr val="000000"/>
              </a:solidFill>
              <a:latin typeface="SourceSansPro"/>
            </a:endParaRPr>
          </a:p>
          <a:p>
            <a:endParaRPr lang="en-US" dirty="0">
              <a:solidFill>
                <a:srgbClr val="000000"/>
              </a:solidFill>
              <a:latin typeface="SourceSansPro"/>
            </a:endParaRPr>
          </a:p>
          <a:p>
            <a:endParaRPr lang="en-US" b="0" i="0" dirty="0">
              <a:solidFill>
                <a:srgbClr val="000000"/>
              </a:solidFill>
              <a:effectLst/>
              <a:latin typeface="SourceSansPro"/>
            </a:endParaRPr>
          </a:p>
        </p:txBody>
      </p:sp>
      <p:sp>
        <p:nvSpPr>
          <p:cNvPr id="20" name="Isosceles Triangle 7"/>
          <p:cNvSpPr/>
          <p:nvPr/>
        </p:nvSpPr>
        <p:spPr>
          <a:xfrm rot="5400000">
            <a:off x="4475332" y="2280015"/>
            <a:ext cx="670856" cy="8153401"/>
          </a:xfrm>
          <a:custGeom>
            <a:avLst/>
            <a:gdLst>
              <a:gd name="connsiteX0" fmla="*/ 0 w 1255305"/>
              <a:gd name="connsiteY0" fmla="*/ 9144001 h 9144001"/>
              <a:gd name="connsiteX1" fmla="*/ 1255305 w 1255305"/>
              <a:gd name="connsiteY1" fmla="*/ 0 h 9144001"/>
              <a:gd name="connsiteX2" fmla="*/ 1255305 w 1255305"/>
              <a:gd name="connsiteY2" fmla="*/ 9144001 h 9144001"/>
              <a:gd name="connsiteX3" fmla="*/ 0 w 1255305"/>
              <a:gd name="connsiteY3" fmla="*/ 9144001 h 9144001"/>
              <a:gd name="connsiteX0" fmla="*/ 0 w 1255305"/>
              <a:gd name="connsiteY0" fmla="*/ 9144001 h 9144001"/>
              <a:gd name="connsiteX1" fmla="*/ 1255305 w 1255305"/>
              <a:gd name="connsiteY1" fmla="*/ 0 h 9144001"/>
              <a:gd name="connsiteX2" fmla="*/ 1255305 w 1255305"/>
              <a:gd name="connsiteY2" fmla="*/ 9144001 h 9144001"/>
              <a:gd name="connsiteX3" fmla="*/ 0 w 1255305"/>
              <a:gd name="connsiteY3" fmla="*/ 9144001 h 9144001"/>
              <a:gd name="connsiteX0" fmla="*/ 37602 w 1292907"/>
              <a:gd name="connsiteY0" fmla="*/ 9144358 h 9144358"/>
              <a:gd name="connsiteX1" fmla="*/ 729419 w 1292907"/>
              <a:gd name="connsiteY1" fmla="*/ 7653016 h 9144358"/>
              <a:gd name="connsiteX2" fmla="*/ 1292907 w 1292907"/>
              <a:gd name="connsiteY2" fmla="*/ 357 h 9144358"/>
              <a:gd name="connsiteX3" fmla="*/ 1292907 w 1292907"/>
              <a:gd name="connsiteY3" fmla="*/ 9144358 h 9144358"/>
              <a:gd name="connsiteX4" fmla="*/ 37602 w 1292907"/>
              <a:gd name="connsiteY4" fmla="*/ 9144358 h 9144358"/>
              <a:gd name="connsiteX0" fmla="*/ 37602 w 1292907"/>
              <a:gd name="connsiteY0" fmla="*/ 9144001 h 9144001"/>
              <a:gd name="connsiteX1" fmla="*/ 729419 w 1292907"/>
              <a:gd name="connsiteY1" fmla="*/ 7652659 h 9144001"/>
              <a:gd name="connsiteX2" fmla="*/ 1292907 w 1292907"/>
              <a:gd name="connsiteY2" fmla="*/ 0 h 9144001"/>
              <a:gd name="connsiteX3" fmla="*/ 1292907 w 1292907"/>
              <a:gd name="connsiteY3" fmla="*/ 9144001 h 9144001"/>
              <a:gd name="connsiteX4" fmla="*/ 37602 w 1292907"/>
              <a:gd name="connsiteY4" fmla="*/ 9144001 h 9144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907" h="9144001">
                <a:moveTo>
                  <a:pt x="37602" y="9144001"/>
                </a:moveTo>
                <a:cubicBezTo>
                  <a:pt x="-166984" y="9089573"/>
                  <a:pt x="520202" y="9176659"/>
                  <a:pt x="729419" y="7652659"/>
                </a:cubicBezTo>
                <a:cubicBezTo>
                  <a:pt x="938636" y="6128659"/>
                  <a:pt x="1142749" y="2645234"/>
                  <a:pt x="1292907" y="0"/>
                </a:cubicBezTo>
                <a:lnTo>
                  <a:pt x="1292907" y="9144001"/>
                </a:lnTo>
                <a:lnTo>
                  <a:pt x="37602" y="9144001"/>
                </a:lnTo>
                <a:close/>
              </a:path>
            </a:pathLst>
          </a:custGeom>
          <a:gradFill flip="none" rotWithShape="1">
            <a:gsLst>
              <a:gs pos="0">
                <a:srgbClr val="C00000"/>
              </a:gs>
              <a:gs pos="67000">
                <a:srgbClr val="EF7A81"/>
              </a:gs>
              <a:gs pos="43000">
                <a:srgbClr val="FF0000"/>
              </a:gs>
              <a:gs pos="100000">
                <a:srgbClr val="ED7D31">
                  <a:lumMod val="20000"/>
                  <a:lumOff val="80000"/>
                </a:srgbClr>
              </a:gs>
            </a:gsLst>
            <a:path path="circle">
              <a:fillToRect t="100000" r="100000"/>
            </a:path>
            <a:tileRect l="-100000" b="-10000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ndParaRPr>
          </a:p>
        </p:txBody>
      </p:sp>
      <p:sp>
        <p:nvSpPr>
          <p:cNvPr id="25" name="Slide Number Placeholder 3"/>
          <p:cNvSpPr txBox="1">
            <a:spLocks/>
          </p:cNvSpPr>
          <p:nvPr/>
        </p:nvSpPr>
        <p:spPr>
          <a:xfrm>
            <a:off x="152400" y="6186582"/>
            <a:ext cx="457200" cy="457200"/>
          </a:xfrm>
          <a:prstGeom prst="ellipse">
            <a:avLst/>
          </a:prstGeom>
          <a:solidFill>
            <a:srgbClr val="CC0000"/>
          </a:solidFill>
        </p:spPr>
        <p:txBody>
          <a:bodyPr wrap="none" lIns="0" tIns="0" rIns="0" bIns="0" anchor="ctr" anchorCtr="1">
            <a:noAutofit/>
          </a:bodyPr>
          <a:lstStyle>
            <a:defPPr>
              <a:defRPr lang="en-US"/>
            </a:defPPr>
            <a:lvl1pPr algn="ctr" rtl="0" eaLnBrk="1" fontAlgn="base" latinLnBrk="0" hangingPunct="1">
              <a:spcBef>
                <a:spcPct val="0"/>
              </a:spcBef>
              <a:spcAft>
                <a:spcPct val="0"/>
              </a:spcAft>
              <a:defRPr kumimoji="0" sz="1400" kern="1200">
                <a:solidFill>
                  <a:srgbClr val="FFFFFF"/>
                </a:solidFill>
                <a:latin typeface="+mj-lt"/>
                <a:ea typeface="+mj-ea"/>
                <a:cs typeface="+mj-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pPr>
              <a:defRPr/>
            </a:pPr>
            <a:fld id="{7845DAF1-ED85-492E-8DBC-76C2A7C6E194}" type="slidenum">
              <a:rPr lang="en-US" smtClean="0"/>
              <a:pPr>
                <a:defRPr/>
              </a:pPr>
              <a:t>19</a:t>
            </a:fld>
            <a:endParaRPr lang="en-US"/>
          </a:p>
        </p:txBody>
      </p:sp>
      <p:sp>
        <p:nvSpPr>
          <p:cNvPr id="6" name="Rectangle: Rounded Corners 5">
            <a:extLst>
              <a:ext uri="{FF2B5EF4-FFF2-40B4-BE49-F238E27FC236}">
                <a16:creationId xmlns:a16="http://schemas.microsoft.com/office/drawing/2014/main" id="{85DD37A5-0ADA-FC76-B56A-587ED640EF66}"/>
              </a:ext>
            </a:extLst>
          </p:cNvPr>
          <p:cNvSpPr/>
          <p:nvPr/>
        </p:nvSpPr>
        <p:spPr>
          <a:xfrm>
            <a:off x="6094661" y="1293802"/>
            <a:ext cx="2793648" cy="4408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sz="2800" b="1" kern="1200">
                <a:solidFill>
                  <a:schemeClr val="lt1"/>
                </a:solidFill>
                <a:latin typeface="+mn-lt"/>
                <a:ea typeface="+mn-ea"/>
                <a:cs typeface="+mn-cs"/>
              </a:defRPr>
            </a:lvl1pPr>
            <a:lvl2pPr marL="457200" algn="l" rtl="0" fontAlgn="base">
              <a:spcBef>
                <a:spcPct val="0"/>
              </a:spcBef>
              <a:spcAft>
                <a:spcPct val="0"/>
              </a:spcAft>
              <a:defRPr sz="2800" b="1" kern="1200">
                <a:solidFill>
                  <a:schemeClr val="lt1"/>
                </a:solidFill>
                <a:latin typeface="+mn-lt"/>
                <a:ea typeface="+mn-ea"/>
                <a:cs typeface="+mn-cs"/>
              </a:defRPr>
            </a:lvl2pPr>
            <a:lvl3pPr marL="914400" algn="l" rtl="0" fontAlgn="base">
              <a:spcBef>
                <a:spcPct val="0"/>
              </a:spcBef>
              <a:spcAft>
                <a:spcPct val="0"/>
              </a:spcAft>
              <a:defRPr sz="2800" b="1" kern="1200">
                <a:solidFill>
                  <a:schemeClr val="lt1"/>
                </a:solidFill>
                <a:latin typeface="+mn-lt"/>
                <a:ea typeface="+mn-ea"/>
                <a:cs typeface="+mn-cs"/>
              </a:defRPr>
            </a:lvl3pPr>
            <a:lvl4pPr marL="1371600" algn="l" rtl="0" fontAlgn="base">
              <a:spcBef>
                <a:spcPct val="0"/>
              </a:spcBef>
              <a:spcAft>
                <a:spcPct val="0"/>
              </a:spcAft>
              <a:defRPr sz="2800" b="1" kern="1200">
                <a:solidFill>
                  <a:schemeClr val="lt1"/>
                </a:solidFill>
                <a:latin typeface="+mn-lt"/>
                <a:ea typeface="+mn-ea"/>
                <a:cs typeface="+mn-cs"/>
              </a:defRPr>
            </a:lvl4pPr>
            <a:lvl5pPr marL="1828800" algn="l" rtl="0" fontAlgn="base">
              <a:spcBef>
                <a:spcPct val="0"/>
              </a:spcBef>
              <a:spcAft>
                <a:spcPct val="0"/>
              </a:spcAft>
              <a:defRPr sz="2800" b="1" kern="1200">
                <a:solidFill>
                  <a:schemeClr val="lt1"/>
                </a:solidFill>
                <a:latin typeface="+mn-lt"/>
                <a:ea typeface="+mn-ea"/>
                <a:cs typeface="+mn-cs"/>
              </a:defRPr>
            </a:lvl5pPr>
            <a:lvl6pPr marL="2286000" algn="l" defTabSz="914400" rtl="0" eaLnBrk="1" latinLnBrk="0" hangingPunct="1">
              <a:defRPr sz="2800" b="1" kern="1200">
                <a:solidFill>
                  <a:schemeClr val="lt1"/>
                </a:solidFill>
                <a:latin typeface="+mn-lt"/>
                <a:ea typeface="+mn-ea"/>
                <a:cs typeface="+mn-cs"/>
              </a:defRPr>
            </a:lvl6pPr>
            <a:lvl7pPr marL="2743200" algn="l" defTabSz="914400" rtl="0" eaLnBrk="1" latinLnBrk="0" hangingPunct="1">
              <a:defRPr sz="2800" b="1" kern="1200">
                <a:solidFill>
                  <a:schemeClr val="lt1"/>
                </a:solidFill>
                <a:latin typeface="+mn-lt"/>
                <a:ea typeface="+mn-ea"/>
                <a:cs typeface="+mn-cs"/>
              </a:defRPr>
            </a:lvl7pPr>
            <a:lvl8pPr marL="3200400" algn="l" defTabSz="914400" rtl="0" eaLnBrk="1" latinLnBrk="0" hangingPunct="1">
              <a:defRPr sz="2800" b="1" kern="1200">
                <a:solidFill>
                  <a:schemeClr val="lt1"/>
                </a:solidFill>
                <a:latin typeface="+mn-lt"/>
                <a:ea typeface="+mn-ea"/>
                <a:cs typeface="+mn-cs"/>
              </a:defRPr>
            </a:lvl8pPr>
            <a:lvl9pPr marL="3657600" algn="l" defTabSz="914400" rtl="0" eaLnBrk="1" latinLnBrk="0" hangingPunct="1">
              <a:defRPr sz="2800" b="1" kern="1200">
                <a:solidFill>
                  <a:schemeClr val="lt1"/>
                </a:solidFill>
                <a:latin typeface="+mn-lt"/>
                <a:ea typeface="+mn-ea"/>
                <a:cs typeface="+mn-cs"/>
              </a:defRPr>
            </a:lvl9pPr>
          </a:lstStyle>
          <a:p>
            <a:pPr algn="ctr"/>
            <a:r>
              <a:rPr lang="en-US" sz="1600" b="0" dirty="0">
                <a:latin typeface="Verdana" panose="020B0604030504040204" pitchFamily="34" charset="0"/>
                <a:ea typeface="Verdana" panose="020B0604030504040204" pitchFamily="34" charset="0"/>
              </a:rPr>
              <a:t>From 1 August 2023, a 'pregnancy warning label' must be included on packaged alcoholic drinks with more than 1.15% </a:t>
            </a:r>
            <a:r>
              <a:rPr lang="en-US" sz="1600" b="0" dirty="0" err="1">
                <a:latin typeface="Verdana" panose="020B0604030504040204" pitchFamily="34" charset="0"/>
                <a:ea typeface="Verdana" panose="020B0604030504040204" pitchFamily="34" charset="0"/>
              </a:rPr>
              <a:t>alc</a:t>
            </a:r>
            <a:r>
              <a:rPr lang="en-US" sz="1600" b="0" dirty="0">
                <a:latin typeface="Verdana" panose="020B0604030504040204" pitchFamily="34" charset="0"/>
                <a:ea typeface="Verdana" panose="020B0604030504040204" pitchFamily="34" charset="0"/>
              </a:rPr>
              <a:t>/vol that are for retail sale, except when the alcoholic drink is packaged in the presence of the purchaser.</a:t>
            </a:r>
          </a:p>
        </p:txBody>
      </p:sp>
    </p:spTree>
    <p:extLst>
      <p:ext uri="{BB962C8B-B14F-4D97-AF65-F5344CB8AC3E}">
        <p14:creationId xmlns:p14="http://schemas.microsoft.com/office/powerpoint/2010/main" val="2301265895"/>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text, logo, font, graphics&#10;&#10;Description automatically generated">
            <a:extLst>
              <a:ext uri="{FF2B5EF4-FFF2-40B4-BE49-F238E27FC236}">
                <a16:creationId xmlns:a16="http://schemas.microsoft.com/office/drawing/2014/main" id="{376A2CE1-21BB-AC9E-220F-2A084E75C1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8694" y="4320800"/>
            <a:ext cx="5620512" cy="2371344"/>
          </a:xfrm>
          <a:prstGeom prst="rect">
            <a:avLst/>
          </a:prstGeom>
        </p:spPr>
      </p:pic>
      <p:sp>
        <p:nvSpPr>
          <p:cNvPr id="2" name="Title 1"/>
          <p:cNvSpPr>
            <a:spLocks noGrp="1"/>
          </p:cNvSpPr>
          <p:nvPr>
            <p:ph type="title"/>
          </p:nvPr>
        </p:nvSpPr>
        <p:spPr>
          <a:xfrm>
            <a:off x="604150" y="1265382"/>
            <a:ext cx="8229600" cy="4498109"/>
          </a:xfrm>
        </p:spPr>
        <p:txBody>
          <a:bodyPr>
            <a:noAutofit/>
          </a:bodyPr>
          <a:lstStyle/>
          <a:p>
            <a:br>
              <a:rPr lang="en-NZ" sz="4800" b="1" dirty="0">
                <a:latin typeface="Verdana"/>
                <a:ea typeface="Verdana"/>
                <a:cs typeface="Verdana" pitchFamily="34" charset="0"/>
              </a:rPr>
            </a:br>
            <a:r>
              <a:rPr lang="en-NZ" sz="2800" dirty="0">
                <a:latin typeface="Verdana"/>
                <a:ea typeface="Verdana"/>
                <a:cs typeface="Verdana" pitchFamily="34" charset="0"/>
              </a:rPr>
              <a:t>All Systems Go and All Systems Go Auditing </a:t>
            </a:r>
            <a:br>
              <a:rPr lang="en-NZ" sz="2000" dirty="0">
                <a:latin typeface="Verdana"/>
                <a:ea typeface="Verdana"/>
                <a:cs typeface="Verdana" pitchFamily="34" charset="0"/>
              </a:rPr>
            </a:br>
            <a:r>
              <a:rPr lang="en-US" sz="2000" b="1" i="0" dirty="0">
                <a:solidFill>
                  <a:srgbClr val="061752"/>
                </a:solidFill>
                <a:effectLst/>
                <a:latin typeface="Verdana" panose="020B0604030504040204" pitchFamily="34" charset="0"/>
                <a:ea typeface="Verdana" panose="020B0604030504040204" pitchFamily="34" charset="0"/>
              </a:rPr>
              <a:t>Leading IT Solutions and Food Safety Services</a:t>
            </a:r>
            <a:br>
              <a:rPr lang="en-US" sz="1000" b="1" i="0" dirty="0">
                <a:solidFill>
                  <a:srgbClr val="061752"/>
                </a:solidFill>
                <a:effectLst/>
                <a:latin typeface="Raleway" pitchFamily="2" charset="0"/>
              </a:rPr>
            </a:br>
            <a:br>
              <a:rPr lang="en-NZ" sz="2000" dirty="0">
                <a:latin typeface="Verdana"/>
                <a:ea typeface="Verdana"/>
                <a:cs typeface="Verdana" pitchFamily="34" charset="0"/>
              </a:rPr>
            </a:br>
            <a:br>
              <a:rPr lang="en-NZ" sz="2000" dirty="0">
                <a:latin typeface="Verdana"/>
                <a:ea typeface="Verdana"/>
                <a:cs typeface="Verdana" pitchFamily="34" charset="0"/>
              </a:rPr>
            </a:br>
            <a:r>
              <a:rPr lang="en-NZ" sz="2000" dirty="0">
                <a:latin typeface="Verdana"/>
                <a:ea typeface="Verdana"/>
                <a:cs typeface="Verdana" pitchFamily="34" charset="0"/>
              </a:rPr>
              <a:t>Provide Consulting, Auditing and Verification Services </a:t>
            </a:r>
            <a:br>
              <a:rPr lang="en-NZ" sz="2000" dirty="0">
                <a:latin typeface="Verdana"/>
                <a:ea typeface="Verdana"/>
                <a:cs typeface="Verdana" pitchFamily="34" charset="0"/>
              </a:rPr>
            </a:br>
            <a:r>
              <a:rPr lang="en-NZ" sz="2000" dirty="0">
                <a:latin typeface="Verdana"/>
                <a:ea typeface="Verdana"/>
                <a:cs typeface="Verdana" pitchFamily="34" charset="0"/>
              </a:rPr>
              <a:t>IT Hardware and Software Suppliers</a:t>
            </a:r>
            <a:br>
              <a:rPr lang="en-NZ" sz="2000" dirty="0">
                <a:latin typeface="Verdana"/>
                <a:ea typeface="Verdana"/>
                <a:cs typeface="Verdana" pitchFamily="34" charset="0"/>
              </a:rPr>
            </a:br>
            <a:br>
              <a:rPr lang="en-NZ" sz="2000" dirty="0">
                <a:latin typeface="Verdana"/>
                <a:ea typeface="Verdana"/>
                <a:cs typeface="Verdana" pitchFamily="34" charset="0"/>
              </a:rPr>
            </a:br>
            <a:r>
              <a:rPr lang="en-NZ" sz="2000" dirty="0">
                <a:latin typeface="Verdana"/>
                <a:ea typeface="Verdana"/>
                <a:cs typeface="Verdana" pitchFamily="34" charset="0"/>
              </a:rPr>
              <a:t>Team members based in Auckland, Hamilton, Napier, Wanganui and Christchurch</a:t>
            </a:r>
            <a:br>
              <a:rPr lang="en-NZ" sz="4800" b="1" dirty="0">
                <a:latin typeface="Verdana"/>
                <a:ea typeface="Verdana"/>
                <a:cs typeface="Verdana" pitchFamily="34" charset="0"/>
              </a:rPr>
            </a:br>
            <a:r>
              <a:rPr lang="en-NZ" sz="4800" b="1" dirty="0">
                <a:latin typeface="Verdana"/>
                <a:ea typeface="Verdana"/>
                <a:cs typeface="Verdana" pitchFamily="34" charset="0"/>
              </a:rPr>
              <a:t> </a:t>
            </a:r>
            <a:br>
              <a:rPr lang="en-NZ" sz="4800" dirty="0">
                <a:latin typeface="Verdana"/>
                <a:ea typeface="Verdana"/>
                <a:cs typeface="Verdana" pitchFamily="34" charset="0"/>
              </a:rPr>
            </a:br>
            <a:endParaRPr lang="en-NZ" sz="4800" dirty="0">
              <a:latin typeface="Verdana" pitchFamily="34" charset="0"/>
              <a:ea typeface="Verdana" pitchFamily="34" charset="0"/>
              <a:cs typeface="Verdana" pitchFamily="34" charset="0"/>
            </a:endParaRPr>
          </a:p>
        </p:txBody>
      </p:sp>
      <p:sp>
        <p:nvSpPr>
          <p:cNvPr id="20" name="Isosceles Triangle 7"/>
          <p:cNvSpPr/>
          <p:nvPr/>
        </p:nvSpPr>
        <p:spPr>
          <a:xfrm rot="5400000">
            <a:off x="4475332" y="2280015"/>
            <a:ext cx="670856" cy="8153401"/>
          </a:xfrm>
          <a:custGeom>
            <a:avLst/>
            <a:gdLst>
              <a:gd name="connsiteX0" fmla="*/ 0 w 1255305"/>
              <a:gd name="connsiteY0" fmla="*/ 9144001 h 9144001"/>
              <a:gd name="connsiteX1" fmla="*/ 1255305 w 1255305"/>
              <a:gd name="connsiteY1" fmla="*/ 0 h 9144001"/>
              <a:gd name="connsiteX2" fmla="*/ 1255305 w 1255305"/>
              <a:gd name="connsiteY2" fmla="*/ 9144001 h 9144001"/>
              <a:gd name="connsiteX3" fmla="*/ 0 w 1255305"/>
              <a:gd name="connsiteY3" fmla="*/ 9144001 h 9144001"/>
              <a:gd name="connsiteX0" fmla="*/ 0 w 1255305"/>
              <a:gd name="connsiteY0" fmla="*/ 9144001 h 9144001"/>
              <a:gd name="connsiteX1" fmla="*/ 1255305 w 1255305"/>
              <a:gd name="connsiteY1" fmla="*/ 0 h 9144001"/>
              <a:gd name="connsiteX2" fmla="*/ 1255305 w 1255305"/>
              <a:gd name="connsiteY2" fmla="*/ 9144001 h 9144001"/>
              <a:gd name="connsiteX3" fmla="*/ 0 w 1255305"/>
              <a:gd name="connsiteY3" fmla="*/ 9144001 h 9144001"/>
              <a:gd name="connsiteX0" fmla="*/ 37602 w 1292907"/>
              <a:gd name="connsiteY0" fmla="*/ 9144358 h 9144358"/>
              <a:gd name="connsiteX1" fmla="*/ 729419 w 1292907"/>
              <a:gd name="connsiteY1" fmla="*/ 7653016 h 9144358"/>
              <a:gd name="connsiteX2" fmla="*/ 1292907 w 1292907"/>
              <a:gd name="connsiteY2" fmla="*/ 357 h 9144358"/>
              <a:gd name="connsiteX3" fmla="*/ 1292907 w 1292907"/>
              <a:gd name="connsiteY3" fmla="*/ 9144358 h 9144358"/>
              <a:gd name="connsiteX4" fmla="*/ 37602 w 1292907"/>
              <a:gd name="connsiteY4" fmla="*/ 9144358 h 9144358"/>
              <a:gd name="connsiteX0" fmla="*/ 37602 w 1292907"/>
              <a:gd name="connsiteY0" fmla="*/ 9144001 h 9144001"/>
              <a:gd name="connsiteX1" fmla="*/ 729419 w 1292907"/>
              <a:gd name="connsiteY1" fmla="*/ 7652659 h 9144001"/>
              <a:gd name="connsiteX2" fmla="*/ 1292907 w 1292907"/>
              <a:gd name="connsiteY2" fmla="*/ 0 h 9144001"/>
              <a:gd name="connsiteX3" fmla="*/ 1292907 w 1292907"/>
              <a:gd name="connsiteY3" fmla="*/ 9144001 h 9144001"/>
              <a:gd name="connsiteX4" fmla="*/ 37602 w 1292907"/>
              <a:gd name="connsiteY4" fmla="*/ 9144001 h 9144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907" h="9144001">
                <a:moveTo>
                  <a:pt x="37602" y="9144001"/>
                </a:moveTo>
                <a:cubicBezTo>
                  <a:pt x="-166984" y="9089573"/>
                  <a:pt x="520202" y="9176659"/>
                  <a:pt x="729419" y="7652659"/>
                </a:cubicBezTo>
                <a:cubicBezTo>
                  <a:pt x="938636" y="6128659"/>
                  <a:pt x="1142749" y="2645234"/>
                  <a:pt x="1292907" y="0"/>
                </a:cubicBezTo>
                <a:lnTo>
                  <a:pt x="1292907" y="9144001"/>
                </a:lnTo>
                <a:lnTo>
                  <a:pt x="37602" y="9144001"/>
                </a:lnTo>
                <a:close/>
              </a:path>
            </a:pathLst>
          </a:custGeom>
          <a:gradFill flip="none" rotWithShape="1">
            <a:gsLst>
              <a:gs pos="0">
                <a:srgbClr val="C00000"/>
              </a:gs>
              <a:gs pos="67000">
                <a:srgbClr val="EF7A81"/>
              </a:gs>
              <a:gs pos="43000">
                <a:srgbClr val="FF0000"/>
              </a:gs>
              <a:gs pos="100000">
                <a:srgbClr val="ED7D31">
                  <a:lumMod val="20000"/>
                  <a:lumOff val="80000"/>
                </a:srgbClr>
              </a:gs>
            </a:gsLst>
            <a:path path="circle">
              <a:fillToRect t="100000" r="100000"/>
            </a:path>
            <a:tileRect l="-100000" b="-10000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ndParaRPr>
          </a:p>
        </p:txBody>
      </p:sp>
      <p:sp>
        <p:nvSpPr>
          <p:cNvPr id="25" name="Slide Number Placeholder 3"/>
          <p:cNvSpPr txBox="1">
            <a:spLocks/>
          </p:cNvSpPr>
          <p:nvPr/>
        </p:nvSpPr>
        <p:spPr>
          <a:xfrm>
            <a:off x="152400" y="6186582"/>
            <a:ext cx="457200" cy="457200"/>
          </a:xfrm>
          <a:prstGeom prst="ellipse">
            <a:avLst/>
          </a:prstGeom>
          <a:solidFill>
            <a:srgbClr val="CC0000"/>
          </a:solidFill>
        </p:spPr>
        <p:txBody>
          <a:bodyPr wrap="none" lIns="0" tIns="0" rIns="0" bIns="0" anchor="ctr" anchorCtr="1">
            <a:noAutofit/>
          </a:bodyPr>
          <a:lstStyle>
            <a:defPPr>
              <a:defRPr lang="en-US"/>
            </a:defPPr>
            <a:lvl1pPr algn="ctr" rtl="0" eaLnBrk="1" fontAlgn="base" latinLnBrk="0" hangingPunct="1">
              <a:spcBef>
                <a:spcPct val="0"/>
              </a:spcBef>
              <a:spcAft>
                <a:spcPct val="0"/>
              </a:spcAft>
              <a:defRPr kumimoji="0" sz="1400" kern="1200">
                <a:solidFill>
                  <a:srgbClr val="FFFFFF"/>
                </a:solidFill>
                <a:latin typeface="+mj-lt"/>
                <a:ea typeface="+mj-ea"/>
                <a:cs typeface="+mj-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pPr>
              <a:defRPr/>
            </a:pPr>
            <a:fld id="{7845DAF1-ED85-492E-8DBC-76C2A7C6E194}" type="slidenum">
              <a:rPr lang="en-US" smtClean="0"/>
              <a:pPr>
                <a:defRPr/>
              </a:pPr>
              <a:t>2</a:t>
            </a:fld>
            <a:endParaRPr lang="en-US"/>
          </a:p>
        </p:txBody>
      </p:sp>
      <p:pic>
        <p:nvPicPr>
          <p:cNvPr id="4" name="Picture 3">
            <a:extLst>
              <a:ext uri="{FF2B5EF4-FFF2-40B4-BE49-F238E27FC236}">
                <a16:creationId xmlns:a16="http://schemas.microsoft.com/office/drawing/2014/main" id="{471F6A7F-EC72-5AF7-9282-D85FE59EDE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159" y="4933222"/>
            <a:ext cx="1155623" cy="859058"/>
          </a:xfrm>
          <a:prstGeom prst="rect">
            <a:avLst/>
          </a:prstGeom>
        </p:spPr>
      </p:pic>
      <p:pic>
        <p:nvPicPr>
          <p:cNvPr id="12" name="Picture 11">
            <a:extLst>
              <a:ext uri="{FF2B5EF4-FFF2-40B4-BE49-F238E27FC236}">
                <a16:creationId xmlns:a16="http://schemas.microsoft.com/office/drawing/2014/main" id="{493A1061-FD83-0933-E622-799C48A04DDC}"/>
              </a:ext>
            </a:extLst>
          </p:cNvPr>
          <p:cNvPicPr>
            <a:picLocks noChangeAspect="1"/>
          </p:cNvPicPr>
          <p:nvPr/>
        </p:nvPicPr>
        <p:blipFill>
          <a:blip r:embed="rId5"/>
          <a:stretch>
            <a:fillRect/>
          </a:stretch>
        </p:blipFill>
        <p:spPr>
          <a:xfrm>
            <a:off x="7774799" y="4936815"/>
            <a:ext cx="884683" cy="945996"/>
          </a:xfrm>
          <a:prstGeom prst="rect">
            <a:avLst/>
          </a:prstGeom>
        </p:spPr>
      </p:pic>
      <p:grpSp>
        <p:nvGrpSpPr>
          <p:cNvPr id="10" name="Group 9">
            <a:extLst>
              <a:ext uri="{FF2B5EF4-FFF2-40B4-BE49-F238E27FC236}">
                <a16:creationId xmlns:a16="http://schemas.microsoft.com/office/drawing/2014/main" id="{2792E49C-7FD6-C93F-0569-BF508FB5329F}"/>
              </a:ext>
            </a:extLst>
          </p:cNvPr>
          <p:cNvGrpSpPr/>
          <p:nvPr/>
        </p:nvGrpSpPr>
        <p:grpSpPr>
          <a:xfrm>
            <a:off x="378629" y="267752"/>
            <a:ext cx="8364125" cy="892288"/>
            <a:chOff x="378629" y="267752"/>
            <a:chExt cx="8364125" cy="892288"/>
          </a:xfrm>
        </p:grpSpPr>
        <p:pic>
          <p:nvPicPr>
            <p:cNvPr id="8" name="Picture 7">
              <a:extLst>
                <a:ext uri="{FF2B5EF4-FFF2-40B4-BE49-F238E27FC236}">
                  <a16:creationId xmlns:a16="http://schemas.microsoft.com/office/drawing/2014/main" id="{22EB091E-3BC0-4B90-CF4C-8EDADF7B8A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8629" y="271429"/>
              <a:ext cx="1057120" cy="854778"/>
            </a:xfrm>
            <a:prstGeom prst="rect">
              <a:avLst/>
            </a:prstGeom>
          </p:spPr>
        </p:pic>
        <p:pic>
          <p:nvPicPr>
            <p:cNvPr id="5" name="Picture 4">
              <a:extLst>
                <a:ext uri="{FF2B5EF4-FFF2-40B4-BE49-F238E27FC236}">
                  <a16:creationId xmlns:a16="http://schemas.microsoft.com/office/drawing/2014/main" id="{520B921C-28BB-5687-28C7-AE35317B35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41177" y="280688"/>
              <a:ext cx="1145050" cy="876344"/>
            </a:xfrm>
            <a:prstGeom prst="rect">
              <a:avLst/>
            </a:prstGeom>
          </p:spPr>
        </p:pic>
        <p:pic>
          <p:nvPicPr>
            <p:cNvPr id="6" name="Picture 5">
              <a:extLst>
                <a:ext uri="{FF2B5EF4-FFF2-40B4-BE49-F238E27FC236}">
                  <a16:creationId xmlns:a16="http://schemas.microsoft.com/office/drawing/2014/main" id="{E9C5FD27-6242-10D5-A1E1-F8AEA3AF723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83019" y="273319"/>
              <a:ext cx="1119349" cy="882397"/>
            </a:xfrm>
            <a:prstGeom prst="rect">
              <a:avLst/>
            </a:prstGeom>
          </p:spPr>
        </p:pic>
        <p:pic>
          <p:nvPicPr>
            <p:cNvPr id="7" name="Picture 6">
              <a:extLst>
                <a:ext uri="{FF2B5EF4-FFF2-40B4-BE49-F238E27FC236}">
                  <a16:creationId xmlns:a16="http://schemas.microsoft.com/office/drawing/2014/main" id="{227425BB-F7EA-8934-8A93-118A53470C8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65822" y="268544"/>
              <a:ext cx="1211491" cy="884837"/>
            </a:xfrm>
            <a:prstGeom prst="rect">
              <a:avLst/>
            </a:prstGeom>
          </p:spPr>
        </p:pic>
        <p:pic>
          <p:nvPicPr>
            <p:cNvPr id="9" name="Picture 8">
              <a:extLst>
                <a:ext uri="{FF2B5EF4-FFF2-40B4-BE49-F238E27FC236}">
                  <a16:creationId xmlns:a16="http://schemas.microsoft.com/office/drawing/2014/main" id="{2C9BBC62-C6BA-1C49-B9AC-E86770C4D89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70599" y="271901"/>
              <a:ext cx="1172155" cy="886306"/>
            </a:xfrm>
            <a:prstGeom prst="rect">
              <a:avLst/>
            </a:prstGeom>
          </p:spPr>
        </p:pic>
        <p:pic>
          <p:nvPicPr>
            <p:cNvPr id="11" name="Picture 10">
              <a:extLst>
                <a:ext uri="{FF2B5EF4-FFF2-40B4-BE49-F238E27FC236}">
                  <a16:creationId xmlns:a16="http://schemas.microsoft.com/office/drawing/2014/main" id="{90EACFF7-BA1E-76F7-C987-5F9D88DB6D9F}"/>
                </a:ext>
              </a:extLst>
            </p:cNvPr>
            <p:cNvPicPr>
              <a:picLocks noChangeAspect="1"/>
            </p:cNvPicPr>
            <p:nvPr/>
          </p:nvPicPr>
          <p:blipFill>
            <a:blip r:embed="rId11"/>
            <a:stretch>
              <a:fillRect/>
            </a:stretch>
          </p:blipFill>
          <p:spPr>
            <a:xfrm>
              <a:off x="4165432" y="268117"/>
              <a:ext cx="854882" cy="884837"/>
            </a:xfrm>
            <a:prstGeom prst="rect">
              <a:avLst/>
            </a:prstGeom>
          </p:spPr>
        </p:pic>
        <p:pic>
          <p:nvPicPr>
            <p:cNvPr id="3" name="Picture 9" descr="A picture containing tree, outdoor, person, person&#10;&#10;Description automatically generated">
              <a:extLst>
                <a:ext uri="{FF2B5EF4-FFF2-40B4-BE49-F238E27FC236}">
                  <a16:creationId xmlns:a16="http://schemas.microsoft.com/office/drawing/2014/main" id="{71310834-94CB-728C-FE01-47DC58A0AB02}"/>
                </a:ext>
              </a:extLst>
            </p:cNvPr>
            <p:cNvPicPr>
              <a:picLocks noChangeAspect="1"/>
            </p:cNvPicPr>
            <p:nvPr/>
          </p:nvPicPr>
          <p:blipFill rotWithShape="1">
            <a:blip r:embed="rId12"/>
            <a:srcRect r="-599" b="7143"/>
            <a:stretch/>
          </p:blipFill>
          <p:spPr>
            <a:xfrm>
              <a:off x="6516454" y="267752"/>
              <a:ext cx="972263" cy="892288"/>
            </a:xfrm>
            <a:prstGeom prst="rect">
              <a:avLst/>
            </a:prstGeom>
          </p:spPr>
        </p:pic>
      </p:grpSp>
    </p:spTree>
    <p:extLst>
      <p:ext uri="{BB962C8B-B14F-4D97-AF65-F5344CB8AC3E}">
        <p14:creationId xmlns:p14="http://schemas.microsoft.com/office/powerpoint/2010/main" val="2565031143"/>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F0831D9-3EEF-516C-96A1-42EC787E7778}"/>
              </a:ext>
            </a:extLst>
          </p:cNvPr>
          <p:cNvPicPr>
            <a:picLocks noChangeAspect="1"/>
          </p:cNvPicPr>
          <p:nvPr/>
        </p:nvPicPr>
        <p:blipFill rotWithShape="1">
          <a:blip r:embed="rId3"/>
          <a:srcRect t="9866"/>
          <a:stretch/>
        </p:blipFill>
        <p:spPr>
          <a:xfrm>
            <a:off x="815231" y="1716739"/>
            <a:ext cx="6997156" cy="4637453"/>
          </a:xfrm>
          <a:prstGeom prst="rect">
            <a:avLst/>
          </a:prstGeom>
        </p:spPr>
      </p:pic>
      <p:sp>
        <p:nvSpPr>
          <p:cNvPr id="2" name="Title 1"/>
          <p:cNvSpPr>
            <a:spLocks noGrp="1"/>
          </p:cNvSpPr>
          <p:nvPr>
            <p:ph type="title"/>
          </p:nvPr>
        </p:nvSpPr>
        <p:spPr/>
        <p:txBody>
          <a:bodyPr>
            <a:noAutofit/>
          </a:bodyPr>
          <a:lstStyle/>
          <a:p>
            <a:r>
              <a:rPr lang="en-US" sz="3200" b="1">
                <a:latin typeface="Verdana" pitchFamily="34" charset="0"/>
                <a:ea typeface="Verdana" pitchFamily="34" charset="0"/>
                <a:cs typeface="Verdana" pitchFamily="34" charset="0"/>
              </a:rPr>
              <a:t>Pregnancy Warning Labels </a:t>
            </a:r>
            <a:endParaRPr lang="en-NZ" sz="3200" b="1">
              <a:latin typeface="Verdana" pitchFamily="34" charset="0"/>
              <a:ea typeface="Verdana" pitchFamily="34" charset="0"/>
              <a:cs typeface="Verdana" pitchFamily="34" charset="0"/>
            </a:endParaRPr>
          </a:p>
        </p:txBody>
      </p:sp>
      <p:sp>
        <p:nvSpPr>
          <p:cNvPr id="20" name="Isosceles Triangle 7"/>
          <p:cNvSpPr/>
          <p:nvPr/>
        </p:nvSpPr>
        <p:spPr>
          <a:xfrm rot="5400000">
            <a:off x="4475332" y="2280015"/>
            <a:ext cx="670856" cy="8153401"/>
          </a:xfrm>
          <a:custGeom>
            <a:avLst/>
            <a:gdLst>
              <a:gd name="connsiteX0" fmla="*/ 0 w 1255305"/>
              <a:gd name="connsiteY0" fmla="*/ 9144001 h 9144001"/>
              <a:gd name="connsiteX1" fmla="*/ 1255305 w 1255305"/>
              <a:gd name="connsiteY1" fmla="*/ 0 h 9144001"/>
              <a:gd name="connsiteX2" fmla="*/ 1255305 w 1255305"/>
              <a:gd name="connsiteY2" fmla="*/ 9144001 h 9144001"/>
              <a:gd name="connsiteX3" fmla="*/ 0 w 1255305"/>
              <a:gd name="connsiteY3" fmla="*/ 9144001 h 9144001"/>
              <a:gd name="connsiteX0" fmla="*/ 0 w 1255305"/>
              <a:gd name="connsiteY0" fmla="*/ 9144001 h 9144001"/>
              <a:gd name="connsiteX1" fmla="*/ 1255305 w 1255305"/>
              <a:gd name="connsiteY1" fmla="*/ 0 h 9144001"/>
              <a:gd name="connsiteX2" fmla="*/ 1255305 w 1255305"/>
              <a:gd name="connsiteY2" fmla="*/ 9144001 h 9144001"/>
              <a:gd name="connsiteX3" fmla="*/ 0 w 1255305"/>
              <a:gd name="connsiteY3" fmla="*/ 9144001 h 9144001"/>
              <a:gd name="connsiteX0" fmla="*/ 37602 w 1292907"/>
              <a:gd name="connsiteY0" fmla="*/ 9144358 h 9144358"/>
              <a:gd name="connsiteX1" fmla="*/ 729419 w 1292907"/>
              <a:gd name="connsiteY1" fmla="*/ 7653016 h 9144358"/>
              <a:gd name="connsiteX2" fmla="*/ 1292907 w 1292907"/>
              <a:gd name="connsiteY2" fmla="*/ 357 h 9144358"/>
              <a:gd name="connsiteX3" fmla="*/ 1292907 w 1292907"/>
              <a:gd name="connsiteY3" fmla="*/ 9144358 h 9144358"/>
              <a:gd name="connsiteX4" fmla="*/ 37602 w 1292907"/>
              <a:gd name="connsiteY4" fmla="*/ 9144358 h 9144358"/>
              <a:gd name="connsiteX0" fmla="*/ 37602 w 1292907"/>
              <a:gd name="connsiteY0" fmla="*/ 9144001 h 9144001"/>
              <a:gd name="connsiteX1" fmla="*/ 729419 w 1292907"/>
              <a:gd name="connsiteY1" fmla="*/ 7652659 h 9144001"/>
              <a:gd name="connsiteX2" fmla="*/ 1292907 w 1292907"/>
              <a:gd name="connsiteY2" fmla="*/ 0 h 9144001"/>
              <a:gd name="connsiteX3" fmla="*/ 1292907 w 1292907"/>
              <a:gd name="connsiteY3" fmla="*/ 9144001 h 9144001"/>
              <a:gd name="connsiteX4" fmla="*/ 37602 w 1292907"/>
              <a:gd name="connsiteY4" fmla="*/ 9144001 h 9144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907" h="9144001">
                <a:moveTo>
                  <a:pt x="37602" y="9144001"/>
                </a:moveTo>
                <a:cubicBezTo>
                  <a:pt x="-166984" y="9089573"/>
                  <a:pt x="520202" y="9176659"/>
                  <a:pt x="729419" y="7652659"/>
                </a:cubicBezTo>
                <a:cubicBezTo>
                  <a:pt x="938636" y="6128659"/>
                  <a:pt x="1142749" y="2645234"/>
                  <a:pt x="1292907" y="0"/>
                </a:cubicBezTo>
                <a:lnTo>
                  <a:pt x="1292907" y="9144001"/>
                </a:lnTo>
                <a:lnTo>
                  <a:pt x="37602" y="9144001"/>
                </a:lnTo>
                <a:close/>
              </a:path>
            </a:pathLst>
          </a:custGeom>
          <a:gradFill flip="none" rotWithShape="1">
            <a:gsLst>
              <a:gs pos="0">
                <a:srgbClr val="C00000"/>
              </a:gs>
              <a:gs pos="67000">
                <a:srgbClr val="EF7A81"/>
              </a:gs>
              <a:gs pos="43000">
                <a:srgbClr val="FF0000"/>
              </a:gs>
              <a:gs pos="100000">
                <a:srgbClr val="ED7D31">
                  <a:lumMod val="20000"/>
                  <a:lumOff val="80000"/>
                </a:srgbClr>
              </a:gs>
            </a:gsLst>
            <a:path path="circle">
              <a:fillToRect t="100000" r="100000"/>
            </a:path>
            <a:tileRect l="-100000" b="-10000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ndParaRPr>
          </a:p>
        </p:txBody>
      </p:sp>
      <p:sp>
        <p:nvSpPr>
          <p:cNvPr id="25" name="Slide Number Placeholder 3"/>
          <p:cNvSpPr txBox="1">
            <a:spLocks/>
          </p:cNvSpPr>
          <p:nvPr/>
        </p:nvSpPr>
        <p:spPr>
          <a:xfrm>
            <a:off x="152400" y="6186582"/>
            <a:ext cx="457200" cy="457200"/>
          </a:xfrm>
          <a:prstGeom prst="ellipse">
            <a:avLst/>
          </a:prstGeom>
          <a:solidFill>
            <a:srgbClr val="CC0000"/>
          </a:solidFill>
        </p:spPr>
        <p:txBody>
          <a:bodyPr wrap="none" lIns="0" tIns="0" rIns="0" bIns="0" anchor="ctr" anchorCtr="1">
            <a:noAutofit/>
          </a:bodyPr>
          <a:lstStyle>
            <a:defPPr>
              <a:defRPr lang="en-US"/>
            </a:defPPr>
            <a:lvl1pPr algn="ctr" rtl="0" eaLnBrk="1" fontAlgn="base" latinLnBrk="0" hangingPunct="1">
              <a:spcBef>
                <a:spcPct val="0"/>
              </a:spcBef>
              <a:spcAft>
                <a:spcPct val="0"/>
              </a:spcAft>
              <a:defRPr kumimoji="0" sz="1400" kern="1200">
                <a:solidFill>
                  <a:srgbClr val="FFFFFF"/>
                </a:solidFill>
                <a:latin typeface="+mj-lt"/>
                <a:ea typeface="+mj-ea"/>
                <a:cs typeface="+mj-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pPr>
              <a:defRPr/>
            </a:pPr>
            <a:fld id="{7845DAF1-ED85-492E-8DBC-76C2A7C6E194}" type="slidenum">
              <a:rPr lang="en-US" smtClean="0"/>
              <a:pPr>
                <a:defRPr/>
              </a:pPr>
              <a:t>20</a:t>
            </a:fld>
            <a:endParaRPr lang="en-US"/>
          </a:p>
        </p:txBody>
      </p:sp>
      <p:sp>
        <p:nvSpPr>
          <p:cNvPr id="12" name="Rectangle: Rounded Corners 11">
            <a:extLst>
              <a:ext uri="{FF2B5EF4-FFF2-40B4-BE49-F238E27FC236}">
                <a16:creationId xmlns:a16="http://schemas.microsoft.com/office/drawing/2014/main" id="{1E3311CC-9581-C594-D38D-91C210924900}"/>
              </a:ext>
            </a:extLst>
          </p:cNvPr>
          <p:cNvSpPr/>
          <p:nvPr/>
        </p:nvSpPr>
        <p:spPr>
          <a:xfrm>
            <a:off x="7812387" y="3174680"/>
            <a:ext cx="1137304" cy="14353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Verdana" panose="020B0604030504040204" pitchFamily="34" charset="0"/>
                <a:ea typeface="Verdana" panose="020B0604030504040204" pitchFamily="34" charset="0"/>
              </a:rPr>
              <a:t>Applies from 2 February 2024.</a:t>
            </a:r>
            <a:endParaRPr lang="en-NZ" sz="12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051296138"/>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sz="2800" b="1" dirty="0">
                <a:latin typeface="Verdana"/>
                <a:ea typeface="Verdana"/>
              </a:rPr>
              <a:t>Complaints and Recalls </a:t>
            </a:r>
            <a:endParaRPr lang="en-US" dirty="0">
              <a:cs typeface="Calibri"/>
            </a:endParaRPr>
          </a:p>
        </p:txBody>
      </p:sp>
      <p:sp>
        <p:nvSpPr>
          <p:cNvPr id="20" name="Isosceles Triangle 7"/>
          <p:cNvSpPr/>
          <p:nvPr/>
        </p:nvSpPr>
        <p:spPr>
          <a:xfrm rot="5400000">
            <a:off x="4475332" y="2280015"/>
            <a:ext cx="670856" cy="8153401"/>
          </a:xfrm>
          <a:custGeom>
            <a:avLst/>
            <a:gdLst>
              <a:gd name="connsiteX0" fmla="*/ 0 w 1255305"/>
              <a:gd name="connsiteY0" fmla="*/ 9144001 h 9144001"/>
              <a:gd name="connsiteX1" fmla="*/ 1255305 w 1255305"/>
              <a:gd name="connsiteY1" fmla="*/ 0 h 9144001"/>
              <a:gd name="connsiteX2" fmla="*/ 1255305 w 1255305"/>
              <a:gd name="connsiteY2" fmla="*/ 9144001 h 9144001"/>
              <a:gd name="connsiteX3" fmla="*/ 0 w 1255305"/>
              <a:gd name="connsiteY3" fmla="*/ 9144001 h 9144001"/>
              <a:gd name="connsiteX0" fmla="*/ 0 w 1255305"/>
              <a:gd name="connsiteY0" fmla="*/ 9144001 h 9144001"/>
              <a:gd name="connsiteX1" fmla="*/ 1255305 w 1255305"/>
              <a:gd name="connsiteY1" fmla="*/ 0 h 9144001"/>
              <a:gd name="connsiteX2" fmla="*/ 1255305 w 1255305"/>
              <a:gd name="connsiteY2" fmla="*/ 9144001 h 9144001"/>
              <a:gd name="connsiteX3" fmla="*/ 0 w 1255305"/>
              <a:gd name="connsiteY3" fmla="*/ 9144001 h 9144001"/>
              <a:gd name="connsiteX0" fmla="*/ 37602 w 1292907"/>
              <a:gd name="connsiteY0" fmla="*/ 9144358 h 9144358"/>
              <a:gd name="connsiteX1" fmla="*/ 729419 w 1292907"/>
              <a:gd name="connsiteY1" fmla="*/ 7653016 h 9144358"/>
              <a:gd name="connsiteX2" fmla="*/ 1292907 w 1292907"/>
              <a:gd name="connsiteY2" fmla="*/ 357 h 9144358"/>
              <a:gd name="connsiteX3" fmla="*/ 1292907 w 1292907"/>
              <a:gd name="connsiteY3" fmla="*/ 9144358 h 9144358"/>
              <a:gd name="connsiteX4" fmla="*/ 37602 w 1292907"/>
              <a:gd name="connsiteY4" fmla="*/ 9144358 h 9144358"/>
              <a:gd name="connsiteX0" fmla="*/ 37602 w 1292907"/>
              <a:gd name="connsiteY0" fmla="*/ 9144001 h 9144001"/>
              <a:gd name="connsiteX1" fmla="*/ 729419 w 1292907"/>
              <a:gd name="connsiteY1" fmla="*/ 7652659 h 9144001"/>
              <a:gd name="connsiteX2" fmla="*/ 1292907 w 1292907"/>
              <a:gd name="connsiteY2" fmla="*/ 0 h 9144001"/>
              <a:gd name="connsiteX3" fmla="*/ 1292907 w 1292907"/>
              <a:gd name="connsiteY3" fmla="*/ 9144001 h 9144001"/>
              <a:gd name="connsiteX4" fmla="*/ 37602 w 1292907"/>
              <a:gd name="connsiteY4" fmla="*/ 9144001 h 9144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907" h="9144001">
                <a:moveTo>
                  <a:pt x="37602" y="9144001"/>
                </a:moveTo>
                <a:cubicBezTo>
                  <a:pt x="-166984" y="9089573"/>
                  <a:pt x="520202" y="9176659"/>
                  <a:pt x="729419" y="7652659"/>
                </a:cubicBezTo>
                <a:cubicBezTo>
                  <a:pt x="938636" y="6128659"/>
                  <a:pt x="1142749" y="2645234"/>
                  <a:pt x="1292907" y="0"/>
                </a:cubicBezTo>
                <a:lnTo>
                  <a:pt x="1292907" y="9144001"/>
                </a:lnTo>
                <a:lnTo>
                  <a:pt x="37602" y="9144001"/>
                </a:lnTo>
                <a:close/>
              </a:path>
            </a:pathLst>
          </a:custGeom>
          <a:gradFill flip="none" rotWithShape="1">
            <a:gsLst>
              <a:gs pos="0">
                <a:srgbClr val="C00000"/>
              </a:gs>
              <a:gs pos="67000">
                <a:srgbClr val="EF7A81"/>
              </a:gs>
              <a:gs pos="43000">
                <a:srgbClr val="FF0000"/>
              </a:gs>
              <a:gs pos="100000">
                <a:srgbClr val="ED7D31">
                  <a:lumMod val="20000"/>
                  <a:lumOff val="80000"/>
                </a:srgbClr>
              </a:gs>
            </a:gsLst>
            <a:path path="circle">
              <a:fillToRect t="100000" r="100000"/>
            </a:path>
            <a:tileRect l="-100000" b="-10000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ndParaRPr>
          </a:p>
        </p:txBody>
      </p:sp>
      <p:sp>
        <p:nvSpPr>
          <p:cNvPr id="25" name="Slide Number Placeholder 3"/>
          <p:cNvSpPr txBox="1">
            <a:spLocks/>
          </p:cNvSpPr>
          <p:nvPr/>
        </p:nvSpPr>
        <p:spPr>
          <a:xfrm>
            <a:off x="152400" y="6186582"/>
            <a:ext cx="457200" cy="457200"/>
          </a:xfrm>
          <a:prstGeom prst="ellipse">
            <a:avLst/>
          </a:prstGeom>
          <a:solidFill>
            <a:srgbClr val="CC0000"/>
          </a:solidFill>
        </p:spPr>
        <p:txBody>
          <a:bodyPr wrap="none" lIns="0" tIns="0" rIns="0" bIns="0" anchor="ctr" anchorCtr="1">
            <a:noAutofit/>
          </a:bodyPr>
          <a:lstStyle>
            <a:defPPr>
              <a:defRPr lang="en-US"/>
            </a:defPPr>
            <a:lvl1pPr algn="ctr" rtl="0" eaLnBrk="1" fontAlgn="base" latinLnBrk="0" hangingPunct="1">
              <a:spcBef>
                <a:spcPct val="0"/>
              </a:spcBef>
              <a:spcAft>
                <a:spcPct val="0"/>
              </a:spcAft>
              <a:defRPr kumimoji="0" sz="1400" kern="1200">
                <a:solidFill>
                  <a:srgbClr val="FFFFFF"/>
                </a:solidFill>
                <a:latin typeface="+mj-lt"/>
                <a:ea typeface="+mj-ea"/>
                <a:cs typeface="+mj-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pPr>
              <a:defRPr/>
            </a:pPr>
            <a:fld id="{7845DAF1-ED85-492E-8DBC-76C2A7C6E194}" type="slidenum">
              <a:rPr lang="en-US" smtClean="0"/>
              <a:pPr>
                <a:defRPr/>
              </a:pPr>
              <a:t>21</a:t>
            </a:fld>
            <a:endParaRPr lang="en-US"/>
          </a:p>
        </p:txBody>
      </p:sp>
      <p:sp>
        <p:nvSpPr>
          <p:cNvPr id="4" name="Rectangle 1">
            <a:extLst>
              <a:ext uri="{FF2B5EF4-FFF2-40B4-BE49-F238E27FC236}">
                <a16:creationId xmlns:a16="http://schemas.microsoft.com/office/drawing/2014/main" id="{27B21F2E-CA41-77E9-F5F4-060D2E55CA6F}"/>
              </a:ext>
            </a:extLst>
          </p:cNvPr>
          <p:cNvSpPr>
            <a:spLocks noChangeArrowheads="1"/>
          </p:cNvSpPr>
          <p:nvPr/>
        </p:nvSpPr>
        <p:spPr bwMode="auto">
          <a:xfrm>
            <a:off x="306572" y="2204801"/>
            <a:ext cx="607964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ctr"/>
            <a:endParaRPr lang="en-NZ" sz="2400" dirty="0">
              <a:solidFill>
                <a:schemeClr val="tx1"/>
              </a:solidFill>
              <a:latin typeface="Verdana"/>
              <a:ea typeface="Verdana"/>
              <a:cs typeface="Times New Roman"/>
            </a:endParaRPr>
          </a:p>
        </p:txBody>
      </p:sp>
      <p:sp>
        <p:nvSpPr>
          <p:cNvPr id="3" name="TextBox 2">
            <a:extLst>
              <a:ext uri="{FF2B5EF4-FFF2-40B4-BE49-F238E27FC236}">
                <a16:creationId xmlns:a16="http://schemas.microsoft.com/office/drawing/2014/main" id="{B569AC5A-A976-2018-FE4D-4C12D981D595}"/>
              </a:ext>
            </a:extLst>
          </p:cNvPr>
          <p:cNvSpPr txBox="1"/>
          <p:nvPr/>
        </p:nvSpPr>
        <p:spPr>
          <a:xfrm>
            <a:off x="596823" y="1240871"/>
            <a:ext cx="8508335"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000" b="0" dirty="0">
                <a:solidFill>
                  <a:srgbClr val="4D4D4D"/>
                </a:solidFill>
                <a:latin typeface="Verdana"/>
                <a:ea typeface="Verdana"/>
                <a:cs typeface="Times New Roman"/>
              </a:rPr>
              <a:t>Complaints should be documented and investigated. </a:t>
            </a:r>
            <a:endParaRPr lang="en-US" sz="2000" b="0">
              <a:solidFill>
                <a:srgbClr val="4D4D4D"/>
              </a:solidFill>
              <a:latin typeface="Verdana"/>
              <a:ea typeface="Verdana"/>
            </a:endParaRPr>
          </a:p>
          <a:p>
            <a:pPr marL="342900" indent="-342900">
              <a:buFont typeface="Arial"/>
              <a:buChar char="•"/>
            </a:pPr>
            <a:endParaRPr lang="en-US" sz="2000" b="0" dirty="0">
              <a:solidFill>
                <a:srgbClr val="4D4D4D"/>
              </a:solidFill>
              <a:latin typeface="Verdana"/>
              <a:ea typeface="Verdana"/>
              <a:cs typeface="Times New Roman"/>
            </a:endParaRPr>
          </a:p>
          <a:p>
            <a:pPr marL="342900" indent="-342900">
              <a:buFont typeface="Arial"/>
              <a:buChar char="•"/>
            </a:pPr>
            <a:r>
              <a:rPr lang="en-US" sz="2000" b="0" dirty="0">
                <a:solidFill>
                  <a:srgbClr val="4D4D4D"/>
                </a:solidFill>
                <a:latin typeface="Verdana"/>
                <a:ea typeface="Verdana"/>
                <a:cs typeface="Times New Roman"/>
              </a:rPr>
              <a:t>They can trigger a Recall</a:t>
            </a:r>
            <a:endParaRPr lang="en-US" sz="2000" b="0">
              <a:solidFill>
                <a:srgbClr val="4D4D4D"/>
              </a:solidFill>
              <a:latin typeface="Verdana"/>
              <a:ea typeface="Verdana"/>
            </a:endParaRPr>
          </a:p>
          <a:p>
            <a:pPr marL="342900" indent="-342900">
              <a:buFont typeface="Arial"/>
              <a:buChar char="•"/>
            </a:pPr>
            <a:endParaRPr lang="en-US" sz="2000" b="0" dirty="0">
              <a:solidFill>
                <a:srgbClr val="4D4D4D"/>
              </a:solidFill>
              <a:latin typeface="Verdana"/>
              <a:ea typeface="Verdana"/>
              <a:cs typeface="Times New Roman"/>
            </a:endParaRPr>
          </a:p>
          <a:p>
            <a:pPr marL="342900" indent="-342900">
              <a:buFont typeface="Arial"/>
              <a:buChar char="•"/>
            </a:pPr>
            <a:r>
              <a:rPr lang="en-US" sz="2000" b="0" dirty="0">
                <a:solidFill>
                  <a:srgbClr val="4D4D4D"/>
                </a:solidFill>
                <a:latin typeface="Verdana"/>
                <a:ea typeface="Verdana"/>
                <a:cs typeface="Times New Roman"/>
              </a:rPr>
              <a:t>The records you keep can help in your recall process</a:t>
            </a:r>
          </a:p>
          <a:p>
            <a:pPr marL="342900" indent="-342900">
              <a:buFont typeface="Arial"/>
              <a:buChar char="•"/>
            </a:pPr>
            <a:endParaRPr lang="en-US" sz="2000" b="0" dirty="0">
              <a:solidFill>
                <a:srgbClr val="4D4D4D"/>
              </a:solidFill>
              <a:latin typeface="Verdana"/>
              <a:ea typeface="Verdana"/>
              <a:cs typeface="Times New Roman"/>
            </a:endParaRPr>
          </a:p>
          <a:p>
            <a:pPr marL="342900" indent="-342900">
              <a:buFont typeface="Arial"/>
              <a:buChar char="•"/>
            </a:pPr>
            <a:r>
              <a:rPr lang="en-US" sz="2000" b="0" dirty="0">
                <a:solidFill>
                  <a:srgbClr val="4D4D4D"/>
                </a:solidFill>
                <a:latin typeface="Verdana"/>
                <a:ea typeface="Verdana"/>
                <a:cs typeface="Times New Roman"/>
              </a:rPr>
              <a:t>Traceability is extremely important in a recall</a:t>
            </a:r>
            <a:endParaRPr lang="en-US" sz="2000">
              <a:solidFill>
                <a:srgbClr val="4D4D4D"/>
              </a:solidFill>
              <a:latin typeface="Verdana"/>
              <a:ea typeface="Verdana"/>
            </a:endParaRPr>
          </a:p>
          <a:p>
            <a:pPr marL="800100" lvl="1" indent="-342900">
              <a:buFont typeface="Arial"/>
              <a:buChar char="•"/>
            </a:pPr>
            <a:r>
              <a:rPr lang="en-US" sz="2000" b="0" dirty="0">
                <a:solidFill>
                  <a:srgbClr val="4D4D4D"/>
                </a:solidFill>
                <a:latin typeface="Verdana"/>
                <a:ea typeface="Verdana"/>
                <a:cs typeface="Times New Roman"/>
              </a:rPr>
              <a:t>What raw materials used</a:t>
            </a:r>
          </a:p>
          <a:p>
            <a:pPr marL="800100" lvl="1" indent="-342900">
              <a:buFont typeface="Arial"/>
              <a:buChar char="•"/>
            </a:pPr>
            <a:r>
              <a:rPr lang="en-US" sz="2000" b="0" dirty="0">
                <a:solidFill>
                  <a:srgbClr val="4D4D4D"/>
                </a:solidFill>
                <a:latin typeface="Verdana"/>
                <a:ea typeface="Verdana"/>
                <a:cs typeface="Times New Roman"/>
              </a:rPr>
              <a:t>What batches made</a:t>
            </a:r>
          </a:p>
          <a:p>
            <a:pPr marL="800100" lvl="1" indent="-342900">
              <a:buFont typeface="Arial"/>
              <a:buChar char="•"/>
            </a:pPr>
            <a:r>
              <a:rPr lang="en-US" sz="2000" b="0" dirty="0">
                <a:solidFill>
                  <a:srgbClr val="4D4D4D"/>
                </a:solidFill>
                <a:latin typeface="Verdana"/>
                <a:ea typeface="Verdana"/>
                <a:cs typeface="Times New Roman"/>
              </a:rPr>
              <a:t>Where it has been sold</a:t>
            </a:r>
            <a:endParaRPr lang="en-US" sz="2000" b="0">
              <a:solidFill>
                <a:srgbClr val="4D4D4D"/>
              </a:solidFill>
              <a:latin typeface="Verdana"/>
              <a:ea typeface="Verdana"/>
            </a:endParaRPr>
          </a:p>
          <a:p>
            <a:pPr marL="800100" lvl="1" indent="-342900">
              <a:buFont typeface="Arial"/>
              <a:buChar char="•"/>
            </a:pPr>
            <a:endParaRPr lang="en-US" sz="2000" b="0" dirty="0">
              <a:solidFill>
                <a:srgbClr val="4D4D4D"/>
              </a:solidFill>
              <a:latin typeface="Verdana"/>
              <a:ea typeface="Verdana"/>
              <a:cs typeface="Times New Roman"/>
            </a:endParaRPr>
          </a:p>
          <a:p>
            <a:pPr marL="342900" lvl="1" indent="-342900">
              <a:buFont typeface="Arial"/>
              <a:buChar char="•"/>
            </a:pPr>
            <a:r>
              <a:rPr lang="en-US" sz="2000" b="0" dirty="0">
                <a:solidFill>
                  <a:srgbClr val="4D4D4D"/>
                </a:solidFill>
                <a:latin typeface="Verdana"/>
                <a:ea typeface="Verdana"/>
                <a:cs typeface="Times New Roman"/>
              </a:rPr>
              <a:t>Being prepared reduces stress and costs of any recall</a:t>
            </a:r>
            <a:endParaRPr lang="en-US" sz="2000" b="0" dirty="0">
              <a:solidFill>
                <a:srgbClr val="4D4D4D"/>
              </a:solidFill>
              <a:latin typeface="Verdana"/>
              <a:ea typeface="Verdana"/>
            </a:endParaRPr>
          </a:p>
          <a:p>
            <a:pPr lvl="1"/>
            <a:endParaRPr lang="en-US" sz="2000" b="0" dirty="0">
              <a:solidFill>
                <a:srgbClr val="000000"/>
              </a:solidFill>
              <a:highlight>
                <a:srgbClr val="FFFF00"/>
              </a:highlight>
              <a:latin typeface="Verdana"/>
              <a:ea typeface="Verdana"/>
            </a:endParaRPr>
          </a:p>
          <a:p>
            <a:pPr algn="ctr"/>
            <a:r>
              <a:rPr lang="en-US" sz="2000" b="0" dirty="0">
                <a:solidFill>
                  <a:schemeClr val="tx1"/>
                </a:solidFill>
                <a:latin typeface="Verdana"/>
                <a:ea typeface="Verdana"/>
                <a:cs typeface="Arial"/>
              </a:rPr>
              <a:t>An annual mock recall is mandatory for all food businesses from </a:t>
            </a:r>
            <a:endParaRPr lang="en-US" sz="2000" b="0" dirty="0">
              <a:solidFill>
                <a:schemeClr val="tx1"/>
              </a:solidFill>
              <a:latin typeface="Verdana" panose="020B0604030504040204" pitchFamily="34" charset="0"/>
              <a:ea typeface="Verdana" panose="020B0604030504040204" pitchFamily="34" charset="0"/>
              <a:cs typeface="Arial"/>
            </a:endParaRPr>
          </a:p>
          <a:p>
            <a:pPr algn="ctr"/>
            <a:r>
              <a:rPr lang="en-US" sz="2000" dirty="0">
                <a:solidFill>
                  <a:schemeClr val="tx1"/>
                </a:solidFill>
                <a:latin typeface="Verdana" panose="020B0604030504040204" pitchFamily="34" charset="0"/>
                <a:ea typeface="Verdana" panose="020B0604030504040204" pitchFamily="34" charset="0"/>
                <a:cs typeface="Arial"/>
              </a:rPr>
              <a:t>1 July 2023</a:t>
            </a:r>
          </a:p>
          <a:p>
            <a:pPr marL="342900" indent="-342900">
              <a:buFont typeface="Arial"/>
              <a:buChar char="•"/>
            </a:pPr>
            <a:endParaRPr lang="en-US" sz="2000" b="0" dirty="0">
              <a:solidFill>
                <a:schemeClr val="tx1"/>
              </a:solidFill>
              <a:highlight>
                <a:srgbClr val="FF00FF"/>
              </a:highlight>
              <a:latin typeface="Arial"/>
              <a:cs typeface="Times New Roman"/>
            </a:endParaRPr>
          </a:p>
        </p:txBody>
      </p:sp>
    </p:spTree>
    <p:extLst>
      <p:ext uri="{BB962C8B-B14F-4D97-AF65-F5344CB8AC3E}">
        <p14:creationId xmlns:p14="http://schemas.microsoft.com/office/powerpoint/2010/main" val="3549900908"/>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8FFBBFC-F811-A74C-132E-62BB72718391}"/>
              </a:ext>
            </a:extLst>
          </p:cNvPr>
          <p:cNvPicPr>
            <a:picLocks noChangeAspect="1"/>
          </p:cNvPicPr>
          <p:nvPr/>
        </p:nvPicPr>
        <p:blipFill>
          <a:blip r:embed="rId3"/>
          <a:stretch>
            <a:fillRect/>
          </a:stretch>
        </p:blipFill>
        <p:spPr>
          <a:xfrm>
            <a:off x="5197494" y="3819080"/>
            <a:ext cx="4039164" cy="2991267"/>
          </a:xfrm>
          <a:prstGeom prst="rect">
            <a:avLst/>
          </a:prstGeom>
        </p:spPr>
      </p:pic>
      <p:sp>
        <p:nvSpPr>
          <p:cNvPr id="2" name="Title 1"/>
          <p:cNvSpPr>
            <a:spLocks noGrp="1"/>
          </p:cNvSpPr>
          <p:nvPr>
            <p:ph type="title"/>
          </p:nvPr>
        </p:nvSpPr>
        <p:spPr/>
        <p:txBody>
          <a:bodyPr>
            <a:noAutofit/>
          </a:bodyPr>
          <a:lstStyle/>
          <a:p>
            <a:r>
              <a:rPr lang="en-NZ" sz="3600" b="1">
                <a:latin typeface="Verdana"/>
                <a:ea typeface="Verdana"/>
                <a:cs typeface="Verdana" pitchFamily="34" charset="0"/>
              </a:rPr>
              <a:t>Costs to be Considered</a:t>
            </a:r>
          </a:p>
        </p:txBody>
      </p:sp>
      <p:sp>
        <p:nvSpPr>
          <p:cNvPr id="20" name="Isosceles Triangle 7"/>
          <p:cNvSpPr/>
          <p:nvPr/>
        </p:nvSpPr>
        <p:spPr>
          <a:xfrm rot="5400000">
            <a:off x="4475332" y="2280015"/>
            <a:ext cx="670856" cy="8153401"/>
          </a:xfrm>
          <a:custGeom>
            <a:avLst/>
            <a:gdLst>
              <a:gd name="connsiteX0" fmla="*/ 0 w 1255305"/>
              <a:gd name="connsiteY0" fmla="*/ 9144001 h 9144001"/>
              <a:gd name="connsiteX1" fmla="*/ 1255305 w 1255305"/>
              <a:gd name="connsiteY1" fmla="*/ 0 h 9144001"/>
              <a:gd name="connsiteX2" fmla="*/ 1255305 w 1255305"/>
              <a:gd name="connsiteY2" fmla="*/ 9144001 h 9144001"/>
              <a:gd name="connsiteX3" fmla="*/ 0 w 1255305"/>
              <a:gd name="connsiteY3" fmla="*/ 9144001 h 9144001"/>
              <a:gd name="connsiteX0" fmla="*/ 0 w 1255305"/>
              <a:gd name="connsiteY0" fmla="*/ 9144001 h 9144001"/>
              <a:gd name="connsiteX1" fmla="*/ 1255305 w 1255305"/>
              <a:gd name="connsiteY1" fmla="*/ 0 h 9144001"/>
              <a:gd name="connsiteX2" fmla="*/ 1255305 w 1255305"/>
              <a:gd name="connsiteY2" fmla="*/ 9144001 h 9144001"/>
              <a:gd name="connsiteX3" fmla="*/ 0 w 1255305"/>
              <a:gd name="connsiteY3" fmla="*/ 9144001 h 9144001"/>
              <a:gd name="connsiteX0" fmla="*/ 37602 w 1292907"/>
              <a:gd name="connsiteY0" fmla="*/ 9144358 h 9144358"/>
              <a:gd name="connsiteX1" fmla="*/ 729419 w 1292907"/>
              <a:gd name="connsiteY1" fmla="*/ 7653016 h 9144358"/>
              <a:gd name="connsiteX2" fmla="*/ 1292907 w 1292907"/>
              <a:gd name="connsiteY2" fmla="*/ 357 h 9144358"/>
              <a:gd name="connsiteX3" fmla="*/ 1292907 w 1292907"/>
              <a:gd name="connsiteY3" fmla="*/ 9144358 h 9144358"/>
              <a:gd name="connsiteX4" fmla="*/ 37602 w 1292907"/>
              <a:gd name="connsiteY4" fmla="*/ 9144358 h 9144358"/>
              <a:gd name="connsiteX0" fmla="*/ 37602 w 1292907"/>
              <a:gd name="connsiteY0" fmla="*/ 9144001 h 9144001"/>
              <a:gd name="connsiteX1" fmla="*/ 729419 w 1292907"/>
              <a:gd name="connsiteY1" fmla="*/ 7652659 h 9144001"/>
              <a:gd name="connsiteX2" fmla="*/ 1292907 w 1292907"/>
              <a:gd name="connsiteY2" fmla="*/ 0 h 9144001"/>
              <a:gd name="connsiteX3" fmla="*/ 1292907 w 1292907"/>
              <a:gd name="connsiteY3" fmla="*/ 9144001 h 9144001"/>
              <a:gd name="connsiteX4" fmla="*/ 37602 w 1292907"/>
              <a:gd name="connsiteY4" fmla="*/ 9144001 h 9144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907" h="9144001">
                <a:moveTo>
                  <a:pt x="37602" y="9144001"/>
                </a:moveTo>
                <a:cubicBezTo>
                  <a:pt x="-166984" y="9089573"/>
                  <a:pt x="520202" y="9176659"/>
                  <a:pt x="729419" y="7652659"/>
                </a:cubicBezTo>
                <a:cubicBezTo>
                  <a:pt x="938636" y="6128659"/>
                  <a:pt x="1142749" y="2645234"/>
                  <a:pt x="1292907" y="0"/>
                </a:cubicBezTo>
                <a:lnTo>
                  <a:pt x="1292907" y="9144001"/>
                </a:lnTo>
                <a:lnTo>
                  <a:pt x="37602" y="9144001"/>
                </a:lnTo>
                <a:close/>
              </a:path>
            </a:pathLst>
          </a:custGeom>
          <a:gradFill flip="none" rotWithShape="1">
            <a:gsLst>
              <a:gs pos="0">
                <a:srgbClr val="C00000"/>
              </a:gs>
              <a:gs pos="67000">
                <a:srgbClr val="EF7A81"/>
              </a:gs>
              <a:gs pos="43000">
                <a:srgbClr val="FF0000"/>
              </a:gs>
              <a:gs pos="100000">
                <a:srgbClr val="ED7D31">
                  <a:lumMod val="20000"/>
                  <a:lumOff val="80000"/>
                </a:srgbClr>
              </a:gs>
            </a:gsLst>
            <a:path path="circle">
              <a:fillToRect t="100000" r="100000"/>
            </a:path>
            <a:tileRect l="-100000" b="-10000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ndParaRPr>
          </a:p>
        </p:txBody>
      </p:sp>
      <p:sp>
        <p:nvSpPr>
          <p:cNvPr id="25" name="Slide Number Placeholder 3"/>
          <p:cNvSpPr txBox="1">
            <a:spLocks/>
          </p:cNvSpPr>
          <p:nvPr/>
        </p:nvSpPr>
        <p:spPr>
          <a:xfrm>
            <a:off x="152400" y="6186582"/>
            <a:ext cx="457200" cy="457200"/>
          </a:xfrm>
          <a:prstGeom prst="ellipse">
            <a:avLst/>
          </a:prstGeom>
          <a:solidFill>
            <a:srgbClr val="CC0000"/>
          </a:solidFill>
        </p:spPr>
        <p:txBody>
          <a:bodyPr wrap="none" lIns="0" tIns="0" rIns="0" bIns="0" anchor="ctr" anchorCtr="1">
            <a:noAutofit/>
          </a:bodyPr>
          <a:lstStyle>
            <a:defPPr>
              <a:defRPr lang="en-US"/>
            </a:defPPr>
            <a:lvl1pPr algn="ctr" rtl="0" eaLnBrk="1" fontAlgn="base" latinLnBrk="0" hangingPunct="1">
              <a:spcBef>
                <a:spcPct val="0"/>
              </a:spcBef>
              <a:spcAft>
                <a:spcPct val="0"/>
              </a:spcAft>
              <a:defRPr kumimoji="0" sz="1400" kern="1200">
                <a:solidFill>
                  <a:srgbClr val="FFFFFF"/>
                </a:solidFill>
                <a:latin typeface="+mj-lt"/>
                <a:ea typeface="+mj-ea"/>
                <a:cs typeface="+mj-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pPr>
              <a:defRPr/>
            </a:pPr>
            <a:fld id="{7845DAF1-ED85-492E-8DBC-76C2A7C6E194}" type="slidenum">
              <a:rPr lang="en-US" smtClean="0"/>
              <a:pPr>
                <a:defRPr/>
              </a:pPr>
              <a:t>22</a:t>
            </a:fld>
            <a:endParaRPr lang="en-US"/>
          </a:p>
        </p:txBody>
      </p:sp>
      <p:sp>
        <p:nvSpPr>
          <p:cNvPr id="5" name="Content Placeholder 4">
            <a:extLst>
              <a:ext uri="{FF2B5EF4-FFF2-40B4-BE49-F238E27FC236}">
                <a16:creationId xmlns:a16="http://schemas.microsoft.com/office/drawing/2014/main" id="{2DF3477D-1771-F40D-6B33-795F7CB364DF}"/>
              </a:ext>
            </a:extLst>
          </p:cNvPr>
          <p:cNvSpPr>
            <a:spLocks noGrp="1"/>
          </p:cNvSpPr>
          <p:nvPr>
            <p:ph idx="1"/>
          </p:nvPr>
        </p:nvSpPr>
        <p:spPr>
          <a:xfrm>
            <a:off x="329609" y="1468783"/>
            <a:ext cx="3622629" cy="1710615"/>
          </a:xfrm>
        </p:spPr>
        <p:txBody>
          <a:bodyPr>
            <a:normAutofit/>
          </a:bodyPr>
          <a:lstStyle/>
          <a:p>
            <a:pPr marL="0" indent="0">
              <a:buNone/>
            </a:pPr>
            <a:r>
              <a:rPr lang="en-NZ">
                <a:latin typeface="Verdana" panose="020B0604030504040204" pitchFamily="34" charset="0"/>
                <a:ea typeface="Verdana" panose="020B0604030504040204" pitchFamily="34" charset="0"/>
              </a:rPr>
              <a:t>Registration</a:t>
            </a:r>
          </a:p>
          <a:p>
            <a:r>
              <a:rPr lang="en-NZ" sz="2200">
                <a:latin typeface="Verdana" panose="020B0604030504040204" pitchFamily="34" charset="0"/>
                <a:ea typeface="Verdana" panose="020B0604030504040204" pitchFamily="34" charset="0"/>
              </a:rPr>
              <a:t>Set by local Council </a:t>
            </a:r>
          </a:p>
          <a:p>
            <a:pPr marL="361950" lvl="2" indent="-361950"/>
            <a:r>
              <a:rPr lang="en-NZ" sz="2200">
                <a:latin typeface="Verdana" panose="020B0604030504040204" pitchFamily="34" charset="0"/>
                <a:ea typeface="Verdana" panose="020B0604030504040204" pitchFamily="34" charset="0"/>
              </a:rPr>
              <a:t>Renew every 2 years</a:t>
            </a:r>
          </a:p>
          <a:p>
            <a:pPr lvl="1">
              <a:buFont typeface="Arial" panose="020B0604020202020204" pitchFamily="34" charset="0"/>
              <a:buChar char="•"/>
            </a:pPr>
            <a:endParaRPr lang="en-NZ" sz="2100">
              <a:latin typeface="Verdana" panose="020B0604030504040204" pitchFamily="34" charset="0"/>
              <a:ea typeface="Verdana" panose="020B0604030504040204" pitchFamily="34" charset="0"/>
            </a:endParaRPr>
          </a:p>
        </p:txBody>
      </p:sp>
      <p:sp>
        <p:nvSpPr>
          <p:cNvPr id="3" name="Content Placeholder 4">
            <a:extLst>
              <a:ext uri="{FF2B5EF4-FFF2-40B4-BE49-F238E27FC236}">
                <a16:creationId xmlns:a16="http://schemas.microsoft.com/office/drawing/2014/main" id="{CAA3A306-FB37-427C-9F9F-816B80ADD2AC}"/>
              </a:ext>
            </a:extLst>
          </p:cNvPr>
          <p:cNvSpPr txBox="1">
            <a:spLocks/>
          </p:cNvSpPr>
          <p:nvPr/>
        </p:nvSpPr>
        <p:spPr>
          <a:xfrm>
            <a:off x="5191763" y="1412876"/>
            <a:ext cx="3779520" cy="2647941"/>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None/>
            </a:pPr>
            <a:r>
              <a:rPr lang="en-NZ" b="0" dirty="0">
                <a:latin typeface="Verdana"/>
                <a:ea typeface="Verdana"/>
              </a:rPr>
              <a:t>Verification</a:t>
            </a:r>
          </a:p>
          <a:p>
            <a:pPr fontAlgn="auto">
              <a:spcAft>
                <a:spcPts val="0"/>
              </a:spcAft>
            </a:pPr>
            <a:r>
              <a:rPr lang="en-NZ" sz="2200" b="0" dirty="0">
                <a:latin typeface="Verdana"/>
                <a:ea typeface="Verdana"/>
              </a:rPr>
              <a:t>Set by Verifier</a:t>
            </a:r>
          </a:p>
          <a:p>
            <a:pPr marL="0" indent="0" fontAlgn="auto">
              <a:spcAft>
                <a:spcPts val="0"/>
              </a:spcAft>
              <a:buNone/>
            </a:pPr>
            <a:r>
              <a:rPr lang="en-US" sz="2000" b="0" dirty="0">
                <a:latin typeface="Verdana"/>
                <a:ea typeface="Verdana"/>
              </a:rPr>
              <a:t>There are three main parts to the verification.</a:t>
            </a:r>
          </a:p>
          <a:p>
            <a:pPr lvl="1" fontAlgn="auto">
              <a:spcAft>
                <a:spcPts val="0"/>
              </a:spcAft>
              <a:buFont typeface="Wingdings" panose="05000000000000000000" pitchFamily="2" charset="2"/>
              <a:buChar char="§"/>
            </a:pPr>
            <a:r>
              <a:rPr lang="en-US" sz="1600" b="0" dirty="0">
                <a:latin typeface="Verdana"/>
                <a:ea typeface="Verdana"/>
              </a:rPr>
              <a:t>preparation</a:t>
            </a:r>
          </a:p>
          <a:p>
            <a:pPr lvl="1" fontAlgn="auto">
              <a:spcAft>
                <a:spcPts val="0"/>
              </a:spcAft>
              <a:buFont typeface="Wingdings" panose="05000000000000000000" pitchFamily="2" charset="2"/>
              <a:buChar char="§"/>
            </a:pPr>
            <a:r>
              <a:rPr lang="en-US" sz="1600" b="0" dirty="0">
                <a:latin typeface="Verdana"/>
                <a:ea typeface="Verdana"/>
              </a:rPr>
              <a:t>on-site assessment</a:t>
            </a:r>
          </a:p>
          <a:p>
            <a:pPr lvl="1" fontAlgn="auto">
              <a:spcAft>
                <a:spcPts val="0"/>
              </a:spcAft>
              <a:buFont typeface="Wingdings" panose="05000000000000000000" pitchFamily="2" charset="2"/>
              <a:buChar char="§"/>
            </a:pPr>
            <a:r>
              <a:rPr lang="en-US" sz="1600" b="0" dirty="0">
                <a:latin typeface="Verdana"/>
                <a:ea typeface="Verdana"/>
              </a:rPr>
              <a:t>reporting. </a:t>
            </a:r>
            <a:endParaRPr lang="en-US" sz="1600" b="0" dirty="0">
              <a:latin typeface="Verdana" panose="020B0604030504040204" pitchFamily="34" charset="0"/>
              <a:ea typeface="Verdana" panose="020B0604030504040204" pitchFamily="34" charset="0"/>
            </a:endParaRPr>
          </a:p>
          <a:p>
            <a:pPr fontAlgn="auto">
              <a:spcAft>
                <a:spcPts val="0"/>
              </a:spcAft>
            </a:pPr>
            <a:endParaRPr lang="en-NZ" sz="2000" b="0" dirty="0">
              <a:latin typeface="Verdana" panose="020B0604030504040204" pitchFamily="34" charset="0"/>
              <a:ea typeface="Verdana" panose="020B0604030504040204" pitchFamily="34" charset="0"/>
            </a:endParaRPr>
          </a:p>
        </p:txBody>
      </p:sp>
      <p:sp>
        <p:nvSpPr>
          <p:cNvPr id="9" name="TextBox 8">
            <a:extLst>
              <a:ext uri="{FF2B5EF4-FFF2-40B4-BE49-F238E27FC236}">
                <a16:creationId xmlns:a16="http://schemas.microsoft.com/office/drawing/2014/main" id="{CBB89BD6-35AA-FF85-0C53-FEA00E91943B}"/>
              </a:ext>
            </a:extLst>
          </p:cNvPr>
          <p:cNvSpPr txBox="1"/>
          <p:nvPr/>
        </p:nvSpPr>
        <p:spPr>
          <a:xfrm>
            <a:off x="379708" y="3109933"/>
            <a:ext cx="2977116" cy="338554"/>
          </a:xfrm>
          <a:prstGeom prst="rect">
            <a:avLst/>
          </a:prstGeom>
          <a:noFill/>
        </p:spPr>
        <p:txBody>
          <a:bodyPr wrap="square" lIns="91440" tIns="45720" rIns="91440" bIns="45720" anchor="t">
            <a:spAutoFit/>
          </a:bodyPr>
          <a:lstStyle/>
          <a:p>
            <a:pPr marL="0" indent="0" fontAlgn="auto">
              <a:spcAft>
                <a:spcPts val="0"/>
              </a:spcAft>
              <a:buNone/>
            </a:pPr>
            <a:endParaRPr lang="en-US" sz="1600" b="0" dirty="0">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id="{4AFABDD4-9530-286C-3AC5-6D1A6CF9C1F3}"/>
              </a:ext>
            </a:extLst>
          </p:cNvPr>
          <p:cNvSpPr txBox="1"/>
          <p:nvPr/>
        </p:nvSpPr>
        <p:spPr>
          <a:xfrm>
            <a:off x="1651234" y="3498798"/>
            <a:ext cx="3691492" cy="21913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ct val="20000"/>
              </a:spcBef>
              <a:spcAft>
                <a:spcPts val="0"/>
              </a:spcAft>
              <a:buFont typeface="Arial"/>
              <a:buChar char="•"/>
            </a:pPr>
            <a:r>
              <a:rPr lang="en-US" sz="2200" b="0" dirty="0">
                <a:solidFill>
                  <a:srgbClr val="000000"/>
                </a:solidFill>
                <a:latin typeface="Verdana"/>
                <a:ea typeface="Verdana"/>
                <a:cs typeface="Times New Roman"/>
              </a:rPr>
              <a:t>Frequency depends on how well you are managing food safety. </a:t>
            </a:r>
            <a:endParaRPr lang="en-US" sz="2200">
              <a:latin typeface="Verdana"/>
              <a:ea typeface="Verdana"/>
            </a:endParaRPr>
          </a:p>
          <a:p>
            <a:pPr marL="285750" indent="-285750">
              <a:spcBef>
                <a:spcPct val="20000"/>
              </a:spcBef>
              <a:spcAft>
                <a:spcPts val="0"/>
              </a:spcAft>
              <a:buFont typeface="Arial"/>
              <a:buChar char="•"/>
            </a:pPr>
            <a:r>
              <a:rPr lang="en-US" sz="2200" b="0" dirty="0">
                <a:solidFill>
                  <a:srgbClr val="000000"/>
                </a:solidFill>
                <a:latin typeface="Verdana"/>
                <a:ea typeface="Verdana"/>
                <a:cs typeface="Times New Roman"/>
              </a:rPr>
              <a:t>It could be as little as once every 2 years.</a:t>
            </a:r>
          </a:p>
        </p:txBody>
      </p:sp>
    </p:spTree>
    <p:extLst>
      <p:ext uri="{BB962C8B-B14F-4D97-AF65-F5344CB8AC3E}">
        <p14:creationId xmlns:p14="http://schemas.microsoft.com/office/powerpoint/2010/main" val="26274789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base"/>
            <a:r>
              <a:rPr lang="en-US" sz="3600" b="1" i="0">
                <a:solidFill>
                  <a:srgbClr val="000000"/>
                </a:solidFill>
                <a:effectLst/>
                <a:latin typeface="Verdana"/>
                <a:ea typeface="Verdana"/>
              </a:rPr>
              <a:t>Useful Links</a:t>
            </a:r>
          </a:p>
        </p:txBody>
      </p:sp>
      <p:sp>
        <p:nvSpPr>
          <p:cNvPr id="3" name="Content Placeholder 2">
            <a:extLst>
              <a:ext uri="{FF2B5EF4-FFF2-40B4-BE49-F238E27FC236}">
                <a16:creationId xmlns:a16="http://schemas.microsoft.com/office/drawing/2014/main" id="{FE00D09F-B57B-4019-B999-663019637850}"/>
              </a:ext>
            </a:extLst>
          </p:cNvPr>
          <p:cNvSpPr>
            <a:spLocks noGrp="1"/>
          </p:cNvSpPr>
          <p:nvPr>
            <p:ph idx="1"/>
          </p:nvPr>
        </p:nvSpPr>
        <p:spPr>
          <a:xfrm>
            <a:off x="457200" y="1437970"/>
            <a:ext cx="8229600" cy="4525963"/>
          </a:xfrm>
        </p:spPr>
        <p:txBody>
          <a:bodyPr vert="horz" lIns="91440" tIns="45720" rIns="91440" bIns="45720" rtlCol="0" anchor="t">
            <a:normAutofit fontScale="92500" lnSpcReduction="20000"/>
          </a:bodyPr>
          <a:lstStyle/>
          <a:p>
            <a:r>
              <a:rPr lang="en-NZ" dirty="0">
                <a:hlinkClick r:id="rId3"/>
              </a:rPr>
              <a:t>National programme 3 Guidance 2018 (mpi.govt.nz)</a:t>
            </a:r>
            <a:endParaRPr lang="en-NZ" dirty="0"/>
          </a:p>
          <a:p>
            <a:r>
              <a:rPr lang="en-US" dirty="0">
                <a:hlinkClick r:id="rId4"/>
              </a:rPr>
              <a:t>Steps for National </a:t>
            </a:r>
            <a:r>
              <a:rPr lang="en-US" dirty="0" err="1">
                <a:hlinkClick r:id="rId4"/>
              </a:rPr>
              <a:t>Programme</a:t>
            </a:r>
            <a:r>
              <a:rPr lang="en-US" dirty="0">
                <a:hlinkClick r:id="rId4"/>
              </a:rPr>
              <a:t> 3 | NZ Government (mpi.govt.nz)</a:t>
            </a:r>
            <a:endParaRPr lang="en-US" dirty="0">
              <a:hlinkClick r:id="rId5">
                <a:extLst>
                  <a:ext uri="{A12FA001-AC4F-418D-AE19-62706E023703}">
                    <ahyp:hlinkClr xmlns:ahyp="http://schemas.microsoft.com/office/drawing/2018/hyperlinkcolor" val="tx"/>
                  </a:ext>
                </a:extLst>
              </a:hlinkClick>
            </a:endParaRPr>
          </a:p>
          <a:p>
            <a:r>
              <a:rPr lang="en-US" dirty="0">
                <a:hlinkClick r:id="rId5"/>
              </a:rPr>
              <a:t>A guide to Alcoholic Drinks – what’s in them and how to label them (mpi.govt.nz)</a:t>
            </a:r>
            <a:endParaRPr lang="en-US" dirty="0"/>
          </a:p>
          <a:p>
            <a:r>
              <a:rPr lang="en-US" dirty="0">
                <a:hlinkClick r:id="rId6"/>
              </a:rPr>
              <a:t>The notebook for businesses making and selling food (mpi.govt.nz)</a:t>
            </a:r>
            <a:endParaRPr lang="en-US" dirty="0"/>
          </a:p>
          <a:p>
            <a:r>
              <a:rPr lang="en-US" dirty="0">
                <a:ea typeface="+mn-lt"/>
                <a:cs typeface="+mn-lt"/>
                <a:hlinkClick r:id="rId7"/>
              </a:rPr>
              <a:t>Food importing requirements | NZ Government (mpi.govt.nz)</a:t>
            </a:r>
            <a:endParaRPr lang="en-US" dirty="0">
              <a:solidFill>
                <a:schemeClr val="tx1"/>
              </a:solidFill>
              <a:cs typeface="Calibri"/>
            </a:endParaRPr>
          </a:p>
          <a:p>
            <a:endParaRPr lang="en-NZ" dirty="0">
              <a:solidFill>
                <a:srgbClr val="000000"/>
              </a:solidFill>
              <a:latin typeface="Calibri"/>
              <a:cs typeface="Calibri"/>
            </a:endParaRPr>
          </a:p>
          <a:p>
            <a:endParaRPr lang="en-US" dirty="0">
              <a:solidFill>
                <a:srgbClr val="000000"/>
              </a:solidFill>
              <a:latin typeface="SourceSansPro"/>
            </a:endParaRPr>
          </a:p>
          <a:p>
            <a:pPr marL="457200" lvl="1" indent="0">
              <a:buNone/>
            </a:pPr>
            <a:endParaRPr lang="en-US" dirty="0">
              <a:solidFill>
                <a:srgbClr val="000000"/>
              </a:solidFill>
              <a:latin typeface="SourceSansPro"/>
            </a:endParaRPr>
          </a:p>
          <a:p>
            <a:pPr lvl="1"/>
            <a:endParaRPr lang="en-US" dirty="0">
              <a:solidFill>
                <a:srgbClr val="000000"/>
              </a:solidFill>
              <a:latin typeface="SourceSansPro"/>
            </a:endParaRPr>
          </a:p>
          <a:p>
            <a:endParaRPr lang="en-US" dirty="0">
              <a:solidFill>
                <a:srgbClr val="000000"/>
              </a:solidFill>
              <a:latin typeface="SourceSansPro"/>
            </a:endParaRPr>
          </a:p>
          <a:p>
            <a:pPr marL="457200" lvl="1" indent="0">
              <a:buNone/>
            </a:pPr>
            <a:endParaRPr lang="en-US" dirty="0">
              <a:solidFill>
                <a:srgbClr val="000000"/>
              </a:solidFill>
              <a:latin typeface="SourceSansPro"/>
            </a:endParaRPr>
          </a:p>
          <a:p>
            <a:endParaRPr lang="en-US" dirty="0">
              <a:solidFill>
                <a:srgbClr val="000000"/>
              </a:solidFill>
              <a:latin typeface="SourceSansPro"/>
            </a:endParaRPr>
          </a:p>
          <a:p>
            <a:pPr marL="914400" lvl="1" indent="-457200"/>
            <a:endParaRPr lang="en-US" dirty="0">
              <a:solidFill>
                <a:srgbClr val="000000"/>
              </a:solidFill>
              <a:latin typeface="SourceSansPro"/>
            </a:endParaRPr>
          </a:p>
          <a:p>
            <a:pPr marL="914400" lvl="1" indent="-457200"/>
            <a:endParaRPr lang="en-US" dirty="0">
              <a:solidFill>
                <a:srgbClr val="000000"/>
              </a:solidFill>
              <a:latin typeface="SourceSansPro"/>
            </a:endParaRPr>
          </a:p>
          <a:p>
            <a:endParaRPr lang="en-US" b="0" i="0" dirty="0">
              <a:solidFill>
                <a:srgbClr val="000000"/>
              </a:solidFill>
              <a:effectLst/>
              <a:latin typeface="SourceSansPro"/>
            </a:endParaRPr>
          </a:p>
          <a:p>
            <a:endParaRPr lang="en-US" dirty="0">
              <a:solidFill>
                <a:srgbClr val="000000"/>
              </a:solidFill>
              <a:latin typeface="SourceSansPro"/>
            </a:endParaRPr>
          </a:p>
        </p:txBody>
      </p:sp>
      <p:sp>
        <p:nvSpPr>
          <p:cNvPr id="20" name="Isosceles Triangle 7"/>
          <p:cNvSpPr/>
          <p:nvPr/>
        </p:nvSpPr>
        <p:spPr>
          <a:xfrm rot="5400000">
            <a:off x="4475332" y="2280015"/>
            <a:ext cx="670856" cy="8153401"/>
          </a:xfrm>
          <a:custGeom>
            <a:avLst/>
            <a:gdLst>
              <a:gd name="connsiteX0" fmla="*/ 0 w 1255305"/>
              <a:gd name="connsiteY0" fmla="*/ 9144001 h 9144001"/>
              <a:gd name="connsiteX1" fmla="*/ 1255305 w 1255305"/>
              <a:gd name="connsiteY1" fmla="*/ 0 h 9144001"/>
              <a:gd name="connsiteX2" fmla="*/ 1255305 w 1255305"/>
              <a:gd name="connsiteY2" fmla="*/ 9144001 h 9144001"/>
              <a:gd name="connsiteX3" fmla="*/ 0 w 1255305"/>
              <a:gd name="connsiteY3" fmla="*/ 9144001 h 9144001"/>
              <a:gd name="connsiteX0" fmla="*/ 0 w 1255305"/>
              <a:gd name="connsiteY0" fmla="*/ 9144001 h 9144001"/>
              <a:gd name="connsiteX1" fmla="*/ 1255305 w 1255305"/>
              <a:gd name="connsiteY1" fmla="*/ 0 h 9144001"/>
              <a:gd name="connsiteX2" fmla="*/ 1255305 w 1255305"/>
              <a:gd name="connsiteY2" fmla="*/ 9144001 h 9144001"/>
              <a:gd name="connsiteX3" fmla="*/ 0 w 1255305"/>
              <a:gd name="connsiteY3" fmla="*/ 9144001 h 9144001"/>
              <a:gd name="connsiteX0" fmla="*/ 37602 w 1292907"/>
              <a:gd name="connsiteY0" fmla="*/ 9144358 h 9144358"/>
              <a:gd name="connsiteX1" fmla="*/ 729419 w 1292907"/>
              <a:gd name="connsiteY1" fmla="*/ 7653016 h 9144358"/>
              <a:gd name="connsiteX2" fmla="*/ 1292907 w 1292907"/>
              <a:gd name="connsiteY2" fmla="*/ 357 h 9144358"/>
              <a:gd name="connsiteX3" fmla="*/ 1292907 w 1292907"/>
              <a:gd name="connsiteY3" fmla="*/ 9144358 h 9144358"/>
              <a:gd name="connsiteX4" fmla="*/ 37602 w 1292907"/>
              <a:gd name="connsiteY4" fmla="*/ 9144358 h 9144358"/>
              <a:gd name="connsiteX0" fmla="*/ 37602 w 1292907"/>
              <a:gd name="connsiteY0" fmla="*/ 9144001 h 9144001"/>
              <a:gd name="connsiteX1" fmla="*/ 729419 w 1292907"/>
              <a:gd name="connsiteY1" fmla="*/ 7652659 h 9144001"/>
              <a:gd name="connsiteX2" fmla="*/ 1292907 w 1292907"/>
              <a:gd name="connsiteY2" fmla="*/ 0 h 9144001"/>
              <a:gd name="connsiteX3" fmla="*/ 1292907 w 1292907"/>
              <a:gd name="connsiteY3" fmla="*/ 9144001 h 9144001"/>
              <a:gd name="connsiteX4" fmla="*/ 37602 w 1292907"/>
              <a:gd name="connsiteY4" fmla="*/ 9144001 h 9144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907" h="9144001">
                <a:moveTo>
                  <a:pt x="37602" y="9144001"/>
                </a:moveTo>
                <a:cubicBezTo>
                  <a:pt x="-166984" y="9089573"/>
                  <a:pt x="520202" y="9176659"/>
                  <a:pt x="729419" y="7652659"/>
                </a:cubicBezTo>
                <a:cubicBezTo>
                  <a:pt x="938636" y="6128659"/>
                  <a:pt x="1142749" y="2645234"/>
                  <a:pt x="1292907" y="0"/>
                </a:cubicBezTo>
                <a:lnTo>
                  <a:pt x="1292907" y="9144001"/>
                </a:lnTo>
                <a:lnTo>
                  <a:pt x="37602" y="9144001"/>
                </a:lnTo>
                <a:close/>
              </a:path>
            </a:pathLst>
          </a:custGeom>
          <a:gradFill flip="none" rotWithShape="1">
            <a:gsLst>
              <a:gs pos="0">
                <a:srgbClr val="C00000"/>
              </a:gs>
              <a:gs pos="67000">
                <a:srgbClr val="EF7A81"/>
              </a:gs>
              <a:gs pos="43000">
                <a:srgbClr val="FF0000"/>
              </a:gs>
              <a:gs pos="100000">
                <a:srgbClr val="ED7D31">
                  <a:lumMod val="20000"/>
                  <a:lumOff val="80000"/>
                </a:srgbClr>
              </a:gs>
            </a:gsLst>
            <a:path path="circle">
              <a:fillToRect t="100000" r="100000"/>
            </a:path>
            <a:tileRect l="-100000" b="-10000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ndParaRPr>
          </a:p>
        </p:txBody>
      </p:sp>
      <p:sp>
        <p:nvSpPr>
          <p:cNvPr id="25" name="Slide Number Placeholder 3"/>
          <p:cNvSpPr txBox="1">
            <a:spLocks/>
          </p:cNvSpPr>
          <p:nvPr/>
        </p:nvSpPr>
        <p:spPr>
          <a:xfrm>
            <a:off x="152400" y="6186582"/>
            <a:ext cx="457200" cy="457200"/>
          </a:xfrm>
          <a:prstGeom prst="ellipse">
            <a:avLst/>
          </a:prstGeom>
          <a:solidFill>
            <a:srgbClr val="CC0000"/>
          </a:solidFill>
        </p:spPr>
        <p:txBody>
          <a:bodyPr wrap="none" lIns="0" tIns="0" rIns="0" bIns="0" anchor="ctr" anchorCtr="1">
            <a:noAutofit/>
          </a:bodyPr>
          <a:lstStyle>
            <a:defPPr>
              <a:defRPr lang="en-US"/>
            </a:defPPr>
            <a:lvl1pPr algn="ctr" rtl="0" eaLnBrk="1" fontAlgn="base" latinLnBrk="0" hangingPunct="1">
              <a:spcBef>
                <a:spcPct val="0"/>
              </a:spcBef>
              <a:spcAft>
                <a:spcPct val="0"/>
              </a:spcAft>
              <a:defRPr kumimoji="0" sz="1400" kern="1200">
                <a:solidFill>
                  <a:srgbClr val="FFFFFF"/>
                </a:solidFill>
                <a:latin typeface="+mj-lt"/>
                <a:ea typeface="+mj-ea"/>
                <a:cs typeface="+mj-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pPr>
              <a:defRPr/>
            </a:pPr>
            <a:fld id="{7845DAF1-ED85-492E-8DBC-76C2A7C6E194}" type="slidenum">
              <a:rPr lang="en-US" smtClean="0"/>
              <a:pPr>
                <a:defRPr/>
              </a:pPr>
              <a:t>23</a:t>
            </a:fld>
            <a:endParaRPr lang="en-US"/>
          </a:p>
        </p:txBody>
      </p:sp>
    </p:spTree>
    <p:extLst>
      <p:ext uri="{BB962C8B-B14F-4D97-AF65-F5344CB8AC3E}">
        <p14:creationId xmlns:p14="http://schemas.microsoft.com/office/powerpoint/2010/main" val="1171746836"/>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sz="3600" b="1">
                <a:latin typeface="Verdana"/>
                <a:ea typeface="Verdana"/>
                <a:cs typeface="Verdana" pitchFamily="34" charset="0"/>
              </a:rPr>
              <a:t>Question Time</a:t>
            </a:r>
          </a:p>
        </p:txBody>
      </p:sp>
      <p:sp>
        <p:nvSpPr>
          <p:cNvPr id="20" name="Isosceles Triangle 7"/>
          <p:cNvSpPr/>
          <p:nvPr/>
        </p:nvSpPr>
        <p:spPr>
          <a:xfrm rot="5400000">
            <a:off x="4475332" y="2280015"/>
            <a:ext cx="670856" cy="8153401"/>
          </a:xfrm>
          <a:custGeom>
            <a:avLst/>
            <a:gdLst>
              <a:gd name="connsiteX0" fmla="*/ 0 w 1255305"/>
              <a:gd name="connsiteY0" fmla="*/ 9144001 h 9144001"/>
              <a:gd name="connsiteX1" fmla="*/ 1255305 w 1255305"/>
              <a:gd name="connsiteY1" fmla="*/ 0 h 9144001"/>
              <a:gd name="connsiteX2" fmla="*/ 1255305 w 1255305"/>
              <a:gd name="connsiteY2" fmla="*/ 9144001 h 9144001"/>
              <a:gd name="connsiteX3" fmla="*/ 0 w 1255305"/>
              <a:gd name="connsiteY3" fmla="*/ 9144001 h 9144001"/>
              <a:gd name="connsiteX0" fmla="*/ 0 w 1255305"/>
              <a:gd name="connsiteY0" fmla="*/ 9144001 h 9144001"/>
              <a:gd name="connsiteX1" fmla="*/ 1255305 w 1255305"/>
              <a:gd name="connsiteY1" fmla="*/ 0 h 9144001"/>
              <a:gd name="connsiteX2" fmla="*/ 1255305 w 1255305"/>
              <a:gd name="connsiteY2" fmla="*/ 9144001 h 9144001"/>
              <a:gd name="connsiteX3" fmla="*/ 0 w 1255305"/>
              <a:gd name="connsiteY3" fmla="*/ 9144001 h 9144001"/>
              <a:gd name="connsiteX0" fmla="*/ 37602 w 1292907"/>
              <a:gd name="connsiteY0" fmla="*/ 9144358 h 9144358"/>
              <a:gd name="connsiteX1" fmla="*/ 729419 w 1292907"/>
              <a:gd name="connsiteY1" fmla="*/ 7653016 h 9144358"/>
              <a:gd name="connsiteX2" fmla="*/ 1292907 w 1292907"/>
              <a:gd name="connsiteY2" fmla="*/ 357 h 9144358"/>
              <a:gd name="connsiteX3" fmla="*/ 1292907 w 1292907"/>
              <a:gd name="connsiteY3" fmla="*/ 9144358 h 9144358"/>
              <a:gd name="connsiteX4" fmla="*/ 37602 w 1292907"/>
              <a:gd name="connsiteY4" fmla="*/ 9144358 h 9144358"/>
              <a:gd name="connsiteX0" fmla="*/ 37602 w 1292907"/>
              <a:gd name="connsiteY0" fmla="*/ 9144001 h 9144001"/>
              <a:gd name="connsiteX1" fmla="*/ 729419 w 1292907"/>
              <a:gd name="connsiteY1" fmla="*/ 7652659 h 9144001"/>
              <a:gd name="connsiteX2" fmla="*/ 1292907 w 1292907"/>
              <a:gd name="connsiteY2" fmla="*/ 0 h 9144001"/>
              <a:gd name="connsiteX3" fmla="*/ 1292907 w 1292907"/>
              <a:gd name="connsiteY3" fmla="*/ 9144001 h 9144001"/>
              <a:gd name="connsiteX4" fmla="*/ 37602 w 1292907"/>
              <a:gd name="connsiteY4" fmla="*/ 9144001 h 9144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907" h="9144001">
                <a:moveTo>
                  <a:pt x="37602" y="9144001"/>
                </a:moveTo>
                <a:cubicBezTo>
                  <a:pt x="-166984" y="9089573"/>
                  <a:pt x="520202" y="9176659"/>
                  <a:pt x="729419" y="7652659"/>
                </a:cubicBezTo>
                <a:cubicBezTo>
                  <a:pt x="938636" y="6128659"/>
                  <a:pt x="1142749" y="2645234"/>
                  <a:pt x="1292907" y="0"/>
                </a:cubicBezTo>
                <a:lnTo>
                  <a:pt x="1292907" y="9144001"/>
                </a:lnTo>
                <a:lnTo>
                  <a:pt x="37602" y="9144001"/>
                </a:lnTo>
                <a:close/>
              </a:path>
            </a:pathLst>
          </a:custGeom>
          <a:gradFill flip="none" rotWithShape="1">
            <a:gsLst>
              <a:gs pos="0">
                <a:srgbClr val="C00000"/>
              </a:gs>
              <a:gs pos="67000">
                <a:srgbClr val="EF7A81"/>
              </a:gs>
              <a:gs pos="43000">
                <a:srgbClr val="FF0000"/>
              </a:gs>
              <a:gs pos="100000">
                <a:srgbClr val="ED7D31">
                  <a:lumMod val="20000"/>
                  <a:lumOff val="80000"/>
                </a:srgbClr>
              </a:gs>
            </a:gsLst>
            <a:path path="circle">
              <a:fillToRect t="100000" r="100000"/>
            </a:path>
            <a:tileRect l="-100000" b="-10000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ndParaRPr>
          </a:p>
        </p:txBody>
      </p:sp>
      <p:sp>
        <p:nvSpPr>
          <p:cNvPr id="25" name="Slide Number Placeholder 3"/>
          <p:cNvSpPr txBox="1">
            <a:spLocks/>
          </p:cNvSpPr>
          <p:nvPr/>
        </p:nvSpPr>
        <p:spPr>
          <a:xfrm>
            <a:off x="152400" y="6186582"/>
            <a:ext cx="457200" cy="457200"/>
          </a:xfrm>
          <a:prstGeom prst="ellipse">
            <a:avLst/>
          </a:prstGeom>
          <a:solidFill>
            <a:srgbClr val="CC0000"/>
          </a:solidFill>
        </p:spPr>
        <p:txBody>
          <a:bodyPr wrap="none" lIns="0" tIns="0" rIns="0" bIns="0" anchor="ctr" anchorCtr="1">
            <a:noAutofit/>
          </a:bodyPr>
          <a:lstStyle>
            <a:defPPr>
              <a:defRPr lang="en-US"/>
            </a:defPPr>
            <a:lvl1pPr algn="ctr" rtl="0" eaLnBrk="1" fontAlgn="base" latinLnBrk="0" hangingPunct="1">
              <a:spcBef>
                <a:spcPct val="0"/>
              </a:spcBef>
              <a:spcAft>
                <a:spcPct val="0"/>
              </a:spcAft>
              <a:defRPr kumimoji="0" sz="1400" kern="1200">
                <a:solidFill>
                  <a:srgbClr val="FFFFFF"/>
                </a:solidFill>
                <a:latin typeface="+mj-lt"/>
                <a:ea typeface="+mj-ea"/>
                <a:cs typeface="+mj-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pPr>
              <a:defRPr/>
            </a:pPr>
            <a:fld id="{7845DAF1-ED85-492E-8DBC-76C2A7C6E194}" type="slidenum">
              <a:rPr lang="en-US" smtClean="0"/>
              <a:pPr>
                <a:defRPr/>
              </a:pPr>
              <a:t>24</a:t>
            </a:fld>
            <a:endParaRPr lang="en-US"/>
          </a:p>
        </p:txBody>
      </p:sp>
      <p:pic>
        <p:nvPicPr>
          <p:cNvPr id="10" name="Picture 2">
            <a:extLst>
              <a:ext uri="{FF2B5EF4-FFF2-40B4-BE49-F238E27FC236}">
                <a16:creationId xmlns:a16="http://schemas.microsoft.com/office/drawing/2014/main" id="{30AE7E60-E246-48EA-B53A-0BE3EE340F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4000" y="5932800"/>
            <a:ext cx="2264142" cy="67085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 name="Content Placeholder 3" descr="A picture containing outdoor, plant, cylinder, grass&#10;&#10;Description automatically generated">
            <a:extLst>
              <a:ext uri="{FF2B5EF4-FFF2-40B4-BE49-F238E27FC236}">
                <a16:creationId xmlns:a16="http://schemas.microsoft.com/office/drawing/2014/main" id="{0935F47C-5C00-7B0A-D509-693A2B9FFD58}"/>
              </a:ext>
            </a:extLst>
          </p:cNvPr>
          <p:cNvPicPr>
            <a:picLocks noGrp="1" noChangeAspect="1"/>
          </p:cNvPicPr>
          <p:nvPr>
            <p:ph idx="1"/>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067429" y="1518577"/>
            <a:ext cx="5375359" cy="4029379"/>
          </a:xfrm>
        </p:spPr>
      </p:pic>
    </p:spTree>
    <p:extLst>
      <p:ext uri="{BB962C8B-B14F-4D97-AF65-F5344CB8AC3E}">
        <p14:creationId xmlns:p14="http://schemas.microsoft.com/office/powerpoint/2010/main" val="235062173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0574"/>
            <a:ext cx="8229600" cy="927652"/>
          </a:xfrm>
        </p:spPr>
        <p:txBody>
          <a:bodyPr>
            <a:noAutofit/>
          </a:bodyPr>
          <a:lstStyle/>
          <a:p>
            <a:r>
              <a:rPr lang="en-NZ" sz="2800" b="1">
                <a:latin typeface="Verdana" pitchFamily="34" charset="0"/>
                <a:ea typeface="Verdana" pitchFamily="34" charset="0"/>
                <a:cs typeface="Verdana" pitchFamily="34" charset="0"/>
              </a:rPr>
              <a:t>What is a National Programme 3 (NP3)</a:t>
            </a:r>
          </a:p>
        </p:txBody>
      </p:sp>
      <p:sp>
        <p:nvSpPr>
          <p:cNvPr id="3" name="Content Placeholder 2">
            <a:extLst>
              <a:ext uri="{FF2B5EF4-FFF2-40B4-BE49-F238E27FC236}">
                <a16:creationId xmlns:a16="http://schemas.microsoft.com/office/drawing/2014/main" id="{FE00D09F-B57B-4019-B999-663019637850}"/>
              </a:ext>
            </a:extLst>
          </p:cNvPr>
          <p:cNvSpPr>
            <a:spLocks noGrp="1"/>
          </p:cNvSpPr>
          <p:nvPr>
            <p:ph idx="1"/>
          </p:nvPr>
        </p:nvSpPr>
        <p:spPr>
          <a:xfrm>
            <a:off x="152400" y="1884219"/>
            <a:ext cx="8859520" cy="3953164"/>
          </a:xfrm>
        </p:spPr>
        <p:txBody>
          <a:bodyPr vert="horz" lIns="91440" tIns="45720" rIns="91440" bIns="45720" rtlCol="0" anchor="t">
            <a:normAutofit/>
          </a:bodyPr>
          <a:lstStyle/>
          <a:p>
            <a:pPr fontAlgn="base"/>
            <a:r>
              <a:rPr lang="en-US" sz="2400" dirty="0">
                <a:solidFill>
                  <a:srgbClr val="000000"/>
                </a:solidFill>
                <a:latin typeface="Verdana" panose="020B0604030504040204" pitchFamily="34" charset="0"/>
                <a:ea typeface="Verdana" panose="020B0604030504040204" pitchFamily="34" charset="0"/>
              </a:rPr>
              <a:t>Developed to meet the Food Act 2014 and Food Regulations 2015 requirements. </a:t>
            </a:r>
          </a:p>
          <a:p>
            <a:pPr fontAlgn="base"/>
            <a:endParaRPr lang="en-US" sz="2400" dirty="0">
              <a:solidFill>
                <a:srgbClr val="000000"/>
              </a:solidFill>
              <a:latin typeface="Verdana" panose="020B0604030504040204" pitchFamily="34" charset="0"/>
              <a:ea typeface="Verdana" panose="020B0604030504040204" pitchFamily="34" charset="0"/>
            </a:endParaRPr>
          </a:p>
          <a:p>
            <a:pPr fontAlgn="base"/>
            <a:r>
              <a:rPr lang="en-US" sz="2400" dirty="0">
                <a:solidFill>
                  <a:srgbClr val="000000"/>
                </a:solidFill>
                <a:latin typeface="Verdana" panose="020B0604030504040204" pitchFamily="34" charset="0"/>
                <a:ea typeface="Verdana" panose="020B0604030504040204" pitchFamily="34" charset="0"/>
              </a:rPr>
              <a:t>Distillers fall under the NP3 category as they are </a:t>
            </a:r>
            <a:r>
              <a:rPr lang="en-US" sz="2400" dirty="0" err="1">
                <a:solidFill>
                  <a:srgbClr val="000000"/>
                </a:solidFill>
                <a:latin typeface="Verdana" panose="020B0604030504040204" pitchFamily="34" charset="0"/>
                <a:ea typeface="Verdana" panose="020B0604030504040204" pitchFamily="34" charset="0"/>
              </a:rPr>
              <a:t>categorised</a:t>
            </a:r>
            <a:r>
              <a:rPr lang="en-US" sz="2400" dirty="0">
                <a:solidFill>
                  <a:srgbClr val="000000"/>
                </a:solidFill>
                <a:latin typeface="Verdana" panose="020B0604030504040204" pitchFamily="34" charset="0"/>
                <a:ea typeface="Verdana" panose="020B0604030504040204" pitchFamily="34" charset="0"/>
              </a:rPr>
              <a:t> as a medium-risk businesses. </a:t>
            </a:r>
          </a:p>
          <a:p>
            <a:pPr fontAlgn="base"/>
            <a:endParaRPr lang="en-US" sz="2400" dirty="0">
              <a:solidFill>
                <a:srgbClr val="000000"/>
              </a:solidFill>
              <a:latin typeface="Verdana" panose="020B0604030504040204" pitchFamily="34" charset="0"/>
              <a:ea typeface="Verdana" panose="020B0604030504040204" pitchFamily="34" charset="0"/>
            </a:endParaRPr>
          </a:p>
          <a:p>
            <a:pPr fontAlgn="base"/>
            <a:r>
              <a:rPr lang="en-US" sz="2400" dirty="0">
                <a:solidFill>
                  <a:srgbClr val="000000"/>
                </a:solidFill>
                <a:latin typeface="Verdana" panose="020B0604030504040204" pitchFamily="34" charset="0"/>
                <a:ea typeface="Verdana" panose="020B0604030504040204" pitchFamily="34" charset="0"/>
              </a:rPr>
              <a:t>The NP3 Guidance outlines the food safety rules, so you don’t need to read the fine print. </a:t>
            </a:r>
            <a:r>
              <a:rPr lang="en-US" sz="2400" dirty="0">
                <a:solidFill>
                  <a:srgbClr val="000000"/>
                </a:solidFill>
                <a:latin typeface="Verdana" panose="020B0604030504040204" pitchFamily="34" charset="0"/>
                <a:ea typeface="Verdana" panose="020B0604030504040204" pitchFamily="34" charset="0"/>
                <a:sym typeface="Wingdings" panose="05000000000000000000" pitchFamily="2" charset="2"/>
              </a:rPr>
              <a:t></a:t>
            </a:r>
            <a:endParaRPr lang="en-US" sz="2400" dirty="0">
              <a:solidFill>
                <a:srgbClr val="000000"/>
              </a:solidFill>
              <a:latin typeface="Verdana" panose="020B0604030504040204" pitchFamily="34" charset="0"/>
              <a:ea typeface="Verdana" panose="020B0604030504040204" pitchFamily="34" charset="0"/>
            </a:endParaRPr>
          </a:p>
          <a:p>
            <a:pPr algn="l" fontAlgn="base"/>
            <a:endParaRPr lang="en-US" sz="2600" b="0" i="0" dirty="0">
              <a:solidFill>
                <a:srgbClr val="000000"/>
              </a:solidFill>
              <a:effectLst/>
              <a:latin typeface="Verdana" panose="020B0604030504040204" pitchFamily="34" charset="0"/>
              <a:ea typeface="Verdana" panose="020B0604030504040204" pitchFamily="34" charset="0"/>
            </a:endParaRPr>
          </a:p>
          <a:p>
            <a:endParaRPr lang="en-US" dirty="0">
              <a:solidFill>
                <a:srgbClr val="000000"/>
              </a:solidFill>
              <a:latin typeface="SourceSansPro"/>
            </a:endParaRPr>
          </a:p>
          <a:p>
            <a:endParaRPr lang="en-US" b="0" i="0" dirty="0">
              <a:solidFill>
                <a:srgbClr val="000000"/>
              </a:solidFill>
              <a:effectLst/>
              <a:latin typeface="SourceSansPro"/>
            </a:endParaRPr>
          </a:p>
        </p:txBody>
      </p:sp>
      <p:sp>
        <p:nvSpPr>
          <p:cNvPr id="20" name="Isosceles Triangle 7"/>
          <p:cNvSpPr/>
          <p:nvPr/>
        </p:nvSpPr>
        <p:spPr>
          <a:xfrm rot="5400000">
            <a:off x="4475332" y="2280015"/>
            <a:ext cx="670856" cy="8153401"/>
          </a:xfrm>
          <a:custGeom>
            <a:avLst/>
            <a:gdLst>
              <a:gd name="connsiteX0" fmla="*/ 0 w 1255305"/>
              <a:gd name="connsiteY0" fmla="*/ 9144001 h 9144001"/>
              <a:gd name="connsiteX1" fmla="*/ 1255305 w 1255305"/>
              <a:gd name="connsiteY1" fmla="*/ 0 h 9144001"/>
              <a:gd name="connsiteX2" fmla="*/ 1255305 w 1255305"/>
              <a:gd name="connsiteY2" fmla="*/ 9144001 h 9144001"/>
              <a:gd name="connsiteX3" fmla="*/ 0 w 1255305"/>
              <a:gd name="connsiteY3" fmla="*/ 9144001 h 9144001"/>
              <a:gd name="connsiteX0" fmla="*/ 0 w 1255305"/>
              <a:gd name="connsiteY0" fmla="*/ 9144001 h 9144001"/>
              <a:gd name="connsiteX1" fmla="*/ 1255305 w 1255305"/>
              <a:gd name="connsiteY1" fmla="*/ 0 h 9144001"/>
              <a:gd name="connsiteX2" fmla="*/ 1255305 w 1255305"/>
              <a:gd name="connsiteY2" fmla="*/ 9144001 h 9144001"/>
              <a:gd name="connsiteX3" fmla="*/ 0 w 1255305"/>
              <a:gd name="connsiteY3" fmla="*/ 9144001 h 9144001"/>
              <a:gd name="connsiteX0" fmla="*/ 37602 w 1292907"/>
              <a:gd name="connsiteY0" fmla="*/ 9144358 h 9144358"/>
              <a:gd name="connsiteX1" fmla="*/ 729419 w 1292907"/>
              <a:gd name="connsiteY1" fmla="*/ 7653016 h 9144358"/>
              <a:gd name="connsiteX2" fmla="*/ 1292907 w 1292907"/>
              <a:gd name="connsiteY2" fmla="*/ 357 h 9144358"/>
              <a:gd name="connsiteX3" fmla="*/ 1292907 w 1292907"/>
              <a:gd name="connsiteY3" fmla="*/ 9144358 h 9144358"/>
              <a:gd name="connsiteX4" fmla="*/ 37602 w 1292907"/>
              <a:gd name="connsiteY4" fmla="*/ 9144358 h 9144358"/>
              <a:gd name="connsiteX0" fmla="*/ 37602 w 1292907"/>
              <a:gd name="connsiteY0" fmla="*/ 9144001 h 9144001"/>
              <a:gd name="connsiteX1" fmla="*/ 729419 w 1292907"/>
              <a:gd name="connsiteY1" fmla="*/ 7652659 h 9144001"/>
              <a:gd name="connsiteX2" fmla="*/ 1292907 w 1292907"/>
              <a:gd name="connsiteY2" fmla="*/ 0 h 9144001"/>
              <a:gd name="connsiteX3" fmla="*/ 1292907 w 1292907"/>
              <a:gd name="connsiteY3" fmla="*/ 9144001 h 9144001"/>
              <a:gd name="connsiteX4" fmla="*/ 37602 w 1292907"/>
              <a:gd name="connsiteY4" fmla="*/ 9144001 h 9144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907" h="9144001">
                <a:moveTo>
                  <a:pt x="37602" y="9144001"/>
                </a:moveTo>
                <a:cubicBezTo>
                  <a:pt x="-166984" y="9089573"/>
                  <a:pt x="520202" y="9176659"/>
                  <a:pt x="729419" y="7652659"/>
                </a:cubicBezTo>
                <a:cubicBezTo>
                  <a:pt x="938636" y="6128659"/>
                  <a:pt x="1142749" y="2645234"/>
                  <a:pt x="1292907" y="0"/>
                </a:cubicBezTo>
                <a:lnTo>
                  <a:pt x="1292907" y="9144001"/>
                </a:lnTo>
                <a:lnTo>
                  <a:pt x="37602" y="9144001"/>
                </a:lnTo>
                <a:close/>
              </a:path>
            </a:pathLst>
          </a:custGeom>
          <a:gradFill flip="none" rotWithShape="1">
            <a:gsLst>
              <a:gs pos="0">
                <a:srgbClr val="C00000"/>
              </a:gs>
              <a:gs pos="67000">
                <a:srgbClr val="EF7A81"/>
              </a:gs>
              <a:gs pos="43000">
                <a:srgbClr val="FF0000"/>
              </a:gs>
              <a:gs pos="100000">
                <a:srgbClr val="ED7D31">
                  <a:lumMod val="20000"/>
                  <a:lumOff val="80000"/>
                </a:srgbClr>
              </a:gs>
            </a:gsLst>
            <a:path path="circle">
              <a:fillToRect t="100000" r="100000"/>
            </a:path>
            <a:tileRect l="-100000" b="-10000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ndParaRPr>
          </a:p>
        </p:txBody>
      </p:sp>
      <p:sp>
        <p:nvSpPr>
          <p:cNvPr id="25" name="Slide Number Placeholder 3"/>
          <p:cNvSpPr txBox="1">
            <a:spLocks/>
          </p:cNvSpPr>
          <p:nvPr/>
        </p:nvSpPr>
        <p:spPr>
          <a:xfrm>
            <a:off x="152400" y="6186582"/>
            <a:ext cx="457200" cy="457200"/>
          </a:xfrm>
          <a:prstGeom prst="ellipse">
            <a:avLst/>
          </a:prstGeom>
          <a:solidFill>
            <a:srgbClr val="CC0000"/>
          </a:solidFill>
        </p:spPr>
        <p:txBody>
          <a:bodyPr wrap="none" lIns="0" tIns="0" rIns="0" bIns="0" anchor="ctr" anchorCtr="1">
            <a:noAutofit/>
          </a:bodyPr>
          <a:lstStyle>
            <a:defPPr>
              <a:defRPr lang="en-US"/>
            </a:defPPr>
            <a:lvl1pPr algn="ctr" rtl="0" eaLnBrk="1" fontAlgn="base" latinLnBrk="0" hangingPunct="1">
              <a:spcBef>
                <a:spcPct val="0"/>
              </a:spcBef>
              <a:spcAft>
                <a:spcPct val="0"/>
              </a:spcAft>
              <a:defRPr kumimoji="0" sz="1400" kern="1200">
                <a:solidFill>
                  <a:srgbClr val="FFFFFF"/>
                </a:solidFill>
                <a:latin typeface="+mj-lt"/>
                <a:ea typeface="+mj-ea"/>
                <a:cs typeface="+mj-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pPr>
              <a:defRPr/>
            </a:pPr>
            <a:fld id="{7845DAF1-ED85-492E-8DBC-76C2A7C6E194}" type="slidenum">
              <a:rPr lang="en-US" smtClean="0"/>
              <a:pPr>
                <a:defRPr/>
              </a:pPr>
              <a:t>3</a:t>
            </a:fld>
            <a:endParaRPr lang="en-US"/>
          </a:p>
        </p:txBody>
      </p:sp>
    </p:spTree>
    <p:extLst>
      <p:ext uri="{BB962C8B-B14F-4D97-AF65-F5344CB8AC3E}">
        <p14:creationId xmlns:p14="http://schemas.microsoft.com/office/powerpoint/2010/main" val="3788896336"/>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sz="3200" b="1">
                <a:latin typeface="Verdana" pitchFamily="34" charset="0"/>
                <a:ea typeface="Verdana" pitchFamily="34" charset="0"/>
                <a:cs typeface="Verdana" pitchFamily="34" charset="0"/>
              </a:rPr>
              <a:t>5 Steps to Register</a:t>
            </a:r>
          </a:p>
        </p:txBody>
      </p:sp>
      <p:sp>
        <p:nvSpPr>
          <p:cNvPr id="3" name="Content Placeholder 2">
            <a:extLst>
              <a:ext uri="{FF2B5EF4-FFF2-40B4-BE49-F238E27FC236}">
                <a16:creationId xmlns:a16="http://schemas.microsoft.com/office/drawing/2014/main" id="{FE00D09F-B57B-4019-B999-663019637850}"/>
              </a:ext>
            </a:extLst>
          </p:cNvPr>
          <p:cNvSpPr>
            <a:spLocks noGrp="1"/>
          </p:cNvSpPr>
          <p:nvPr>
            <p:ph idx="1"/>
          </p:nvPr>
        </p:nvSpPr>
        <p:spPr>
          <a:xfrm>
            <a:off x="457200" y="1403747"/>
            <a:ext cx="8229600" cy="4525963"/>
          </a:xfrm>
        </p:spPr>
        <p:txBody>
          <a:bodyPr vert="horz" lIns="91440" tIns="45720" rIns="91440" bIns="45720" rtlCol="0" anchor="t">
            <a:normAutofit/>
          </a:bodyPr>
          <a:lstStyle/>
          <a:p>
            <a:endParaRPr lang="en-US">
              <a:solidFill>
                <a:srgbClr val="000000"/>
              </a:solidFill>
              <a:latin typeface="SourceSansPro"/>
            </a:endParaRPr>
          </a:p>
          <a:p>
            <a:endParaRPr lang="en-US" b="0" i="0">
              <a:solidFill>
                <a:srgbClr val="000000"/>
              </a:solidFill>
              <a:effectLst/>
              <a:latin typeface="SourceSansPro"/>
            </a:endParaRPr>
          </a:p>
        </p:txBody>
      </p:sp>
      <p:sp>
        <p:nvSpPr>
          <p:cNvPr id="20" name="Isosceles Triangle 7"/>
          <p:cNvSpPr/>
          <p:nvPr/>
        </p:nvSpPr>
        <p:spPr>
          <a:xfrm rot="5400000">
            <a:off x="4475332" y="2280015"/>
            <a:ext cx="670856" cy="8153401"/>
          </a:xfrm>
          <a:custGeom>
            <a:avLst/>
            <a:gdLst>
              <a:gd name="connsiteX0" fmla="*/ 0 w 1255305"/>
              <a:gd name="connsiteY0" fmla="*/ 9144001 h 9144001"/>
              <a:gd name="connsiteX1" fmla="*/ 1255305 w 1255305"/>
              <a:gd name="connsiteY1" fmla="*/ 0 h 9144001"/>
              <a:gd name="connsiteX2" fmla="*/ 1255305 w 1255305"/>
              <a:gd name="connsiteY2" fmla="*/ 9144001 h 9144001"/>
              <a:gd name="connsiteX3" fmla="*/ 0 w 1255305"/>
              <a:gd name="connsiteY3" fmla="*/ 9144001 h 9144001"/>
              <a:gd name="connsiteX0" fmla="*/ 0 w 1255305"/>
              <a:gd name="connsiteY0" fmla="*/ 9144001 h 9144001"/>
              <a:gd name="connsiteX1" fmla="*/ 1255305 w 1255305"/>
              <a:gd name="connsiteY1" fmla="*/ 0 h 9144001"/>
              <a:gd name="connsiteX2" fmla="*/ 1255305 w 1255305"/>
              <a:gd name="connsiteY2" fmla="*/ 9144001 h 9144001"/>
              <a:gd name="connsiteX3" fmla="*/ 0 w 1255305"/>
              <a:gd name="connsiteY3" fmla="*/ 9144001 h 9144001"/>
              <a:gd name="connsiteX0" fmla="*/ 37602 w 1292907"/>
              <a:gd name="connsiteY0" fmla="*/ 9144358 h 9144358"/>
              <a:gd name="connsiteX1" fmla="*/ 729419 w 1292907"/>
              <a:gd name="connsiteY1" fmla="*/ 7653016 h 9144358"/>
              <a:gd name="connsiteX2" fmla="*/ 1292907 w 1292907"/>
              <a:gd name="connsiteY2" fmla="*/ 357 h 9144358"/>
              <a:gd name="connsiteX3" fmla="*/ 1292907 w 1292907"/>
              <a:gd name="connsiteY3" fmla="*/ 9144358 h 9144358"/>
              <a:gd name="connsiteX4" fmla="*/ 37602 w 1292907"/>
              <a:gd name="connsiteY4" fmla="*/ 9144358 h 9144358"/>
              <a:gd name="connsiteX0" fmla="*/ 37602 w 1292907"/>
              <a:gd name="connsiteY0" fmla="*/ 9144001 h 9144001"/>
              <a:gd name="connsiteX1" fmla="*/ 729419 w 1292907"/>
              <a:gd name="connsiteY1" fmla="*/ 7652659 h 9144001"/>
              <a:gd name="connsiteX2" fmla="*/ 1292907 w 1292907"/>
              <a:gd name="connsiteY2" fmla="*/ 0 h 9144001"/>
              <a:gd name="connsiteX3" fmla="*/ 1292907 w 1292907"/>
              <a:gd name="connsiteY3" fmla="*/ 9144001 h 9144001"/>
              <a:gd name="connsiteX4" fmla="*/ 37602 w 1292907"/>
              <a:gd name="connsiteY4" fmla="*/ 9144001 h 9144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907" h="9144001">
                <a:moveTo>
                  <a:pt x="37602" y="9144001"/>
                </a:moveTo>
                <a:cubicBezTo>
                  <a:pt x="-166984" y="9089573"/>
                  <a:pt x="520202" y="9176659"/>
                  <a:pt x="729419" y="7652659"/>
                </a:cubicBezTo>
                <a:cubicBezTo>
                  <a:pt x="938636" y="6128659"/>
                  <a:pt x="1142749" y="2645234"/>
                  <a:pt x="1292907" y="0"/>
                </a:cubicBezTo>
                <a:lnTo>
                  <a:pt x="1292907" y="9144001"/>
                </a:lnTo>
                <a:lnTo>
                  <a:pt x="37602" y="9144001"/>
                </a:lnTo>
                <a:close/>
              </a:path>
            </a:pathLst>
          </a:custGeom>
          <a:gradFill flip="none" rotWithShape="1">
            <a:gsLst>
              <a:gs pos="0">
                <a:srgbClr val="C00000"/>
              </a:gs>
              <a:gs pos="67000">
                <a:srgbClr val="EF7A81"/>
              </a:gs>
              <a:gs pos="43000">
                <a:srgbClr val="FF0000"/>
              </a:gs>
              <a:gs pos="100000">
                <a:srgbClr val="ED7D31">
                  <a:lumMod val="20000"/>
                  <a:lumOff val="80000"/>
                </a:srgbClr>
              </a:gs>
            </a:gsLst>
            <a:path path="circle">
              <a:fillToRect t="100000" r="100000"/>
            </a:path>
            <a:tileRect l="-100000" b="-10000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ndParaRPr>
          </a:p>
        </p:txBody>
      </p:sp>
      <p:sp>
        <p:nvSpPr>
          <p:cNvPr id="25" name="Slide Number Placeholder 3"/>
          <p:cNvSpPr txBox="1">
            <a:spLocks/>
          </p:cNvSpPr>
          <p:nvPr/>
        </p:nvSpPr>
        <p:spPr>
          <a:xfrm>
            <a:off x="152400" y="6186582"/>
            <a:ext cx="457200" cy="457200"/>
          </a:xfrm>
          <a:prstGeom prst="ellipse">
            <a:avLst/>
          </a:prstGeom>
          <a:solidFill>
            <a:srgbClr val="CC0000"/>
          </a:solidFill>
        </p:spPr>
        <p:txBody>
          <a:bodyPr wrap="none" lIns="0" tIns="0" rIns="0" bIns="0" anchor="ctr" anchorCtr="1">
            <a:noAutofit/>
          </a:bodyPr>
          <a:lstStyle>
            <a:defPPr>
              <a:defRPr lang="en-US"/>
            </a:defPPr>
            <a:lvl1pPr algn="ctr" rtl="0" eaLnBrk="1" fontAlgn="base" latinLnBrk="0" hangingPunct="1">
              <a:spcBef>
                <a:spcPct val="0"/>
              </a:spcBef>
              <a:spcAft>
                <a:spcPct val="0"/>
              </a:spcAft>
              <a:defRPr kumimoji="0" sz="1400" kern="1200">
                <a:solidFill>
                  <a:srgbClr val="FFFFFF"/>
                </a:solidFill>
                <a:latin typeface="+mj-lt"/>
                <a:ea typeface="+mj-ea"/>
                <a:cs typeface="+mj-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pPr>
              <a:defRPr/>
            </a:pPr>
            <a:fld id="{7845DAF1-ED85-492E-8DBC-76C2A7C6E194}" type="slidenum">
              <a:rPr lang="en-US" smtClean="0"/>
              <a:pPr>
                <a:defRPr/>
              </a:pPr>
              <a:t>4</a:t>
            </a:fld>
            <a:endParaRPr lang="en-US"/>
          </a:p>
        </p:txBody>
      </p:sp>
      <p:sp>
        <p:nvSpPr>
          <p:cNvPr id="6" name="TextBox 5">
            <a:extLst>
              <a:ext uri="{FF2B5EF4-FFF2-40B4-BE49-F238E27FC236}">
                <a16:creationId xmlns:a16="http://schemas.microsoft.com/office/drawing/2014/main" id="{91AB371B-13DE-323C-33B0-586D03511CD5}"/>
              </a:ext>
            </a:extLst>
          </p:cNvPr>
          <p:cNvSpPr txBox="1"/>
          <p:nvPr/>
        </p:nvSpPr>
        <p:spPr>
          <a:xfrm>
            <a:off x="1099930" y="1336869"/>
            <a:ext cx="7310011" cy="4862870"/>
          </a:xfrm>
          <a:prstGeom prst="rect">
            <a:avLst/>
          </a:prstGeom>
          <a:noFill/>
        </p:spPr>
        <p:txBody>
          <a:bodyPr wrap="square" lIns="91440" tIns="45720" rIns="91440" bIns="45720" rtlCol="0" anchor="t">
            <a:spAutoFit/>
          </a:bodyPr>
          <a:lstStyle/>
          <a:p>
            <a:r>
              <a:rPr lang="en-NZ" sz="2400" b="0">
                <a:solidFill>
                  <a:schemeClr val="tx1"/>
                </a:solidFill>
                <a:latin typeface="Verdana" panose="020B0604030504040204" pitchFamily="34" charset="0"/>
                <a:ea typeface="Verdana" panose="020B0604030504040204" pitchFamily="34" charset="0"/>
              </a:rPr>
              <a:t>1: Check that your business fits with NP3</a:t>
            </a:r>
          </a:p>
          <a:p>
            <a:pPr fontAlgn="base"/>
            <a:endParaRPr lang="en-US" sz="2400" b="0" i="0">
              <a:solidFill>
                <a:srgbClr val="000000"/>
              </a:solidFill>
              <a:effectLst/>
              <a:latin typeface="Verdana" panose="020B0604030504040204" pitchFamily="34" charset="0"/>
              <a:ea typeface="Verdana" panose="020B0604030504040204" pitchFamily="34" charset="0"/>
            </a:endParaRPr>
          </a:p>
          <a:p>
            <a:pPr fontAlgn="base"/>
            <a:r>
              <a:rPr lang="en-US" sz="2400" b="0" i="0">
                <a:solidFill>
                  <a:srgbClr val="000000"/>
                </a:solidFill>
                <a:effectLst/>
                <a:latin typeface="Verdana" panose="020B0604030504040204" pitchFamily="34" charset="0"/>
                <a:ea typeface="Verdana" panose="020B0604030504040204" pitchFamily="34" charset="0"/>
              </a:rPr>
              <a:t>2: Before you register, contact a Verifier</a:t>
            </a:r>
          </a:p>
          <a:p>
            <a:pPr marL="450850">
              <a:tabLst>
                <a:tab pos="450850" algn="l"/>
              </a:tabLst>
            </a:pPr>
            <a:r>
              <a:rPr lang="en-US" sz="1400" b="0">
                <a:solidFill>
                  <a:srgbClr val="000000"/>
                </a:solidFill>
                <a:latin typeface="Verdana"/>
                <a:ea typeface="Verdana"/>
                <a:cs typeface="Times New Roman"/>
              </a:rPr>
              <a:t>To register you must have a letter from a verifier agreeing to conduct the verification</a:t>
            </a:r>
            <a:endParaRPr lang="en-US" sz="1400" b="0">
              <a:solidFill>
                <a:srgbClr val="000000"/>
              </a:solidFill>
              <a:latin typeface="Verdana" panose="020B0604030504040204" pitchFamily="34" charset="0"/>
              <a:ea typeface="Verdana" panose="020B0604030504040204" pitchFamily="34" charset="0"/>
            </a:endParaRPr>
          </a:p>
          <a:p>
            <a:pPr fontAlgn="base"/>
            <a:endParaRPr lang="en-US" sz="2400" b="0" i="0">
              <a:solidFill>
                <a:srgbClr val="000000"/>
              </a:solidFill>
              <a:effectLst/>
              <a:latin typeface="Verdana" panose="020B0604030504040204" pitchFamily="34" charset="0"/>
              <a:ea typeface="Verdana" panose="020B0604030504040204" pitchFamily="34" charset="0"/>
            </a:endParaRPr>
          </a:p>
          <a:p>
            <a:r>
              <a:rPr lang="en-US" sz="2400" b="0">
                <a:solidFill>
                  <a:srgbClr val="000000"/>
                </a:solidFill>
                <a:latin typeface="Verdana"/>
                <a:ea typeface="Verdana"/>
                <a:cs typeface="Times New Roman"/>
              </a:rPr>
              <a:t>3</a:t>
            </a:r>
            <a:r>
              <a:rPr lang="en-US" sz="2400" b="0" i="0">
                <a:solidFill>
                  <a:srgbClr val="000000"/>
                </a:solidFill>
                <a:effectLst/>
                <a:latin typeface="Verdana"/>
                <a:ea typeface="Verdana"/>
                <a:cs typeface="Times New Roman"/>
              </a:rPr>
              <a:t>: </a:t>
            </a:r>
            <a:r>
              <a:rPr lang="en-US" sz="2400" b="0">
                <a:solidFill>
                  <a:srgbClr val="000000"/>
                </a:solidFill>
                <a:latin typeface="Verdana"/>
                <a:ea typeface="Verdana"/>
                <a:cs typeface="Times New Roman"/>
              </a:rPr>
              <a:t>Register with your local Council or MPI</a:t>
            </a:r>
          </a:p>
          <a:p>
            <a:pPr>
              <a:tabLst>
                <a:tab pos="450850" algn="l"/>
              </a:tabLst>
            </a:pPr>
            <a:r>
              <a:rPr lang="en-US" sz="2400" b="0">
                <a:solidFill>
                  <a:srgbClr val="000000"/>
                </a:solidFill>
                <a:latin typeface="Verdana"/>
                <a:ea typeface="Verdana"/>
                <a:cs typeface="Times New Roman"/>
              </a:rPr>
              <a:t>	</a:t>
            </a:r>
            <a:r>
              <a:rPr lang="en-US" sz="1400" b="0">
                <a:solidFill>
                  <a:srgbClr val="000000"/>
                </a:solidFill>
                <a:latin typeface="Verdana"/>
                <a:ea typeface="Verdana"/>
                <a:cs typeface="Times New Roman"/>
              </a:rPr>
              <a:t>Contact verifier and arrange a visit. Your verification will occur 	approximately 4-6 weeks after registration</a:t>
            </a:r>
            <a:endParaRPr lang="en-US" sz="1400" b="0" i="0">
              <a:solidFill>
                <a:srgbClr val="000000"/>
              </a:solidFill>
              <a:effectLst/>
              <a:latin typeface="Verdana"/>
              <a:ea typeface="Verdana"/>
              <a:cs typeface="Times New Roman"/>
            </a:endParaRPr>
          </a:p>
          <a:p>
            <a:pPr fontAlgn="base"/>
            <a:endParaRPr lang="en-US" sz="2400" b="0" i="0">
              <a:solidFill>
                <a:srgbClr val="000000"/>
              </a:solidFill>
              <a:effectLst/>
              <a:latin typeface="Verdana" panose="020B0604030504040204" pitchFamily="34" charset="0"/>
              <a:ea typeface="Verdana" panose="020B0604030504040204" pitchFamily="34" charset="0"/>
            </a:endParaRPr>
          </a:p>
          <a:p>
            <a:r>
              <a:rPr lang="en-US" sz="2400" b="0">
                <a:solidFill>
                  <a:srgbClr val="000000"/>
                </a:solidFill>
                <a:latin typeface="Verdana" panose="020B0604030504040204" pitchFamily="34" charset="0"/>
                <a:ea typeface="Verdana" panose="020B0604030504040204" pitchFamily="34" charset="0"/>
              </a:rPr>
              <a:t>4: Make safe food/beverage</a:t>
            </a:r>
          </a:p>
          <a:p>
            <a:pPr marL="450850"/>
            <a:r>
              <a:rPr lang="en-US" sz="1400" b="0">
                <a:solidFill>
                  <a:srgbClr val="000000"/>
                </a:solidFill>
                <a:latin typeface="Verdana"/>
                <a:ea typeface="Verdana"/>
                <a:cs typeface="Times New Roman"/>
              </a:rPr>
              <a:t>You can start making your product commercially, keeping records. </a:t>
            </a:r>
          </a:p>
          <a:p>
            <a:pPr marL="450850"/>
            <a:r>
              <a:rPr lang="en-US" sz="1400" b="0">
                <a:solidFill>
                  <a:srgbClr val="000000"/>
                </a:solidFill>
                <a:latin typeface="Verdana"/>
                <a:ea typeface="Verdana"/>
                <a:cs typeface="Times New Roman"/>
              </a:rPr>
              <a:t>You do not need to wait for the verification.</a:t>
            </a:r>
          </a:p>
          <a:p>
            <a:endParaRPr lang="en-US" sz="2400" b="0">
              <a:solidFill>
                <a:srgbClr val="000000"/>
              </a:solidFill>
              <a:latin typeface="Verdana" panose="020B0604030504040204" pitchFamily="34" charset="0"/>
              <a:ea typeface="Verdana" panose="020B0604030504040204" pitchFamily="34" charset="0"/>
            </a:endParaRPr>
          </a:p>
          <a:p>
            <a:pPr fontAlgn="base"/>
            <a:r>
              <a:rPr lang="en-US" sz="2400" b="0" i="0">
                <a:solidFill>
                  <a:srgbClr val="000000"/>
                </a:solidFill>
                <a:effectLst/>
                <a:latin typeface="Verdana" panose="020B0604030504040204" pitchFamily="34" charset="0"/>
                <a:ea typeface="Verdana" panose="020B0604030504040204" pitchFamily="34" charset="0"/>
              </a:rPr>
              <a:t>5: Get checked/ verified</a:t>
            </a:r>
          </a:p>
        </p:txBody>
      </p:sp>
    </p:spTree>
    <p:extLst>
      <p:ext uri="{BB962C8B-B14F-4D97-AF65-F5344CB8AC3E}">
        <p14:creationId xmlns:p14="http://schemas.microsoft.com/office/powerpoint/2010/main" val="2229801848"/>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sz="3200" b="1">
                <a:latin typeface="Verdana" pitchFamily="34" charset="0"/>
                <a:ea typeface="Verdana" pitchFamily="34" charset="0"/>
                <a:cs typeface="Verdana" pitchFamily="34" charset="0"/>
              </a:rPr>
              <a:t>What do I need for a NP3</a:t>
            </a:r>
          </a:p>
        </p:txBody>
      </p:sp>
      <p:sp>
        <p:nvSpPr>
          <p:cNvPr id="3" name="Content Placeholder 2">
            <a:extLst>
              <a:ext uri="{FF2B5EF4-FFF2-40B4-BE49-F238E27FC236}">
                <a16:creationId xmlns:a16="http://schemas.microsoft.com/office/drawing/2014/main" id="{FE00D09F-B57B-4019-B999-663019637850}"/>
              </a:ext>
            </a:extLst>
          </p:cNvPr>
          <p:cNvSpPr>
            <a:spLocks noGrp="1"/>
          </p:cNvSpPr>
          <p:nvPr>
            <p:ph idx="1"/>
          </p:nvPr>
        </p:nvSpPr>
        <p:spPr>
          <a:xfrm>
            <a:off x="457200" y="1403747"/>
            <a:ext cx="4299527" cy="4525963"/>
          </a:xfrm>
        </p:spPr>
        <p:txBody>
          <a:bodyPr vert="horz" lIns="91440" tIns="45720" rIns="91440" bIns="45720" rtlCol="0" anchor="t">
            <a:normAutofit/>
          </a:bodyPr>
          <a:lstStyle/>
          <a:p>
            <a:endParaRPr lang="en-US" dirty="0">
              <a:solidFill>
                <a:srgbClr val="000000"/>
              </a:solidFill>
              <a:latin typeface="SourceSansPro"/>
            </a:endParaRPr>
          </a:p>
          <a:p>
            <a:r>
              <a:rPr lang="en-US" b="0" i="0" dirty="0">
                <a:solidFill>
                  <a:srgbClr val="000000"/>
                </a:solidFill>
                <a:effectLst/>
                <a:latin typeface="Arial"/>
                <a:cs typeface="Arial"/>
              </a:rPr>
              <a:t>Obtain the </a:t>
            </a:r>
            <a:r>
              <a:rPr lang="en-US" dirty="0">
                <a:solidFill>
                  <a:srgbClr val="000000"/>
                </a:solidFill>
                <a:latin typeface="Arial"/>
                <a:cs typeface="Arial"/>
              </a:rPr>
              <a:t>NP3 Guidance document</a:t>
            </a:r>
          </a:p>
          <a:p>
            <a:r>
              <a:rPr lang="en-US" dirty="0">
                <a:solidFill>
                  <a:srgbClr val="000000"/>
                </a:solidFill>
                <a:latin typeface="Arial"/>
                <a:cs typeface="Arial"/>
              </a:rPr>
              <a:t>Review </a:t>
            </a:r>
            <a:r>
              <a:rPr lang="en-US" b="0" i="0" dirty="0">
                <a:solidFill>
                  <a:srgbClr val="000000"/>
                </a:solidFill>
                <a:effectLst/>
                <a:latin typeface="Arial"/>
                <a:cs typeface="Arial"/>
              </a:rPr>
              <a:t>requirements</a:t>
            </a:r>
            <a:endParaRPr lang="en-US" dirty="0">
              <a:solidFill>
                <a:srgbClr val="000000"/>
              </a:solidFill>
              <a:latin typeface="Arial"/>
              <a:cs typeface="Arial"/>
            </a:endParaRPr>
          </a:p>
          <a:p>
            <a:r>
              <a:rPr lang="en-US" dirty="0">
                <a:solidFill>
                  <a:srgbClr val="000000"/>
                </a:solidFill>
                <a:latin typeface="Arial"/>
                <a:cs typeface="Arial"/>
              </a:rPr>
              <a:t>Follow applicable sections</a:t>
            </a:r>
            <a:endParaRPr lang="en-US" dirty="0"/>
          </a:p>
        </p:txBody>
      </p:sp>
      <p:sp>
        <p:nvSpPr>
          <p:cNvPr id="20" name="Isosceles Triangle 7"/>
          <p:cNvSpPr/>
          <p:nvPr/>
        </p:nvSpPr>
        <p:spPr>
          <a:xfrm rot="5400000">
            <a:off x="4475332" y="2280015"/>
            <a:ext cx="670856" cy="8153401"/>
          </a:xfrm>
          <a:custGeom>
            <a:avLst/>
            <a:gdLst>
              <a:gd name="connsiteX0" fmla="*/ 0 w 1255305"/>
              <a:gd name="connsiteY0" fmla="*/ 9144001 h 9144001"/>
              <a:gd name="connsiteX1" fmla="*/ 1255305 w 1255305"/>
              <a:gd name="connsiteY1" fmla="*/ 0 h 9144001"/>
              <a:gd name="connsiteX2" fmla="*/ 1255305 w 1255305"/>
              <a:gd name="connsiteY2" fmla="*/ 9144001 h 9144001"/>
              <a:gd name="connsiteX3" fmla="*/ 0 w 1255305"/>
              <a:gd name="connsiteY3" fmla="*/ 9144001 h 9144001"/>
              <a:gd name="connsiteX0" fmla="*/ 0 w 1255305"/>
              <a:gd name="connsiteY0" fmla="*/ 9144001 h 9144001"/>
              <a:gd name="connsiteX1" fmla="*/ 1255305 w 1255305"/>
              <a:gd name="connsiteY1" fmla="*/ 0 h 9144001"/>
              <a:gd name="connsiteX2" fmla="*/ 1255305 w 1255305"/>
              <a:gd name="connsiteY2" fmla="*/ 9144001 h 9144001"/>
              <a:gd name="connsiteX3" fmla="*/ 0 w 1255305"/>
              <a:gd name="connsiteY3" fmla="*/ 9144001 h 9144001"/>
              <a:gd name="connsiteX0" fmla="*/ 37602 w 1292907"/>
              <a:gd name="connsiteY0" fmla="*/ 9144358 h 9144358"/>
              <a:gd name="connsiteX1" fmla="*/ 729419 w 1292907"/>
              <a:gd name="connsiteY1" fmla="*/ 7653016 h 9144358"/>
              <a:gd name="connsiteX2" fmla="*/ 1292907 w 1292907"/>
              <a:gd name="connsiteY2" fmla="*/ 357 h 9144358"/>
              <a:gd name="connsiteX3" fmla="*/ 1292907 w 1292907"/>
              <a:gd name="connsiteY3" fmla="*/ 9144358 h 9144358"/>
              <a:gd name="connsiteX4" fmla="*/ 37602 w 1292907"/>
              <a:gd name="connsiteY4" fmla="*/ 9144358 h 9144358"/>
              <a:gd name="connsiteX0" fmla="*/ 37602 w 1292907"/>
              <a:gd name="connsiteY0" fmla="*/ 9144001 h 9144001"/>
              <a:gd name="connsiteX1" fmla="*/ 729419 w 1292907"/>
              <a:gd name="connsiteY1" fmla="*/ 7652659 h 9144001"/>
              <a:gd name="connsiteX2" fmla="*/ 1292907 w 1292907"/>
              <a:gd name="connsiteY2" fmla="*/ 0 h 9144001"/>
              <a:gd name="connsiteX3" fmla="*/ 1292907 w 1292907"/>
              <a:gd name="connsiteY3" fmla="*/ 9144001 h 9144001"/>
              <a:gd name="connsiteX4" fmla="*/ 37602 w 1292907"/>
              <a:gd name="connsiteY4" fmla="*/ 9144001 h 9144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907" h="9144001">
                <a:moveTo>
                  <a:pt x="37602" y="9144001"/>
                </a:moveTo>
                <a:cubicBezTo>
                  <a:pt x="-166984" y="9089573"/>
                  <a:pt x="520202" y="9176659"/>
                  <a:pt x="729419" y="7652659"/>
                </a:cubicBezTo>
                <a:cubicBezTo>
                  <a:pt x="938636" y="6128659"/>
                  <a:pt x="1142749" y="2645234"/>
                  <a:pt x="1292907" y="0"/>
                </a:cubicBezTo>
                <a:lnTo>
                  <a:pt x="1292907" y="9144001"/>
                </a:lnTo>
                <a:lnTo>
                  <a:pt x="37602" y="9144001"/>
                </a:lnTo>
                <a:close/>
              </a:path>
            </a:pathLst>
          </a:custGeom>
          <a:gradFill flip="none" rotWithShape="1">
            <a:gsLst>
              <a:gs pos="0">
                <a:srgbClr val="C00000"/>
              </a:gs>
              <a:gs pos="67000">
                <a:srgbClr val="EF7A81"/>
              </a:gs>
              <a:gs pos="43000">
                <a:srgbClr val="FF0000"/>
              </a:gs>
              <a:gs pos="100000">
                <a:srgbClr val="ED7D31">
                  <a:lumMod val="20000"/>
                  <a:lumOff val="80000"/>
                </a:srgbClr>
              </a:gs>
            </a:gsLst>
            <a:path path="circle">
              <a:fillToRect t="100000" r="100000"/>
            </a:path>
            <a:tileRect l="-100000" b="-10000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ndParaRPr>
          </a:p>
        </p:txBody>
      </p:sp>
      <p:sp>
        <p:nvSpPr>
          <p:cNvPr id="25" name="Slide Number Placeholder 3"/>
          <p:cNvSpPr txBox="1">
            <a:spLocks/>
          </p:cNvSpPr>
          <p:nvPr/>
        </p:nvSpPr>
        <p:spPr>
          <a:xfrm>
            <a:off x="152400" y="6186582"/>
            <a:ext cx="457200" cy="457200"/>
          </a:xfrm>
          <a:prstGeom prst="ellipse">
            <a:avLst/>
          </a:prstGeom>
          <a:solidFill>
            <a:srgbClr val="CC0000"/>
          </a:solidFill>
        </p:spPr>
        <p:txBody>
          <a:bodyPr wrap="none" lIns="0" tIns="0" rIns="0" bIns="0" anchor="ctr" anchorCtr="1">
            <a:noAutofit/>
          </a:bodyPr>
          <a:lstStyle>
            <a:defPPr>
              <a:defRPr lang="en-US"/>
            </a:defPPr>
            <a:lvl1pPr algn="ctr" rtl="0" eaLnBrk="1" fontAlgn="base" latinLnBrk="0" hangingPunct="1">
              <a:spcBef>
                <a:spcPct val="0"/>
              </a:spcBef>
              <a:spcAft>
                <a:spcPct val="0"/>
              </a:spcAft>
              <a:defRPr kumimoji="0" sz="1400" kern="1200">
                <a:solidFill>
                  <a:srgbClr val="FFFFFF"/>
                </a:solidFill>
                <a:latin typeface="+mj-lt"/>
                <a:ea typeface="+mj-ea"/>
                <a:cs typeface="+mj-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pPr>
              <a:defRPr/>
            </a:pPr>
            <a:fld id="{7845DAF1-ED85-492E-8DBC-76C2A7C6E194}" type="slidenum">
              <a:rPr lang="en-US" smtClean="0"/>
              <a:pPr>
                <a:defRPr/>
              </a:pPr>
              <a:t>5</a:t>
            </a:fld>
            <a:endParaRPr lang="en-US"/>
          </a:p>
        </p:txBody>
      </p:sp>
      <p:pic>
        <p:nvPicPr>
          <p:cNvPr id="5" name="Picture 4">
            <a:extLst>
              <a:ext uri="{FF2B5EF4-FFF2-40B4-BE49-F238E27FC236}">
                <a16:creationId xmlns:a16="http://schemas.microsoft.com/office/drawing/2014/main" id="{E6C55BD1-ACC0-E1BE-6891-F6E7534DE219}"/>
              </a:ext>
            </a:extLst>
          </p:cNvPr>
          <p:cNvPicPr>
            <a:picLocks noChangeAspect="1"/>
          </p:cNvPicPr>
          <p:nvPr/>
        </p:nvPicPr>
        <p:blipFill>
          <a:blip r:embed="rId3"/>
          <a:stretch>
            <a:fillRect/>
          </a:stretch>
        </p:blipFill>
        <p:spPr>
          <a:xfrm>
            <a:off x="5158317" y="1242147"/>
            <a:ext cx="3652942" cy="5134556"/>
          </a:xfrm>
          <a:prstGeom prst="rect">
            <a:avLst/>
          </a:prstGeom>
        </p:spPr>
      </p:pic>
    </p:spTree>
    <p:extLst>
      <p:ext uri="{BB962C8B-B14F-4D97-AF65-F5344CB8AC3E}">
        <p14:creationId xmlns:p14="http://schemas.microsoft.com/office/powerpoint/2010/main" val="41902288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sz="3200" b="1" dirty="0">
                <a:latin typeface="Verdana"/>
                <a:ea typeface="Verdana"/>
                <a:cs typeface="Verdana" pitchFamily="34" charset="0"/>
              </a:rPr>
              <a:t>How to use the NP3 Guidance</a:t>
            </a:r>
            <a:endParaRPr lang="en-US" dirty="0"/>
          </a:p>
        </p:txBody>
      </p:sp>
      <p:sp>
        <p:nvSpPr>
          <p:cNvPr id="3" name="Content Placeholder 2">
            <a:extLst>
              <a:ext uri="{FF2B5EF4-FFF2-40B4-BE49-F238E27FC236}">
                <a16:creationId xmlns:a16="http://schemas.microsoft.com/office/drawing/2014/main" id="{FE00D09F-B57B-4019-B999-663019637850}"/>
              </a:ext>
            </a:extLst>
          </p:cNvPr>
          <p:cNvSpPr>
            <a:spLocks noGrp="1"/>
          </p:cNvSpPr>
          <p:nvPr>
            <p:ph idx="1"/>
          </p:nvPr>
        </p:nvSpPr>
        <p:spPr>
          <a:xfrm>
            <a:off x="457199" y="1415120"/>
            <a:ext cx="5530242" cy="4514590"/>
          </a:xfrm>
        </p:spPr>
        <p:txBody>
          <a:bodyPr vert="horz" lIns="91440" tIns="45720" rIns="91440" bIns="45720" rtlCol="0" anchor="t">
            <a:normAutofit fontScale="92500" lnSpcReduction="20000"/>
          </a:bodyPr>
          <a:lstStyle/>
          <a:p>
            <a:endParaRPr lang="en-US" sz="1800" dirty="0">
              <a:solidFill>
                <a:srgbClr val="000000"/>
              </a:solidFill>
              <a:latin typeface="Verdana" panose="020B0604030504040204" pitchFamily="34" charset="0"/>
              <a:ea typeface="Verdana" panose="020B0604030504040204" pitchFamily="34" charset="0"/>
            </a:endParaRPr>
          </a:p>
          <a:p>
            <a:pPr marL="0" indent="0">
              <a:spcBef>
                <a:spcPct val="30000"/>
              </a:spcBef>
              <a:spcAft>
                <a:spcPct val="0"/>
              </a:spcAft>
              <a:buNone/>
            </a:pPr>
            <a:r>
              <a:rPr lang="en-US" sz="1800" dirty="0">
                <a:latin typeface="Verdana" panose="020B0604030504040204" pitchFamily="34" charset="0"/>
                <a:ea typeface="Verdana" panose="020B0604030504040204" pitchFamily="34" charset="0"/>
              </a:rPr>
              <a:t>The guidance is dividend into </a:t>
            </a:r>
            <a:r>
              <a:rPr lang="en-US" sz="1800" dirty="0" err="1">
                <a:latin typeface="Verdana" panose="020B0604030504040204" pitchFamily="34" charset="0"/>
                <a:ea typeface="Verdana" panose="020B0604030504040204" pitchFamily="34" charset="0"/>
              </a:rPr>
              <a:t>colour</a:t>
            </a:r>
            <a:r>
              <a:rPr lang="en-US" sz="1800" dirty="0">
                <a:latin typeface="Verdana" panose="020B0604030504040204" pitchFamily="34" charset="0"/>
                <a:ea typeface="Verdana" panose="020B0604030504040204" pitchFamily="34" charset="0"/>
              </a:rPr>
              <a:t> coded cards which contains topics to be covered</a:t>
            </a:r>
            <a:endParaRPr lang="en-US" sz="1800" dirty="0">
              <a:latin typeface="Verdana" panose="020B0604030504040204" pitchFamily="34" charset="0"/>
              <a:ea typeface="Verdana" panose="020B0604030504040204" pitchFamily="34" charset="0"/>
              <a:cs typeface="Arial"/>
            </a:endParaRPr>
          </a:p>
          <a:p>
            <a:pPr>
              <a:spcBef>
                <a:spcPct val="30000"/>
              </a:spcBef>
              <a:spcAft>
                <a:spcPct val="0"/>
              </a:spcAft>
            </a:pPr>
            <a:endParaRPr lang="en-US" sz="1800" dirty="0">
              <a:latin typeface="Verdana" panose="020B0604030504040204" pitchFamily="34" charset="0"/>
              <a:ea typeface="Verdana" panose="020B0604030504040204" pitchFamily="34" charset="0"/>
              <a:cs typeface="Arial"/>
            </a:endParaRPr>
          </a:p>
          <a:p>
            <a:pPr>
              <a:spcBef>
                <a:spcPct val="30000"/>
              </a:spcBef>
              <a:spcAft>
                <a:spcPct val="0"/>
              </a:spcAft>
            </a:pPr>
            <a:r>
              <a:rPr lang="en-US" sz="1800" b="1" dirty="0">
                <a:solidFill>
                  <a:srgbClr val="00B050"/>
                </a:solidFill>
                <a:latin typeface="Verdana" panose="020B0604030504040204" pitchFamily="34" charset="0"/>
                <a:ea typeface="Verdana" panose="020B0604030504040204" pitchFamily="34" charset="0"/>
                <a:cs typeface="Arial"/>
              </a:rPr>
              <a:t>GREEN </a:t>
            </a:r>
            <a:r>
              <a:rPr lang="en-US" sz="1800" dirty="0">
                <a:latin typeface="Verdana" panose="020B0604030504040204" pitchFamily="34" charset="0"/>
                <a:ea typeface="Verdana" panose="020B0604030504040204" pitchFamily="34" charset="0"/>
                <a:cs typeface="Arial"/>
              </a:rPr>
              <a:t> </a:t>
            </a:r>
          </a:p>
          <a:p>
            <a:pPr lvl="1">
              <a:spcBef>
                <a:spcPct val="30000"/>
              </a:spcBef>
              <a:spcAft>
                <a:spcPct val="0"/>
              </a:spcAft>
              <a:buFont typeface="Arial" panose="020B0604020202020204" pitchFamily="34" charset="0"/>
              <a:buChar char="•"/>
            </a:pPr>
            <a:r>
              <a:rPr lang="en-US" sz="1400" dirty="0">
                <a:latin typeface="Verdana" panose="020B0604030504040204" pitchFamily="34" charset="0"/>
                <a:ea typeface="Verdana" panose="020B0604030504040204" pitchFamily="34" charset="0"/>
                <a:cs typeface="Arial"/>
              </a:rPr>
              <a:t>Setting up your business </a:t>
            </a:r>
          </a:p>
          <a:p>
            <a:pPr lvl="1">
              <a:spcBef>
                <a:spcPct val="30000"/>
              </a:spcBef>
              <a:spcAft>
                <a:spcPct val="0"/>
              </a:spcAft>
              <a:buFont typeface="Arial" panose="020B0604020202020204" pitchFamily="34" charset="0"/>
              <a:buChar char="•"/>
            </a:pPr>
            <a:r>
              <a:rPr lang="en-US" sz="1400" dirty="0">
                <a:latin typeface="Verdana" panose="020B0604030504040204" pitchFamily="34" charset="0"/>
                <a:ea typeface="Verdana" panose="020B0604030504040204" pitchFamily="34" charset="0"/>
                <a:cs typeface="Arial"/>
              </a:rPr>
              <a:t>Staff training. </a:t>
            </a:r>
            <a:endParaRPr lang="en-US" sz="1400" dirty="0">
              <a:solidFill>
                <a:srgbClr val="000000"/>
              </a:solidFill>
              <a:latin typeface="Verdana" panose="020B0604030504040204" pitchFamily="34" charset="0"/>
              <a:ea typeface="Verdana" panose="020B0604030504040204" pitchFamily="34" charset="0"/>
              <a:cs typeface="Calibri"/>
            </a:endParaRPr>
          </a:p>
          <a:p>
            <a:pPr>
              <a:spcBef>
                <a:spcPct val="30000"/>
              </a:spcBef>
              <a:spcAft>
                <a:spcPct val="0"/>
              </a:spcAft>
            </a:pPr>
            <a:r>
              <a:rPr lang="en-US" sz="1800" b="1" dirty="0">
                <a:solidFill>
                  <a:srgbClr val="0070C0"/>
                </a:solidFill>
                <a:latin typeface="Verdana" panose="020B0604030504040204" pitchFamily="34" charset="0"/>
                <a:ea typeface="Verdana" panose="020B0604030504040204" pitchFamily="34" charset="0"/>
                <a:cs typeface="Arial"/>
              </a:rPr>
              <a:t>BLUE</a:t>
            </a:r>
            <a:r>
              <a:rPr lang="en-US" sz="1800" dirty="0">
                <a:latin typeface="Verdana" panose="020B0604030504040204" pitchFamily="34" charset="0"/>
                <a:ea typeface="Verdana" panose="020B0604030504040204" pitchFamily="34" charset="0"/>
                <a:cs typeface="Arial"/>
              </a:rPr>
              <a:t> </a:t>
            </a:r>
          </a:p>
          <a:p>
            <a:pPr lvl="1">
              <a:spcBef>
                <a:spcPct val="30000"/>
              </a:spcBef>
              <a:spcAft>
                <a:spcPct val="0"/>
              </a:spcAft>
              <a:buFont typeface="Arial" panose="020B0604020202020204" pitchFamily="34" charset="0"/>
              <a:buChar char="•"/>
            </a:pPr>
            <a:r>
              <a:rPr lang="en-US" sz="1400" dirty="0">
                <a:latin typeface="Verdana" panose="020B0604030504040204" pitchFamily="34" charset="0"/>
                <a:ea typeface="Verdana" panose="020B0604030504040204" pitchFamily="34" charset="0"/>
                <a:cs typeface="Arial"/>
              </a:rPr>
              <a:t>Cleaning and </a:t>
            </a:r>
            <a:r>
              <a:rPr lang="en-US" sz="1400" dirty="0" err="1">
                <a:latin typeface="Verdana" panose="020B0604030504040204" pitchFamily="34" charset="0"/>
                <a:ea typeface="Verdana" panose="020B0604030504040204" pitchFamily="34" charset="0"/>
                <a:cs typeface="Arial"/>
              </a:rPr>
              <a:t>sanitising</a:t>
            </a:r>
            <a:r>
              <a:rPr lang="en-US" sz="1400" dirty="0">
                <a:latin typeface="Verdana" panose="020B0604030504040204" pitchFamily="34" charset="0"/>
                <a:ea typeface="Verdana" panose="020B0604030504040204" pitchFamily="34" charset="0"/>
                <a:cs typeface="Arial"/>
              </a:rPr>
              <a:t>, </a:t>
            </a:r>
          </a:p>
          <a:p>
            <a:pPr lvl="1">
              <a:spcBef>
                <a:spcPct val="30000"/>
              </a:spcBef>
              <a:spcAft>
                <a:spcPct val="0"/>
              </a:spcAft>
              <a:buFont typeface="Arial" panose="020B0604020202020204" pitchFamily="34" charset="0"/>
              <a:buChar char="•"/>
            </a:pPr>
            <a:r>
              <a:rPr lang="en-US" sz="1400" dirty="0">
                <a:latin typeface="Verdana" panose="020B0604030504040204" pitchFamily="34" charset="0"/>
                <a:ea typeface="Verdana" panose="020B0604030504040204" pitchFamily="34" charset="0"/>
                <a:cs typeface="Arial"/>
              </a:rPr>
              <a:t>Maintaining equipment and facilities</a:t>
            </a:r>
          </a:p>
          <a:p>
            <a:pPr lvl="1">
              <a:spcBef>
                <a:spcPct val="30000"/>
              </a:spcBef>
              <a:spcAft>
                <a:spcPct val="0"/>
              </a:spcAft>
              <a:buFont typeface="Arial" panose="020B0604020202020204" pitchFamily="34" charset="0"/>
              <a:buChar char="•"/>
            </a:pPr>
            <a:r>
              <a:rPr lang="en-US" sz="1400" dirty="0">
                <a:latin typeface="Verdana" panose="020B0604030504040204" pitchFamily="34" charset="0"/>
                <a:ea typeface="Verdana" panose="020B0604030504040204" pitchFamily="34" charset="0"/>
                <a:cs typeface="Arial"/>
              </a:rPr>
              <a:t>Personal</a:t>
            </a:r>
            <a:r>
              <a:rPr lang="en-US" sz="1000" dirty="0">
                <a:latin typeface="Verdana" panose="020B0604030504040204" pitchFamily="34" charset="0"/>
                <a:ea typeface="Verdana" panose="020B0604030504040204" pitchFamily="34" charset="0"/>
                <a:cs typeface="Arial"/>
              </a:rPr>
              <a:t> </a:t>
            </a:r>
            <a:r>
              <a:rPr lang="en-US" sz="1400" dirty="0">
                <a:latin typeface="Verdana" panose="020B0604030504040204" pitchFamily="34" charset="0"/>
                <a:ea typeface="Verdana" panose="020B0604030504040204" pitchFamily="34" charset="0"/>
                <a:cs typeface="Arial"/>
              </a:rPr>
              <a:t>hygiene</a:t>
            </a:r>
            <a:r>
              <a:rPr lang="en-US" sz="1000" dirty="0">
                <a:latin typeface="Verdana" panose="020B0604030504040204" pitchFamily="34" charset="0"/>
                <a:ea typeface="Verdana" panose="020B0604030504040204" pitchFamily="34" charset="0"/>
                <a:cs typeface="Arial"/>
              </a:rPr>
              <a:t>. </a:t>
            </a:r>
            <a:endParaRPr lang="en-US" sz="1000" dirty="0">
              <a:latin typeface="Verdana" panose="020B0604030504040204" pitchFamily="34" charset="0"/>
              <a:ea typeface="Verdana" panose="020B0604030504040204" pitchFamily="34" charset="0"/>
              <a:cs typeface="Calibri"/>
            </a:endParaRPr>
          </a:p>
          <a:p>
            <a:pPr>
              <a:spcBef>
                <a:spcPct val="30000"/>
              </a:spcBef>
              <a:spcAft>
                <a:spcPct val="0"/>
              </a:spcAft>
            </a:pPr>
            <a:r>
              <a:rPr lang="en-US" sz="1800" b="1" dirty="0">
                <a:solidFill>
                  <a:srgbClr val="FFC000"/>
                </a:solidFill>
                <a:latin typeface="Verdana" panose="020B0604030504040204" pitchFamily="34" charset="0"/>
                <a:ea typeface="Verdana" panose="020B0604030504040204" pitchFamily="34" charset="0"/>
                <a:cs typeface="Arial"/>
              </a:rPr>
              <a:t>ORANGE</a:t>
            </a:r>
            <a:r>
              <a:rPr lang="en-US" sz="1800" dirty="0">
                <a:latin typeface="Verdana" panose="020B0604030504040204" pitchFamily="34" charset="0"/>
                <a:ea typeface="Verdana" panose="020B0604030504040204" pitchFamily="34" charset="0"/>
                <a:cs typeface="Arial"/>
              </a:rPr>
              <a:t> </a:t>
            </a:r>
          </a:p>
          <a:p>
            <a:pPr lvl="1">
              <a:spcBef>
                <a:spcPct val="30000"/>
              </a:spcBef>
              <a:spcAft>
                <a:spcPct val="0"/>
              </a:spcAft>
              <a:buFont typeface="Arial" panose="020B0604020202020204" pitchFamily="34" charset="0"/>
              <a:buChar char="•"/>
            </a:pPr>
            <a:r>
              <a:rPr lang="en-US" sz="1400" dirty="0">
                <a:latin typeface="Verdana" panose="020B0604030504040204" pitchFamily="34" charset="0"/>
                <a:ea typeface="Verdana" panose="020B0604030504040204" pitchFamily="34" charset="0"/>
                <a:cs typeface="Arial"/>
              </a:rPr>
              <a:t>Control steps commonly used in NP 3 businesses.</a:t>
            </a:r>
          </a:p>
          <a:p>
            <a:pPr lvl="1">
              <a:spcBef>
                <a:spcPct val="30000"/>
              </a:spcBef>
              <a:spcAft>
                <a:spcPct val="0"/>
              </a:spcAft>
              <a:buFont typeface="Arial" panose="020B0604020202020204" pitchFamily="34" charset="0"/>
              <a:buChar char="•"/>
            </a:pPr>
            <a:r>
              <a:rPr lang="en-US" sz="1400" dirty="0">
                <a:latin typeface="Verdana" panose="020B0604030504040204" pitchFamily="34" charset="0"/>
                <a:ea typeface="Verdana" panose="020B0604030504040204" pitchFamily="34" charset="0"/>
                <a:cs typeface="Arial"/>
              </a:rPr>
              <a:t>These procedures have already been proven to reduce or eliminate hazards, so food is safe and suitable. </a:t>
            </a:r>
          </a:p>
          <a:p>
            <a:pPr lvl="1">
              <a:spcBef>
                <a:spcPct val="30000"/>
              </a:spcBef>
              <a:spcAft>
                <a:spcPct val="0"/>
              </a:spcAft>
              <a:buFont typeface="Arial" panose="020B0604020202020204" pitchFamily="34" charset="0"/>
              <a:buChar char="•"/>
            </a:pPr>
            <a:r>
              <a:rPr lang="en-US" sz="1400" dirty="0">
                <a:latin typeface="Verdana" panose="020B0604030504040204" pitchFamily="34" charset="0"/>
                <a:ea typeface="Verdana" panose="020B0604030504040204" pitchFamily="34" charset="0"/>
                <a:cs typeface="Arial"/>
              </a:rPr>
              <a:t>You only need to use the orange pages which apply to your business. </a:t>
            </a:r>
          </a:p>
          <a:p>
            <a:pPr>
              <a:spcBef>
                <a:spcPct val="30000"/>
              </a:spcBef>
              <a:spcAft>
                <a:spcPct val="0"/>
              </a:spcAft>
            </a:pPr>
            <a:r>
              <a:rPr lang="en-US" sz="1800" dirty="0">
                <a:latin typeface="Verdana" panose="020B0604030504040204" pitchFamily="34" charset="0"/>
                <a:ea typeface="Verdana" panose="020B0604030504040204" pitchFamily="34" charset="0"/>
                <a:cs typeface="Arial"/>
              </a:rPr>
              <a:t> </a:t>
            </a:r>
            <a:r>
              <a:rPr lang="en-US" sz="1800" b="1" dirty="0">
                <a:solidFill>
                  <a:srgbClr val="FF0000"/>
                </a:solidFill>
                <a:latin typeface="Verdana" panose="020B0604030504040204" pitchFamily="34" charset="0"/>
                <a:ea typeface="Verdana" panose="020B0604030504040204" pitchFamily="34" charset="0"/>
                <a:cs typeface="Arial"/>
              </a:rPr>
              <a:t>RED</a:t>
            </a:r>
            <a:r>
              <a:rPr lang="en-US" sz="1800" dirty="0">
                <a:latin typeface="Verdana" panose="020B0604030504040204" pitchFamily="34" charset="0"/>
                <a:ea typeface="Verdana" panose="020B0604030504040204" pitchFamily="34" charset="0"/>
                <a:cs typeface="Arial"/>
              </a:rPr>
              <a:t> </a:t>
            </a:r>
          </a:p>
          <a:p>
            <a:pPr lvl="1">
              <a:spcBef>
                <a:spcPct val="30000"/>
              </a:spcBef>
              <a:spcAft>
                <a:spcPct val="0"/>
              </a:spcAft>
              <a:buFont typeface="Arial" panose="020B0604020202020204" pitchFamily="34" charset="0"/>
              <a:buChar char="•"/>
            </a:pPr>
            <a:r>
              <a:rPr lang="en-US" sz="1400" dirty="0">
                <a:latin typeface="Verdana" panose="020B0604030504040204" pitchFamily="34" charset="0"/>
                <a:ea typeface="Verdana" panose="020B0604030504040204" pitchFamily="34" charset="0"/>
                <a:cs typeface="Arial"/>
              </a:rPr>
              <a:t>What to do when something goes wrong</a:t>
            </a:r>
            <a:endParaRPr lang="en-NZ" sz="1400" dirty="0">
              <a:latin typeface="Verdana" panose="020B0604030504040204" pitchFamily="34" charset="0"/>
              <a:ea typeface="Verdana" panose="020B0604030504040204" pitchFamily="34" charset="0"/>
              <a:cs typeface="Arial"/>
            </a:endParaRPr>
          </a:p>
          <a:p>
            <a:endParaRPr lang="en-US" dirty="0">
              <a:latin typeface="SourceSansPro"/>
            </a:endParaRPr>
          </a:p>
          <a:p>
            <a:endParaRPr lang="en-US" dirty="0">
              <a:latin typeface="SourceSansPro"/>
            </a:endParaRPr>
          </a:p>
          <a:p>
            <a:endParaRPr lang="en-US" dirty="0">
              <a:latin typeface="SourceSansPro"/>
            </a:endParaRPr>
          </a:p>
        </p:txBody>
      </p:sp>
      <p:sp>
        <p:nvSpPr>
          <p:cNvPr id="20" name="Isosceles Triangle 7"/>
          <p:cNvSpPr/>
          <p:nvPr/>
        </p:nvSpPr>
        <p:spPr>
          <a:xfrm rot="5400000">
            <a:off x="4475332" y="2280015"/>
            <a:ext cx="670856" cy="8153401"/>
          </a:xfrm>
          <a:custGeom>
            <a:avLst/>
            <a:gdLst>
              <a:gd name="connsiteX0" fmla="*/ 0 w 1255305"/>
              <a:gd name="connsiteY0" fmla="*/ 9144001 h 9144001"/>
              <a:gd name="connsiteX1" fmla="*/ 1255305 w 1255305"/>
              <a:gd name="connsiteY1" fmla="*/ 0 h 9144001"/>
              <a:gd name="connsiteX2" fmla="*/ 1255305 w 1255305"/>
              <a:gd name="connsiteY2" fmla="*/ 9144001 h 9144001"/>
              <a:gd name="connsiteX3" fmla="*/ 0 w 1255305"/>
              <a:gd name="connsiteY3" fmla="*/ 9144001 h 9144001"/>
              <a:gd name="connsiteX0" fmla="*/ 0 w 1255305"/>
              <a:gd name="connsiteY0" fmla="*/ 9144001 h 9144001"/>
              <a:gd name="connsiteX1" fmla="*/ 1255305 w 1255305"/>
              <a:gd name="connsiteY1" fmla="*/ 0 h 9144001"/>
              <a:gd name="connsiteX2" fmla="*/ 1255305 w 1255305"/>
              <a:gd name="connsiteY2" fmla="*/ 9144001 h 9144001"/>
              <a:gd name="connsiteX3" fmla="*/ 0 w 1255305"/>
              <a:gd name="connsiteY3" fmla="*/ 9144001 h 9144001"/>
              <a:gd name="connsiteX0" fmla="*/ 37602 w 1292907"/>
              <a:gd name="connsiteY0" fmla="*/ 9144358 h 9144358"/>
              <a:gd name="connsiteX1" fmla="*/ 729419 w 1292907"/>
              <a:gd name="connsiteY1" fmla="*/ 7653016 h 9144358"/>
              <a:gd name="connsiteX2" fmla="*/ 1292907 w 1292907"/>
              <a:gd name="connsiteY2" fmla="*/ 357 h 9144358"/>
              <a:gd name="connsiteX3" fmla="*/ 1292907 w 1292907"/>
              <a:gd name="connsiteY3" fmla="*/ 9144358 h 9144358"/>
              <a:gd name="connsiteX4" fmla="*/ 37602 w 1292907"/>
              <a:gd name="connsiteY4" fmla="*/ 9144358 h 9144358"/>
              <a:gd name="connsiteX0" fmla="*/ 37602 w 1292907"/>
              <a:gd name="connsiteY0" fmla="*/ 9144001 h 9144001"/>
              <a:gd name="connsiteX1" fmla="*/ 729419 w 1292907"/>
              <a:gd name="connsiteY1" fmla="*/ 7652659 h 9144001"/>
              <a:gd name="connsiteX2" fmla="*/ 1292907 w 1292907"/>
              <a:gd name="connsiteY2" fmla="*/ 0 h 9144001"/>
              <a:gd name="connsiteX3" fmla="*/ 1292907 w 1292907"/>
              <a:gd name="connsiteY3" fmla="*/ 9144001 h 9144001"/>
              <a:gd name="connsiteX4" fmla="*/ 37602 w 1292907"/>
              <a:gd name="connsiteY4" fmla="*/ 9144001 h 9144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907" h="9144001">
                <a:moveTo>
                  <a:pt x="37602" y="9144001"/>
                </a:moveTo>
                <a:cubicBezTo>
                  <a:pt x="-166984" y="9089573"/>
                  <a:pt x="520202" y="9176659"/>
                  <a:pt x="729419" y="7652659"/>
                </a:cubicBezTo>
                <a:cubicBezTo>
                  <a:pt x="938636" y="6128659"/>
                  <a:pt x="1142749" y="2645234"/>
                  <a:pt x="1292907" y="0"/>
                </a:cubicBezTo>
                <a:lnTo>
                  <a:pt x="1292907" y="9144001"/>
                </a:lnTo>
                <a:lnTo>
                  <a:pt x="37602" y="9144001"/>
                </a:lnTo>
                <a:close/>
              </a:path>
            </a:pathLst>
          </a:custGeom>
          <a:gradFill flip="none" rotWithShape="1">
            <a:gsLst>
              <a:gs pos="0">
                <a:srgbClr val="C00000"/>
              </a:gs>
              <a:gs pos="67000">
                <a:srgbClr val="EF7A81"/>
              </a:gs>
              <a:gs pos="43000">
                <a:srgbClr val="FF0000"/>
              </a:gs>
              <a:gs pos="100000">
                <a:srgbClr val="ED7D31">
                  <a:lumMod val="20000"/>
                  <a:lumOff val="80000"/>
                </a:srgbClr>
              </a:gs>
            </a:gsLst>
            <a:path path="circle">
              <a:fillToRect t="100000" r="100000"/>
            </a:path>
            <a:tileRect l="-100000" b="-10000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ndParaRPr>
          </a:p>
        </p:txBody>
      </p:sp>
      <p:sp>
        <p:nvSpPr>
          <p:cNvPr id="25" name="Slide Number Placeholder 3"/>
          <p:cNvSpPr txBox="1">
            <a:spLocks/>
          </p:cNvSpPr>
          <p:nvPr/>
        </p:nvSpPr>
        <p:spPr>
          <a:xfrm>
            <a:off x="152400" y="6186582"/>
            <a:ext cx="457200" cy="457200"/>
          </a:xfrm>
          <a:prstGeom prst="ellipse">
            <a:avLst/>
          </a:prstGeom>
          <a:solidFill>
            <a:srgbClr val="CC0000"/>
          </a:solidFill>
        </p:spPr>
        <p:txBody>
          <a:bodyPr wrap="none" lIns="0" tIns="0" rIns="0" bIns="0" anchor="ctr" anchorCtr="1">
            <a:noAutofit/>
          </a:bodyPr>
          <a:lstStyle>
            <a:defPPr>
              <a:defRPr lang="en-US"/>
            </a:defPPr>
            <a:lvl1pPr algn="ctr" rtl="0" eaLnBrk="1" fontAlgn="base" latinLnBrk="0" hangingPunct="1">
              <a:spcBef>
                <a:spcPct val="0"/>
              </a:spcBef>
              <a:spcAft>
                <a:spcPct val="0"/>
              </a:spcAft>
              <a:defRPr kumimoji="0" sz="1400" kern="1200">
                <a:solidFill>
                  <a:srgbClr val="FFFFFF"/>
                </a:solidFill>
                <a:latin typeface="+mj-lt"/>
                <a:ea typeface="+mj-ea"/>
                <a:cs typeface="+mj-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pPr>
              <a:defRPr/>
            </a:pPr>
            <a:fld id="{7845DAF1-ED85-492E-8DBC-76C2A7C6E194}" type="slidenum">
              <a:rPr lang="en-US" smtClean="0"/>
              <a:pPr>
                <a:defRPr/>
              </a:pPr>
              <a:t>6</a:t>
            </a:fld>
            <a:endParaRPr lang="en-US"/>
          </a:p>
        </p:txBody>
      </p:sp>
      <p:pic>
        <p:nvPicPr>
          <p:cNvPr id="7" name="Picture 6">
            <a:extLst>
              <a:ext uri="{FF2B5EF4-FFF2-40B4-BE49-F238E27FC236}">
                <a16:creationId xmlns:a16="http://schemas.microsoft.com/office/drawing/2014/main" id="{E175EFE5-FE5D-64EF-1A08-986D5873606C}"/>
              </a:ext>
            </a:extLst>
          </p:cNvPr>
          <p:cNvPicPr>
            <a:picLocks noChangeAspect="1"/>
          </p:cNvPicPr>
          <p:nvPr/>
        </p:nvPicPr>
        <p:blipFill>
          <a:blip r:embed="rId3"/>
          <a:stretch>
            <a:fillRect/>
          </a:stretch>
        </p:blipFill>
        <p:spPr>
          <a:xfrm>
            <a:off x="6723580" y="1668395"/>
            <a:ext cx="1556124" cy="4688320"/>
          </a:xfrm>
          <a:prstGeom prst="rect">
            <a:avLst/>
          </a:prstGeom>
        </p:spPr>
      </p:pic>
    </p:spTree>
    <p:extLst>
      <p:ext uri="{BB962C8B-B14F-4D97-AF65-F5344CB8AC3E}">
        <p14:creationId xmlns:p14="http://schemas.microsoft.com/office/powerpoint/2010/main" val="9234444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715986" cy="1635746"/>
          </a:xfrm>
        </p:spPr>
        <p:txBody>
          <a:bodyPr>
            <a:noAutofit/>
          </a:bodyPr>
          <a:lstStyle/>
          <a:p>
            <a:r>
              <a:rPr lang="en-NZ" sz="3200" b="1">
                <a:latin typeface="Verdana" pitchFamily="34" charset="0"/>
                <a:ea typeface="Verdana" pitchFamily="34" charset="0"/>
                <a:cs typeface="Verdana" pitchFamily="34" charset="0"/>
              </a:rPr>
              <a:t>What Records to Keep</a:t>
            </a:r>
          </a:p>
        </p:txBody>
      </p:sp>
      <p:sp>
        <p:nvSpPr>
          <p:cNvPr id="20" name="Isosceles Triangle 7"/>
          <p:cNvSpPr/>
          <p:nvPr/>
        </p:nvSpPr>
        <p:spPr>
          <a:xfrm rot="5400000">
            <a:off x="4475332" y="2280015"/>
            <a:ext cx="670856" cy="8153401"/>
          </a:xfrm>
          <a:custGeom>
            <a:avLst/>
            <a:gdLst>
              <a:gd name="connsiteX0" fmla="*/ 0 w 1255305"/>
              <a:gd name="connsiteY0" fmla="*/ 9144001 h 9144001"/>
              <a:gd name="connsiteX1" fmla="*/ 1255305 w 1255305"/>
              <a:gd name="connsiteY1" fmla="*/ 0 h 9144001"/>
              <a:gd name="connsiteX2" fmla="*/ 1255305 w 1255305"/>
              <a:gd name="connsiteY2" fmla="*/ 9144001 h 9144001"/>
              <a:gd name="connsiteX3" fmla="*/ 0 w 1255305"/>
              <a:gd name="connsiteY3" fmla="*/ 9144001 h 9144001"/>
              <a:gd name="connsiteX0" fmla="*/ 0 w 1255305"/>
              <a:gd name="connsiteY0" fmla="*/ 9144001 h 9144001"/>
              <a:gd name="connsiteX1" fmla="*/ 1255305 w 1255305"/>
              <a:gd name="connsiteY1" fmla="*/ 0 h 9144001"/>
              <a:gd name="connsiteX2" fmla="*/ 1255305 w 1255305"/>
              <a:gd name="connsiteY2" fmla="*/ 9144001 h 9144001"/>
              <a:gd name="connsiteX3" fmla="*/ 0 w 1255305"/>
              <a:gd name="connsiteY3" fmla="*/ 9144001 h 9144001"/>
              <a:gd name="connsiteX0" fmla="*/ 37602 w 1292907"/>
              <a:gd name="connsiteY0" fmla="*/ 9144358 h 9144358"/>
              <a:gd name="connsiteX1" fmla="*/ 729419 w 1292907"/>
              <a:gd name="connsiteY1" fmla="*/ 7653016 h 9144358"/>
              <a:gd name="connsiteX2" fmla="*/ 1292907 w 1292907"/>
              <a:gd name="connsiteY2" fmla="*/ 357 h 9144358"/>
              <a:gd name="connsiteX3" fmla="*/ 1292907 w 1292907"/>
              <a:gd name="connsiteY3" fmla="*/ 9144358 h 9144358"/>
              <a:gd name="connsiteX4" fmla="*/ 37602 w 1292907"/>
              <a:gd name="connsiteY4" fmla="*/ 9144358 h 9144358"/>
              <a:gd name="connsiteX0" fmla="*/ 37602 w 1292907"/>
              <a:gd name="connsiteY0" fmla="*/ 9144001 h 9144001"/>
              <a:gd name="connsiteX1" fmla="*/ 729419 w 1292907"/>
              <a:gd name="connsiteY1" fmla="*/ 7652659 h 9144001"/>
              <a:gd name="connsiteX2" fmla="*/ 1292907 w 1292907"/>
              <a:gd name="connsiteY2" fmla="*/ 0 h 9144001"/>
              <a:gd name="connsiteX3" fmla="*/ 1292907 w 1292907"/>
              <a:gd name="connsiteY3" fmla="*/ 9144001 h 9144001"/>
              <a:gd name="connsiteX4" fmla="*/ 37602 w 1292907"/>
              <a:gd name="connsiteY4" fmla="*/ 9144001 h 9144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907" h="9144001">
                <a:moveTo>
                  <a:pt x="37602" y="9144001"/>
                </a:moveTo>
                <a:cubicBezTo>
                  <a:pt x="-166984" y="9089573"/>
                  <a:pt x="520202" y="9176659"/>
                  <a:pt x="729419" y="7652659"/>
                </a:cubicBezTo>
                <a:cubicBezTo>
                  <a:pt x="938636" y="6128659"/>
                  <a:pt x="1142749" y="2645234"/>
                  <a:pt x="1292907" y="0"/>
                </a:cubicBezTo>
                <a:lnTo>
                  <a:pt x="1292907" y="9144001"/>
                </a:lnTo>
                <a:lnTo>
                  <a:pt x="37602" y="9144001"/>
                </a:lnTo>
                <a:close/>
              </a:path>
            </a:pathLst>
          </a:custGeom>
          <a:gradFill flip="none" rotWithShape="1">
            <a:gsLst>
              <a:gs pos="0">
                <a:srgbClr val="C00000"/>
              </a:gs>
              <a:gs pos="67000">
                <a:srgbClr val="EF7A81"/>
              </a:gs>
              <a:gs pos="43000">
                <a:srgbClr val="FF0000"/>
              </a:gs>
              <a:gs pos="100000">
                <a:srgbClr val="ED7D31">
                  <a:lumMod val="20000"/>
                  <a:lumOff val="80000"/>
                </a:srgbClr>
              </a:gs>
            </a:gsLst>
            <a:path path="circle">
              <a:fillToRect t="100000" r="100000"/>
            </a:path>
            <a:tileRect l="-100000" b="-10000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ndParaRPr>
          </a:p>
        </p:txBody>
      </p:sp>
      <p:sp>
        <p:nvSpPr>
          <p:cNvPr id="25" name="Slide Number Placeholder 3"/>
          <p:cNvSpPr txBox="1">
            <a:spLocks/>
          </p:cNvSpPr>
          <p:nvPr/>
        </p:nvSpPr>
        <p:spPr>
          <a:xfrm>
            <a:off x="152400" y="6186582"/>
            <a:ext cx="457200" cy="457200"/>
          </a:xfrm>
          <a:prstGeom prst="ellipse">
            <a:avLst/>
          </a:prstGeom>
          <a:solidFill>
            <a:srgbClr val="CC0000"/>
          </a:solidFill>
        </p:spPr>
        <p:txBody>
          <a:bodyPr wrap="none" lIns="0" tIns="0" rIns="0" bIns="0" anchor="ctr" anchorCtr="1">
            <a:noAutofit/>
          </a:bodyPr>
          <a:lstStyle>
            <a:defPPr>
              <a:defRPr lang="en-US"/>
            </a:defPPr>
            <a:lvl1pPr algn="ctr" rtl="0" eaLnBrk="1" fontAlgn="base" latinLnBrk="0" hangingPunct="1">
              <a:spcBef>
                <a:spcPct val="0"/>
              </a:spcBef>
              <a:spcAft>
                <a:spcPct val="0"/>
              </a:spcAft>
              <a:defRPr kumimoji="0" sz="1400" kern="1200">
                <a:solidFill>
                  <a:srgbClr val="FFFFFF"/>
                </a:solidFill>
                <a:latin typeface="+mj-lt"/>
                <a:ea typeface="+mj-ea"/>
                <a:cs typeface="+mj-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pPr>
              <a:defRPr/>
            </a:pPr>
            <a:fld id="{7845DAF1-ED85-492E-8DBC-76C2A7C6E194}" type="slidenum">
              <a:rPr lang="en-US" smtClean="0"/>
              <a:pPr>
                <a:defRPr/>
              </a:pPr>
              <a:t>7</a:t>
            </a:fld>
            <a:endParaRPr lang="en-US"/>
          </a:p>
        </p:txBody>
      </p:sp>
      <p:pic>
        <p:nvPicPr>
          <p:cNvPr id="11" name="Content Placeholder 10">
            <a:extLst>
              <a:ext uri="{FF2B5EF4-FFF2-40B4-BE49-F238E27FC236}">
                <a16:creationId xmlns:a16="http://schemas.microsoft.com/office/drawing/2014/main" id="{1E878972-A103-99CD-FBFC-86DA36A042F5}"/>
              </a:ext>
            </a:extLst>
          </p:cNvPr>
          <p:cNvPicPr>
            <a:picLocks noGrp="1" noChangeAspect="1"/>
          </p:cNvPicPr>
          <p:nvPr>
            <p:ph idx="1"/>
          </p:nvPr>
        </p:nvPicPr>
        <p:blipFill>
          <a:blip r:embed="rId3"/>
          <a:stretch>
            <a:fillRect/>
          </a:stretch>
        </p:blipFill>
        <p:spPr>
          <a:xfrm>
            <a:off x="4180838" y="274639"/>
            <a:ext cx="4676225" cy="6193614"/>
          </a:xfrm>
        </p:spPr>
      </p:pic>
      <p:pic>
        <p:nvPicPr>
          <p:cNvPr id="13" name="Picture 12">
            <a:extLst>
              <a:ext uri="{FF2B5EF4-FFF2-40B4-BE49-F238E27FC236}">
                <a16:creationId xmlns:a16="http://schemas.microsoft.com/office/drawing/2014/main" id="{13A6BDF6-1BB2-13CA-4697-5E694A2180EB}"/>
              </a:ext>
            </a:extLst>
          </p:cNvPr>
          <p:cNvPicPr>
            <a:picLocks noChangeAspect="1"/>
          </p:cNvPicPr>
          <p:nvPr/>
        </p:nvPicPr>
        <p:blipFill>
          <a:blip r:embed="rId4"/>
          <a:stretch>
            <a:fillRect/>
          </a:stretch>
        </p:blipFill>
        <p:spPr>
          <a:xfrm>
            <a:off x="1297487" y="1620776"/>
            <a:ext cx="2048510" cy="1457593"/>
          </a:xfrm>
          <a:prstGeom prst="rect">
            <a:avLst/>
          </a:prstGeom>
        </p:spPr>
      </p:pic>
      <p:sp>
        <p:nvSpPr>
          <p:cNvPr id="4" name="Rectangle: Rounded Corners 3">
            <a:extLst>
              <a:ext uri="{FF2B5EF4-FFF2-40B4-BE49-F238E27FC236}">
                <a16:creationId xmlns:a16="http://schemas.microsoft.com/office/drawing/2014/main" id="{5ED83D3C-5D9E-802F-F98B-7B8EC679CD29}"/>
              </a:ext>
            </a:extLst>
          </p:cNvPr>
          <p:cNvSpPr/>
          <p:nvPr/>
        </p:nvSpPr>
        <p:spPr>
          <a:xfrm>
            <a:off x="993716" y="3189350"/>
            <a:ext cx="2798582" cy="2825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NZ" dirty="0">
              <a:ea typeface="Calibri"/>
              <a:cs typeface="Calibri"/>
            </a:endParaRPr>
          </a:p>
          <a:p>
            <a:pPr algn="ctr"/>
            <a:r>
              <a:rPr lang="en-NZ" sz="2000" dirty="0"/>
              <a:t>Process records </a:t>
            </a:r>
            <a:r>
              <a:rPr lang="en-NZ" sz="2000" b="0" dirty="0"/>
              <a:t>Fermentation</a:t>
            </a:r>
            <a:endParaRPr lang="en-NZ" sz="2000" b="0" dirty="0">
              <a:ea typeface="Calibri"/>
              <a:cs typeface="Calibri"/>
            </a:endParaRPr>
          </a:p>
          <a:p>
            <a:pPr algn="ctr"/>
            <a:r>
              <a:rPr lang="en-NZ" sz="2000" b="0" dirty="0"/>
              <a:t>Distillation </a:t>
            </a:r>
            <a:endParaRPr lang="en-NZ" sz="2000" b="0" dirty="0">
              <a:ea typeface="Calibri"/>
              <a:cs typeface="Calibri"/>
            </a:endParaRPr>
          </a:p>
          <a:p>
            <a:pPr algn="ctr"/>
            <a:r>
              <a:rPr lang="en-NZ" sz="2000" b="0" dirty="0"/>
              <a:t>Bottling</a:t>
            </a:r>
            <a:endParaRPr lang="en-NZ" sz="2000" b="0" dirty="0">
              <a:ea typeface="Calibri"/>
              <a:cs typeface="Calibri"/>
            </a:endParaRPr>
          </a:p>
          <a:p>
            <a:pPr algn="ctr"/>
            <a:r>
              <a:rPr lang="en-NZ" sz="2000" b="0" dirty="0"/>
              <a:t>Packing</a:t>
            </a:r>
            <a:endParaRPr lang="en-NZ" sz="2000" b="0" dirty="0">
              <a:ea typeface="Calibri"/>
              <a:cs typeface="Calibri"/>
            </a:endParaRPr>
          </a:p>
          <a:p>
            <a:pPr algn="ctr"/>
            <a:r>
              <a:rPr lang="en-NZ" sz="2000" dirty="0"/>
              <a:t>Sales </a:t>
            </a:r>
            <a:endParaRPr lang="en-NZ" sz="2000" b="0"/>
          </a:p>
          <a:p>
            <a:pPr algn="ctr"/>
            <a:r>
              <a:rPr lang="en-NZ" sz="2000" b="0" dirty="0"/>
              <a:t>Who has the  product</a:t>
            </a:r>
            <a:endParaRPr lang="en-NZ" sz="2000" b="0" dirty="0">
              <a:ea typeface="Calibri"/>
              <a:cs typeface="Calibri"/>
            </a:endParaRPr>
          </a:p>
          <a:p>
            <a:pPr algn="ctr"/>
            <a:r>
              <a:rPr lang="en-NZ" sz="2000" dirty="0"/>
              <a:t>Complaints</a:t>
            </a:r>
            <a:endParaRPr lang="en-NZ" sz="2000" dirty="0">
              <a:ea typeface="Calibri"/>
              <a:cs typeface="Calibri"/>
            </a:endParaRPr>
          </a:p>
          <a:p>
            <a:pPr algn="ctr"/>
            <a:endParaRPr lang="en-NZ" sz="2000"/>
          </a:p>
        </p:txBody>
      </p:sp>
    </p:spTree>
    <p:extLst>
      <p:ext uri="{BB962C8B-B14F-4D97-AF65-F5344CB8AC3E}">
        <p14:creationId xmlns:p14="http://schemas.microsoft.com/office/powerpoint/2010/main" val="3859439990"/>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sz="3200" b="1">
                <a:latin typeface="Verdana" pitchFamily="34" charset="0"/>
                <a:ea typeface="Verdana" pitchFamily="34" charset="0"/>
                <a:cs typeface="Verdana" pitchFamily="34" charset="0"/>
              </a:rPr>
              <a:t>The Verification</a:t>
            </a:r>
          </a:p>
        </p:txBody>
      </p:sp>
      <p:sp>
        <p:nvSpPr>
          <p:cNvPr id="20" name="Isosceles Triangle 7"/>
          <p:cNvSpPr/>
          <p:nvPr/>
        </p:nvSpPr>
        <p:spPr>
          <a:xfrm rot="5400000">
            <a:off x="4475332" y="2280015"/>
            <a:ext cx="670856" cy="8153401"/>
          </a:xfrm>
          <a:custGeom>
            <a:avLst/>
            <a:gdLst>
              <a:gd name="connsiteX0" fmla="*/ 0 w 1255305"/>
              <a:gd name="connsiteY0" fmla="*/ 9144001 h 9144001"/>
              <a:gd name="connsiteX1" fmla="*/ 1255305 w 1255305"/>
              <a:gd name="connsiteY1" fmla="*/ 0 h 9144001"/>
              <a:gd name="connsiteX2" fmla="*/ 1255305 w 1255305"/>
              <a:gd name="connsiteY2" fmla="*/ 9144001 h 9144001"/>
              <a:gd name="connsiteX3" fmla="*/ 0 w 1255305"/>
              <a:gd name="connsiteY3" fmla="*/ 9144001 h 9144001"/>
              <a:gd name="connsiteX0" fmla="*/ 0 w 1255305"/>
              <a:gd name="connsiteY0" fmla="*/ 9144001 h 9144001"/>
              <a:gd name="connsiteX1" fmla="*/ 1255305 w 1255305"/>
              <a:gd name="connsiteY1" fmla="*/ 0 h 9144001"/>
              <a:gd name="connsiteX2" fmla="*/ 1255305 w 1255305"/>
              <a:gd name="connsiteY2" fmla="*/ 9144001 h 9144001"/>
              <a:gd name="connsiteX3" fmla="*/ 0 w 1255305"/>
              <a:gd name="connsiteY3" fmla="*/ 9144001 h 9144001"/>
              <a:gd name="connsiteX0" fmla="*/ 37602 w 1292907"/>
              <a:gd name="connsiteY0" fmla="*/ 9144358 h 9144358"/>
              <a:gd name="connsiteX1" fmla="*/ 729419 w 1292907"/>
              <a:gd name="connsiteY1" fmla="*/ 7653016 h 9144358"/>
              <a:gd name="connsiteX2" fmla="*/ 1292907 w 1292907"/>
              <a:gd name="connsiteY2" fmla="*/ 357 h 9144358"/>
              <a:gd name="connsiteX3" fmla="*/ 1292907 w 1292907"/>
              <a:gd name="connsiteY3" fmla="*/ 9144358 h 9144358"/>
              <a:gd name="connsiteX4" fmla="*/ 37602 w 1292907"/>
              <a:gd name="connsiteY4" fmla="*/ 9144358 h 9144358"/>
              <a:gd name="connsiteX0" fmla="*/ 37602 w 1292907"/>
              <a:gd name="connsiteY0" fmla="*/ 9144001 h 9144001"/>
              <a:gd name="connsiteX1" fmla="*/ 729419 w 1292907"/>
              <a:gd name="connsiteY1" fmla="*/ 7652659 h 9144001"/>
              <a:gd name="connsiteX2" fmla="*/ 1292907 w 1292907"/>
              <a:gd name="connsiteY2" fmla="*/ 0 h 9144001"/>
              <a:gd name="connsiteX3" fmla="*/ 1292907 w 1292907"/>
              <a:gd name="connsiteY3" fmla="*/ 9144001 h 9144001"/>
              <a:gd name="connsiteX4" fmla="*/ 37602 w 1292907"/>
              <a:gd name="connsiteY4" fmla="*/ 9144001 h 9144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907" h="9144001">
                <a:moveTo>
                  <a:pt x="37602" y="9144001"/>
                </a:moveTo>
                <a:cubicBezTo>
                  <a:pt x="-166984" y="9089573"/>
                  <a:pt x="520202" y="9176659"/>
                  <a:pt x="729419" y="7652659"/>
                </a:cubicBezTo>
                <a:cubicBezTo>
                  <a:pt x="938636" y="6128659"/>
                  <a:pt x="1142749" y="2645234"/>
                  <a:pt x="1292907" y="0"/>
                </a:cubicBezTo>
                <a:lnTo>
                  <a:pt x="1292907" y="9144001"/>
                </a:lnTo>
                <a:lnTo>
                  <a:pt x="37602" y="9144001"/>
                </a:lnTo>
                <a:close/>
              </a:path>
            </a:pathLst>
          </a:custGeom>
          <a:gradFill flip="none" rotWithShape="1">
            <a:gsLst>
              <a:gs pos="0">
                <a:srgbClr val="C00000"/>
              </a:gs>
              <a:gs pos="67000">
                <a:srgbClr val="EF7A81"/>
              </a:gs>
              <a:gs pos="43000">
                <a:srgbClr val="FF0000"/>
              </a:gs>
              <a:gs pos="100000">
                <a:srgbClr val="ED7D31">
                  <a:lumMod val="20000"/>
                  <a:lumOff val="80000"/>
                </a:srgbClr>
              </a:gs>
            </a:gsLst>
            <a:path path="circle">
              <a:fillToRect t="100000" r="100000"/>
            </a:path>
            <a:tileRect l="-100000" b="-10000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ndParaRPr>
          </a:p>
        </p:txBody>
      </p:sp>
      <p:sp>
        <p:nvSpPr>
          <p:cNvPr id="25" name="Slide Number Placeholder 3"/>
          <p:cNvSpPr txBox="1">
            <a:spLocks/>
          </p:cNvSpPr>
          <p:nvPr/>
        </p:nvSpPr>
        <p:spPr>
          <a:xfrm>
            <a:off x="152400" y="6186582"/>
            <a:ext cx="457200" cy="457200"/>
          </a:xfrm>
          <a:prstGeom prst="ellipse">
            <a:avLst/>
          </a:prstGeom>
          <a:solidFill>
            <a:srgbClr val="CC0000"/>
          </a:solidFill>
        </p:spPr>
        <p:txBody>
          <a:bodyPr wrap="none" lIns="0" tIns="0" rIns="0" bIns="0" anchor="ctr" anchorCtr="1">
            <a:noAutofit/>
          </a:bodyPr>
          <a:lstStyle>
            <a:defPPr>
              <a:defRPr lang="en-US"/>
            </a:defPPr>
            <a:lvl1pPr algn="ctr" rtl="0" eaLnBrk="1" fontAlgn="base" latinLnBrk="0" hangingPunct="1">
              <a:spcBef>
                <a:spcPct val="0"/>
              </a:spcBef>
              <a:spcAft>
                <a:spcPct val="0"/>
              </a:spcAft>
              <a:defRPr kumimoji="0" sz="1400" kern="1200">
                <a:solidFill>
                  <a:srgbClr val="FFFFFF"/>
                </a:solidFill>
                <a:latin typeface="+mj-lt"/>
                <a:ea typeface="+mj-ea"/>
                <a:cs typeface="+mj-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pPr>
              <a:defRPr/>
            </a:pPr>
            <a:fld id="{7845DAF1-ED85-492E-8DBC-76C2A7C6E194}" type="slidenum">
              <a:rPr lang="en-US" smtClean="0"/>
              <a:pPr>
                <a:defRPr/>
              </a:pPr>
              <a:t>8</a:t>
            </a:fld>
            <a:endParaRPr lang="en-US"/>
          </a:p>
        </p:txBody>
      </p:sp>
      <p:sp>
        <p:nvSpPr>
          <p:cNvPr id="9" name="TextBox 8">
            <a:extLst>
              <a:ext uri="{FF2B5EF4-FFF2-40B4-BE49-F238E27FC236}">
                <a16:creationId xmlns:a16="http://schemas.microsoft.com/office/drawing/2014/main" id="{060304DA-08E4-4E32-B6C2-EF934616FC98}"/>
              </a:ext>
            </a:extLst>
          </p:cNvPr>
          <p:cNvSpPr txBox="1"/>
          <p:nvPr/>
        </p:nvSpPr>
        <p:spPr>
          <a:xfrm>
            <a:off x="594534" y="3889162"/>
            <a:ext cx="8226885" cy="430887"/>
          </a:xfrm>
          <a:prstGeom prst="rect">
            <a:avLst/>
          </a:prstGeom>
          <a:noFill/>
        </p:spPr>
        <p:txBody>
          <a:bodyPr wrap="square" lIns="91440" tIns="45720" rIns="91440" bIns="45720" anchor="t">
            <a:spAutoFit/>
          </a:bodyPr>
          <a:lstStyle/>
          <a:p>
            <a:pPr marL="457200" indent="-457200">
              <a:buFont typeface="Arial" panose="020B0604020202020204" pitchFamily="34" charset="0"/>
              <a:buChar char="•"/>
            </a:pPr>
            <a:r>
              <a:rPr lang="en-US" sz="2200" b="0" dirty="0">
                <a:solidFill>
                  <a:schemeClr val="tx1"/>
                </a:solidFill>
                <a:latin typeface="Verdana"/>
                <a:ea typeface="Verdana"/>
                <a:cs typeface="Times New Roman"/>
              </a:rPr>
              <a:t>Verifiers check for compliance, not problems. </a:t>
            </a:r>
            <a:endParaRPr lang="en-US" sz="2200" b="0" dirty="0">
              <a:solidFill>
                <a:schemeClr val="tx1"/>
              </a:solidFill>
              <a:latin typeface="Verdana"/>
              <a:ea typeface="Verdana"/>
            </a:endParaRPr>
          </a:p>
        </p:txBody>
      </p:sp>
      <p:sp>
        <p:nvSpPr>
          <p:cNvPr id="3" name="TextBox 2">
            <a:extLst>
              <a:ext uri="{FF2B5EF4-FFF2-40B4-BE49-F238E27FC236}">
                <a16:creationId xmlns:a16="http://schemas.microsoft.com/office/drawing/2014/main" id="{C3592734-258E-2961-6DE8-1E3C5FA14392}"/>
              </a:ext>
            </a:extLst>
          </p:cNvPr>
          <p:cNvSpPr txBox="1"/>
          <p:nvPr/>
        </p:nvSpPr>
        <p:spPr>
          <a:xfrm>
            <a:off x="591820" y="2575403"/>
            <a:ext cx="8229599" cy="1107996"/>
          </a:xfrm>
          <a:prstGeom prst="rect">
            <a:avLst/>
          </a:prstGeom>
          <a:noFill/>
        </p:spPr>
        <p:txBody>
          <a:bodyPr wrap="square" lIns="91440" tIns="45720" rIns="91440" bIns="45720" anchor="t">
            <a:spAutoFit/>
          </a:bodyPr>
          <a:lstStyle/>
          <a:p>
            <a:pPr marL="457200" indent="-457200">
              <a:buFont typeface="Arial" panose="020B0604020202020204" pitchFamily="34" charset="0"/>
              <a:buChar char="•"/>
            </a:pPr>
            <a:r>
              <a:rPr lang="en-US" sz="2200" b="0" dirty="0">
                <a:solidFill>
                  <a:schemeClr val="tx1"/>
                </a:solidFill>
                <a:latin typeface="Verdana"/>
                <a:ea typeface="Verdana"/>
                <a:cs typeface="Times New Roman"/>
              </a:rPr>
              <a:t>You have the opportunity to describe your process  and how you make sure the products that you sell are safe and suitable. </a:t>
            </a:r>
            <a:endParaRPr lang="en-US" sz="2200" b="0" dirty="0">
              <a:solidFill>
                <a:schemeClr val="tx1"/>
              </a:solidFill>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id="{CD4D497B-0CA4-16CC-12CF-F239C11F2DFD}"/>
              </a:ext>
            </a:extLst>
          </p:cNvPr>
          <p:cNvSpPr txBox="1"/>
          <p:nvPr/>
        </p:nvSpPr>
        <p:spPr>
          <a:xfrm>
            <a:off x="594534" y="4706852"/>
            <a:ext cx="8238258" cy="769441"/>
          </a:xfrm>
          <a:prstGeom prst="rect">
            <a:avLst/>
          </a:prstGeom>
          <a:noFill/>
        </p:spPr>
        <p:txBody>
          <a:bodyPr wrap="square" lIns="91440" tIns="45720" rIns="91440" bIns="45720" anchor="t">
            <a:spAutoFit/>
          </a:bodyPr>
          <a:lstStyle/>
          <a:p>
            <a:pPr marL="457200" indent="-457200">
              <a:buFont typeface="Arial" panose="020B0604020202020204" pitchFamily="34" charset="0"/>
              <a:buChar char="•"/>
            </a:pPr>
            <a:r>
              <a:rPr lang="en-US" sz="2200" b="0" dirty="0">
                <a:solidFill>
                  <a:schemeClr val="tx1"/>
                </a:solidFill>
                <a:latin typeface="Verdana"/>
                <a:ea typeface="Verdana"/>
                <a:cs typeface="Times New Roman"/>
              </a:rPr>
              <a:t>Records (electronic or hard copies) will be checked to confirm compliance. </a:t>
            </a:r>
          </a:p>
        </p:txBody>
      </p:sp>
      <p:pic>
        <p:nvPicPr>
          <p:cNvPr id="10" name="Picture 9">
            <a:extLst>
              <a:ext uri="{FF2B5EF4-FFF2-40B4-BE49-F238E27FC236}">
                <a16:creationId xmlns:a16="http://schemas.microsoft.com/office/drawing/2014/main" id="{EA30C20D-3E1B-7934-4147-0FAD76A82505}"/>
              </a:ext>
            </a:extLst>
          </p:cNvPr>
          <p:cNvPicPr>
            <a:picLocks noChangeAspect="1"/>
          </p:cNvPicPr>
          <p:nvPr/>
        </p:nvPicPr>
        <p:blipFill>
          <a:blip r:embed="rId3"/>
          <a:stretch>
            <a:fillRect/>
          </a:stretch>
        </p:blipFill>
        <p:spPr>
          <a:xfrm>
            <a:off x="7294510" y="257894"/>
            <a:ext cx="1189090" cy="1098779"/>
          </a:xfrm>
          <a:prstGeom prst="rect">
            <a:avLst/>
          </a:prstGeom>
        </p:spPr>
      </p:pic>
      <p:sp>
        <p:nvSpPr>
          <p:cNvPr id="11" name="TextBox 10">
            <a:extLst>
              <a:ext uri="{FF2B5EF4-FFF2-40B4-BE49-F238E27FC236}">
                <a16:creationId xmlns:a16="http://schemas.microsoft.com/office/drawing/2014/main" id="{F7BA79B7-D206-7E7E-6A81-3BA307858190}"/>
              </a:ext>
            </a:extLst>
          </p:cNvPr>
          <p:cNvSpPr txBox="1"/>
          <p:nvPr/>
        </p:nvSpPr>
        <p:spPr>
          <a:xfrm>
            <a:off x="609600" y="1600200"/>
            <a:ext cx="7404100" cy="769441"/>
          </a:xfrm>
          <a:prstGeom prst="rect">
            <a:avLst/>
          </a:prstGeom>
          <a:noFill/>
        </p:spPr>
        <p:txBody>
          <a:bodyPr wrap="square" rtlCol="0">
            <a:spAutoFit/>
          </a:bodyPr>
          <a:lstStyle/>
          <a:p>
            <a:pPr marL="457200" indent="-457200">
              <a:buFont typeface="Arial" panose="020B0604020202020204" pitchFamily="34" charset="0"/>
              <a:buChar char="•"/>
            </a:pPr>
            <a:r>
              <a:rPr lang="en-NZ" sz="2200" b="0" dirty="0">
                <a:solidFill>
                  <a:schemeClr val="tx1"/>
                </a:solidFill>
                <a:latin typeface="Verdana" panose="020B0604030504040204" pitchFamily="34" charset="0"/>
                <a:ea typeface="Verdana" panose="020B0604030504040204" pitchFamily="34" charset="0"/>
              </a:rPr>
              <a:t>Is announced – no surprise visits unless </a:t>
            </a:r>
            <a:r>
              <a:rPr lang="en-NZ" sz="2200" b="0">
                <a:solidFill>
                  <a:schemeClr val="tx1"/>
                </a:solidFill>
                <a:latin typeface="Verdana" panose="020B0604030504040204" pitchFamily="34" charset="0"/>
                <a:ea typeface="Verdana" panose="020B0604030504040204" pitchFamily="34" charset="0"/>
              </a:rPr>
              <a:t>there are </a:t>
            </a:r>
            <a:r>
              <a:rPr lang="en-NZ" sz="2200" b="0" dirty="0">
                <a:solidFill>
                  <a:schemeClr val="tx1"/>
                </a:solidFill>
                <a:latin typeface="Verdana" panose="020B0604030504040204" pitchFamily="34" charset="0"/>
                <a:ea typeface="Verdana" panose="020B0604030504040204" pitchFamily="34" charset="0"/>
              </a:rPr>
              <a:t>problems  </a:t>
            </a:r>
          </a:p>
        </p:txBody>
      </p:sp>
    </p:spTree>
    <p:extLst>
      <p:ext uri="{BB962C8B-B14F-4D97-AF65-F5344CB8AC3E}">
        <p14:creationId xmlns:p14="http://schemas.microsoft.com/office/powerpoint/2010/main" val="187397909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a:latin typeface="Verdana" panose="020B0604030504040204" pitchFamily="34" charset="0"/>
                <a:ea typeface="Verdana" panose="020B0604030504040204" pitchFamily="34" charset="0"/>
              </a:rPr>
              <a:t>Food Safety vs Food Suitability</a:t>
            </a:r>
            <a:endParaRPr lang="en-NZ" sz="4800" b="1">
              <a:latin typeface="Verdana" panose="020B0604030504040204" pitchFamily="34" charset="0"/>
              <a:ea typeface="Verdana" panose="020B0604030504040204" pitchFamily="34" charset="0"/>
              <a:cs typeface="Verdana" panose="020B0604030504040204" pitchFamily="34" charset="0"/>
            </a:endParaRPr>
          </a:p>
        </p:txBody>
      </p:sp>
      <p:sp>
        <p:nvSpPr>
          <p:cNvPr id="20" name="Isosceles Triangle 7"/>
          <p:cNvSpPr/>
          <p:nvPr/>
        </p:nvSpPr>
        <p:spPr>
          <a:xfrm rot="5400000">
            <a:off x="4475332" y="2280015"/>
            <a:ext cx="670856" cy="8153401"/>
          </a:xfrm>
          <a:custGeom>
            <a:avLst/>
            <a:gdLst>
              <a:gd name="connsiteX0" fmla="*/ 0 w 1255305"/>
              <a:gd name="connsiteY0" fmla="*/ 9144001 h 9144001"/>
              <a:gd name="connsiteX1" fmla="*/ 1255305 w 1255305"/>
              <a:gd name="connsiteY1" fmla="*/ 0 h 9144001"/>
              <a:gd name="connsiteX2" fmla="*/ 1255305 w 1255305"/>
              <a:gd name="connsiteY2" fmla="*/ 9144001 h 9144001"/>
              <a:gd name="connsiteX3" fmla="*/ 0 w 1255305"/>
              <a:gd name="connsiteY3" fmla="*/ 9144001 h 9144001"/>
              <a:gd name="connsiteX0" fmla="*/ 0 w 1255305"/>
              <a:gd name="connsiteY0" fmla="*/ 9144001 h 9144001"/>
              <a:gd name="connsiteX1" fmla="*/ 1255305 w 1255305"/>
              <a:gd name="connsiteY1" fmla="*/ 0 h 9144001"/>
              <a:gd name="connsiteX2" fmla="*/ 1255305 w 1255305"/>
              <a:gd name="connsiteY2" fmla="*/ 9144001 h 9144001"/>
              <a:gd name="connsiteX3" fmla="*/ 0 w 1255305"/>
              <a:gd name="connsiteY3" fmla="*/ 9144001 h 9144001"/>
              <a:gd name="connsiteX0" fmla="*/ 37602 w 1292907"/>
              <a:gd name="connsiteY0" fmla="*/ 9144358 h 9144358"/>
              <a:gd name="connsiteX1" fmla="*/ 729419 w 1292907"/>
              <a:gd name="connsiteY1" fmla="*/ 7653016 h 9144358"/>
              <a:gd name="connsiteX2" fmla="*/ 1292907 w 1292907"/>
              <a:gd name="connsiteY2" fmla="*/ 357 h 9144358"/>
              <a:gd name="connsiteX3" fmla="*/ 1292907 w 1292907"/>
              <a:gd name="connsiteY3" fmla="*/ 9144358 h 9144358"/>
              <a:gd name="connsiteX4" fmla="*/ 37602 w 1292907"/>
              <a:gd name="connsiteY4" fmla="*/ 9144358 h 9144358"/>
              <a:gd name="connsiteX0" fmla="*/ 37602 w 1292907"/>
              <a:gd name="connsiteY0" fmla="*/ 9144001 h 9144001"/>
              <a:gd name="connsiteX1" fmla="*/ 729419 w 1292907"/>
              <a:gd name="connsiteY1" fmla="*/ 7652659 h 9144001"/>
              <a:gd name="connsiteX2" fmla="*/ 1292907 w 1292907"/>
              <a:gd name="connsiteY2" fmla="*/ 0 h 9144001"/>
              <a:gd name="connsiteX3" fmla="*/ 1292907 w 1292907"/>
              <a:gd name="connsiteY3" fmla="*/ 9144001 h 9144001"/>
              <a:gd name="connsiteX4" fmla="*/ 37602 w 1292907"/>
              <a:gd name="connsiteY4" fmla="*/ 9144001 h 9144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907" h="9144001">
                <a:moveTo>
                  <a:pt x="37602" y="9144001"/>
                </a:moveTo>
                <a:cubicBezTo>
                  <a:pt x="-166984" y="9089573"/>
                  <a:pt x="520202" y="9176659"/>
                  <a:pt x="729419" y="7652659"/>
                </a:cubicBezTo>
                <a:cubicBezTo>
                  <a:pt x="938636" y="6128659"/>
                  <a:pt x="1142749" y="2645234"/>
                  <a:pt x="1292907" y="0"/>
                </a:cubicBezTo>
                <a:lnTo>
                  <a:pt x="1292907" y="9144001"/>
                </a:lnTo>
                <a:lnTo>
                  <a:pt x="37602" y="9144001"/>
                </a:lnTo>
                <a:close/>
              </a:path>
            </a:pathLst>
          </a:custGeom>
          <a:gradFill flip="none" rotWithShape="1">
            <a:gsLst>
              <a:gs pos="0">
                <a:srgbClr val="C00000"/>
              </a:gs>
              <a:gs pos="67000">
                <a:srgbClr val="EF7A81"/>
              </a:gs>
              <a:gs pos="43000">
                <a:srgbClr val="FF0000"/>
              </a:gs>
              <a:gs pos="100000">
                <a:srgbClr val="ED7D31">
                  <a:lumMod val="20000"/>
                  <a:lumOff val="80000"/>
                </a:srgbClr>
              </a:gs>
            </a:gsLst>
            <a:path path="circle">
              <a:fillToRect t="100000" r="100000"/>
            </a:path>
            <a:tileRect l="-100000" b="-10000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ndParaRPr>
          </a:p>
        </p:txBody>
      </p:sp>
      <p:sp>
        <p:nvSpPr>
          <p:cNvPr id="25" name="Slide Number Placeholder 3"/>
          <p:cNvSpPr txBox="1">
            <a:spLocks/>
          </p:cNvSpPr>
          <p:nvPr/>
        </p:nvSpPr>
        <p:spPr>
          <a:xfrm>
            <a:off x="152400" y="6186582"/>
            <a:ext cx="457200" cy="457200"/>
          </a:xfrm>
          <a:prstGeom prst="ellipse">
            <a:avLst/>
          </a:prstGeom>
          <a:solidFill>
            <a:srgbClr val="CC0000"/>
          </a:solidFill>
        </p:spPr>
        <p:txBody>
          <a:bodyPr wrap="none" lIns="0" tIns="0" rIns="0" bIns="0" anchor="ctr" anchorCtr="1">
            <a:noAutofit/>
          </a:bodyPr>
          <a:lstStyle>
            <a:defPPr>
              <a:defRPr lang="en-US"/>
            </a:defPPr>
            <a:lvl1pPr algn="ctr" rtl="0" eaLnBrk="1" fontAlgn="base" latinLnBrk="0" hangingPunct="1">
              <a:spcBef>
                <a:spcPct val="0"/>
              </a:spcBef>
              <a:spcAft>
                <a:spcPct val="0"/>
              </a:spcAft>
              <a:defRPr kumimoji="0" sz="1400" kern="1200">
                <a:solidFill>
                  <a:srgbClr val="FFFFFF"/>
                </a:solidFill>
                <a:latin typeface="+mj-lt"/>
                <a:ea typeface="+mj-ea"/>
                <a:cs typeface="+mj-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pPr>
              <a:defRPr/>
            </a:pPr>
            <a:fld id="{7845DAF1-ED85-492E-8DBC-76C2A7C6E194}" type="slidenum">
              <a:rPr lang="en-US" smtClean="0"/>
              <a:pPr>
                <a:defRPr/>
              </a:pPr>
              <a:t>9</a:t>
            </a:fld>
            <a:endParaRPr lang="en-US"/>
          </a:p>
        </p:txBody>
      </p:sp>
      <p:sp>
        <p:nvSpPr>
          <p:cNvPr id="5" name="TextBox 4">
            <a:extLst>
              <a:ext uri="{FF2B5EF4-FFF2-40B4-BE49-F238E27FC236}">
                <a16:creationId xmlns:a16="http://schemas.microsoft.com/office/drawing/2014/main" id="{EA7055EC-D2B4-3983-5E4F-768CDAFBF16A}"/>
              </a:ext>
            </a:extLst>
          </p:cNvPr>
          <p:cNvSpPr txBox="1"/>
          <p:nvPr/>
        </p:nvSpPr>
        <p:spPr>
          <a:xfrm>
            <a:off x="568044" y="1413049"/>
            <a:ext cx="3905633" cy="2246769"/>
          </a:xfrm>
          <a:prstGeom prst="rect">
            <a:avLst/>
          </a:prstGeom>
          <a:noFill/>
        </p:spPr>
        <p:txBody>
          <a:bodyPr wrap="square" lIns="91440" tIns="45720" rIns="91440" bIns="45720" anchor="t">
            <a:spAutoFit/>
          </a:bodyPr>
          <a:lstStyle/>
          <a:p>
            <a:r>
              <a:rPr lang="en-US" sz="2000" dirty="0">
                <a:solidFill>
                  <a:schemeClr val="tx1"/>
                </a:solidFill>
                <a:latin typeface="Verdana"/>
                <a:ea typeface="Verdana"/>
                <a:cs typeface="Times New Roman"/>
              </a:rPr>
              <a:t>Food Safety</a:t>
            </a:r>
            <a:endParaRPr lang="en-US" sz="2000" b="0" dirty="0">
              <a:solidFill>
                <a:schemeClr val="tx1"/>
              </a:solidFill>
              <a:latin typeface="Verdana" panose="020B0604030504040204" pitchFamily="34" charset="0"/>
              <a:ea typeface="Verdana" panose="020B0604030504040204" pitchFamily="34" charset="0"/>
            </a:endParaRPr>
          </a:p>
          <a:p>
            <a:pPr marL="342900" indent="-342900">
              <a:buFont typeface="Arial"/>
              <a:buChar char="•"/>
            </a:pPr>
            <a:r>
              <a:rPr lang="en-US" sz="2000" b="0" dirty="0">
                <a:solidFill>
                  <a:schemeClr val="tx1"/>
                </a:solidFill>
                <a:latin typeface="Verdana"/>
                <a:ea typeface="Verdana"/>
                <a:cs typeface="Times New Roman"/>
              </a:rPr>
              <a:t>preventing illness or harm from </a:t>
            </a:r>
          </a:p>
          <a:p>
            <a:pPr marL="720725" lvl="1" indent="-263525">
              <a:buFont typeface="Arial"/>
              <a:buChar char="•"/>
            </a:pPr>
            <a:r>
              <a:rPr lang="en-US" sz="2000" b="0" dirty="0">
                <a:solidFill>
                  <a:schemeClr val="tx1"/>
                </a:solidFill>
                <a:latin typeface="Verdana"/>
                <a:ea typeface="Verdana"/>
                <a:cs typeface="Times New Roman"/>
              </a:rPr>
              <a:t>Biological</a:t>
            </a:r>
            <a:endParaRPr lang="en-US" sz="2000" dirty="0">
              <a:solidFill>
                <a:schemeClr val="tx1"/>
              </a:solidFill>
              <a:latin typeface="Verdana"/>
              <a:ea typeface="Verdana"/>
            </a:endParaRPr>
          </a:p>
          <a:p>
            <a:pPr marL="720725" lvl="1" indent="-263525">
              <a:buFont typeface="Arial"/>
              <a:buChar char="•"/>
            </a:pPr>
            <a:r>
              <a:rPr lang="en-US" sz="2000" b="0" dirty="0">
                <a:solidFill>
                  <a:schemeClr val="tx1"/>
                </a:solidFill>
                <a:latin typeface="Verdana"/>
                <a:ea typeface="Verdana"/>
                <a:cs typeface="Times New Roman"/>
              </a:rPr>
              <a:t>Chemical</a:t>
            </a:r>
            <a:endParaRPr lang="en-US" sz="2000" dirty="0">
              <a:solidFill>
                <a:schemeClr val="tx1"/>
              </a:solidFill>
              <a:latin typeface="Verdana"/>
              <a:ea typeface="Verdana"/>
            </a:endParaRPr>
          </a:p>
          <a:p>
            <a:pPr marL="742950" lvl="1" indent="-285750">
              <a:buFont typeface="Arial" panose="020B0604020202020204" pitchFamily="34" charset="0"/>
              <a:buChar char="•"/>
            </a:pPr>
            <a:r>
              <a:rPr lang="en-US" sz="2000" b="0" dirty="0">
                <a:solidFill>
                  <a:schemeClr val="tx1"/>
                </a:solidFill>
                <a:latin typeface="Verdana"/>
                <a:ea typeface="Verdana"/>
                <a:cs typeface="Times New Roman"/>
              </a:rPr>
              <a:t>Physical </a:t>
            </a:r>
          </a:p>
          <a:p>
            <a:pPr marL="742950" lvl="1" indent="-285750">
              <a:buFont typeface="Arial" panose="020B0604020202020204" pitchFamily="34" charset="0"/>
              <a:buChar char="•"/>
            </a:pPr>
            <a:r>
              <a:rPr lang="en-US" sz="2000" b="0" dirty="0">
                <a:solidFill>
                  <a:schemeClr val="tx1"/>
                </a:solidFill>
                <a:latin typeface="Verdana"/>
                <a:ea typeface="Verdana"/>
                <a:cs typeface="Times New Roman"/>
              </a:rPr>
              <a:t>Allergen</a:t>
            </a:r>
          </a:p>
        </p:txBody>
      </p:sp>
      <p:sp>
        <p:nvSpPr>
          <p:cNvPr id="9" name="TextBox 8">
            <a:extLst>
              <a:ext uri="{FF2B5EF4-FFF2-40B4-BE49-F238E27FC236}">
                <a16:creationId xmlns:a16="http://schemas.microsoft.com/office/drawing/2014/main" id="{F8D3CD07-3530-0F67-D11B-AF2010BEBF92}"/>
              </a:ext>
            </a:extLst>
          </p:cNvPr>
          <p:cNvSpPr txBox="1"/>
          <p:nvPr/>
        </p:nvSpPr>
        <p:spPr>
          <a:xfrm>
            <a:off x="5086728" y="1417638"/>
            <a:ext cx="3800733" cy="1631216"/>
          </a:xfrm>
          <a:prstGeom prst="rect">
            <a:avLst/>
          </a:prstGeom>
          <a:noFill/>
        </p:spPr>
        <p:txBody>
          <a:bodyPr wrap="square" lIns="91440" tIns="45720" rIns="91440" bIns="45720" anchor="t">
            <a:spAutoFit/>
          </a:bodyPr>
          <a:lstStyle/>
          <a:p>
            <a:r>
              <a:rPr lang="en-US" sz="2000" dirty="0">
                <a:solidFill>
                  <a:schemeClr val="tx1"/>
                </a:solidFill>
                <a:latin typeface="Verdana"/>
                <a:ea typeface="Verdana"/>
                <a:cs typeface="Times New Roman"/>
              </a:rPr>
              <a:t>Food Suitability </a:t>
            </a:r>
            <a:endParaRPr lang="en-NZ" sz="2000" b="0" dirty="0">
              <a:solidFill>
                <a:schemeClr val="tx1"/>
              </a:solidFill>
              <a:latin typeface="Verdana" panose="020B0604030504040204" pitchFamily="34" charset="0"/>
              <a:ea typeface="Verdana" panose="020B0604030504040204" pitchFamily="34" charset="0"/>
            </a:endParaRPr>
          </a:p>
          <a:p>
            <a:pPr marL="342900" indent="-342900">
              <a:buFont typeface="Arial"/>
              <a:buChar char="•"/>
            </a:pPr>
            <a:r>
              <a:rPr lang="en-US" sz="2000" b="0" dirty="0">
                <a:solidFill>
                  <a:schemeClr val="tx1"/>
                </a:solidFill>
                <a:latin typeface="Verdana"/>
                <a:ea typeface="Verdana"/>
                <a:cs typeface="Times New Roman"/>
              </a:rPr>
              <a:t>meets customer expectations </a:t>
            </a:r>
            <a:endParaRPr lang="en-NZ" sz="2000" b="0" dirty="0">
              <a:solidFill>
                <a:schemeClr val="tx1"/>
              </a:solidFill>
              <a:latin typeface="Verdana" panose="020B0604030504040204" pitchFamily="34" charset="0"/>
              <a:ea typeface="Verdana" panose="020B0604030504040204" pitchFamily="34" charset="0"/>
            </a:endParaRPr>
          </a:p>
          <a:p>
            <a:pPr marL="342900" indent="-342900">
              <a:buFont typeface="Arial"/>
              <a:buChar char="•"/>
            </a:pPr>
            <a:r>
              <a:rPr lang="en-US" sz="2000" b="0" dirty="0">
                <a:solidFill>
                  <a:schemeClr val="tx1"/>
                </a:solidFill>
                <a:latin typeface="Verdana"/>
                <a:ea typeface="Verdana"/>
                <a:cs typeface="Times New Roman"/>
              </a:rPr>
              <a:t>doesn’t contain anything unexpected or offensive  </a:t>
            </a:r>
            <a:endParaRPr lang="en-NZ" sz="2000" b="0" dirty="0">
              <a:solidFill>
                <a:schemeClr val="tx1"/>
              </a:solidFill>
              <a:latin typeface="Verdana" panose="020B0604030504040204" pitchFamily="34" charset="0"/>
              <a:ea typeface="Verdana" panose="020B0604030504040204" pitchFamily="34" charset="0"/>
            </a:endParaRPr>
          </a:p>
        </p:txBody>
      </p:sp>
      <p:sp>
        <p:nvSpPr>
          <p:cNvPr id="12" name="Rectangle: Rounded Corners 11">
            <a:extLst>
              <a:ext uri="{FF2B5EF4-FFF2-40B4-BE49-F238E27FC236}">
                <a16:creationId xmlns:a16="http://schemas.microsoft.com/office/drawing/2014/main" id="{C55F5CD5-32DE-24E3-274F-585DF75C61DA}"/>
              </a:ext>
            </a:extLst>
          </p:cNvPr>
          <p:cNvSpPr/>
          <p:nvPr/>
        </p:nvSpPr>
        <p:spPr>
          <a:xfrm>
            <a:off x="1081337" y="4276958"/>
            <a:ext cx="7806124" cy="190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dirty="0"/>
              <a:t>Taking responsibility for Food Suitability means: </a:t>
            </a:r>
            <a:endParaRPr lang="en-US" sz="2000" dirty="0">
              <a:ea typeface="Calibri"/>
              <a:cs typeface="Calibri"/>
            </a:endParaRPr>
          </a:p>
          <a:p>
            <a:pPr algn="ctr"/>
            <a:r>
              <a:rPr lang="en-US" sz="2000" dirty="0"/>
              <a:t>◦ </a:t>
            </a:r>
            <a:r>
              <a:rPr lang="en-US" sz="2000" b="0" dirty="0"/>
              <a:t>only using foods or ingredients that are fit for purpose, </a:t>
            </a:r>
            <a:endParaRPr lang="en-US" sz="2000" b="0" dirty="0">
              <a:ea typeface="Calibri"/>
              <a:cs typeface="Calibri"/>
            </a:endParaRPr>
          </a:p>
          <a:p>
            <a:pPr algn="ctr"/>
            <a:r>
              <a:rPr lang="en-US" sz="2000" b="0" dirty="0"/>
              <a:t>◦ labelling food correctly, </a:t>
            </a:r>
            <a:endParaRPr lang="en-US" sz="2000" b="0" dirty="0">
              <a:ea typeface="Calibri"/>
              <a:cs typeface="Calibri"/>
            </a:endParaRPr>
          </a:p>
          <a:p>
            <a:pPr algn="ctr"/>
            <a:r>
              <a:rPr lang="en-US" sz="2000" b="0" dirty="0"/>
              <a:t>◦ making sure any claims about your food are true.</a:t>
            </a:r>
            <a:endParaRPr lang="en-US" sz="2000" b="0" dirty="0">
              <a:ea typeface="Calibri"/>
              <a:cs typeface="Calibri"/>
            </a:endParaRPr>
          </a:p>
        </p:txBody>
      </p:sp>
    </p:spTree>
    <p:extLst>
      <p:ext uri="{BB962C8B-B14F-4D97-AF65-F5344CB8AC3E}">
        <p14:creationId xmlns:p14="http://schemas.microsoft.com/office/powerpoint/2010/main" val="21113565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b4c4eab-3612-4f13-9baf-57ed7ff24aaf" xsi:nil="true"/>
    <lcf76f155ced4ddcb4097134ff3c332f xmlns="e7cee55c-0c9b-4b65-a0e6-c68e49e1c307">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7795BF83CC1264A86A4CD6837C579F9" ma:contentTypeVersion="15" ma:contentTypeDescription="Create a new document." ma:contentTypeScope="" ma:versionID="cb2f432fc275de629d89590bbf05f3c2">
  <xsd:schema xmlns:xsd="http://www.w3.org/2001/XMLSchema" xmlns:xs="http://www.w3.org/2001/XMLSchema" xmlns:p="http://schemas.microsoft.com/office/2006/metadata/properties" xmlns:ns2="ab4c4eab-3612-4f13-9baf-57ed7ff24aaf" xmlns:ns3="e7cee55c-0c9b-4b65-a0e6-c68e49e1c307" targetNamespace="http://schemas.microsoft.com/office/2006/metadata/properties" ma:root="true" ma:fieldsID="d1c2e205820ac4679b23b260c9709738" ns2:_="" ns3:_="">
    <xsd:import namespace="ab4c4eab-3612-4f13-9baf-57ed7ff24aaf"/>
    <xsd:import namespace="e7cee55c-0c9b-4b65-a0e6-c68e49e1c30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4c4eab-3612-4f13-9baf-57ed7ff24aa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1" nillable="true" ma:displayName="Taxonomy Catch All Column" ma:hidden="true" ma:list="{45c169c4-bee2-455f-b59d-52eda303d834}" ma:internalName="TaxCatchAll" ma:showField="CatchAllData" ma:web="ab4c4eab-3612-4f13-9baf-57ed7ff24aa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7cee55c-0c9b-4b65-a0e6-c68e49e1c307"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30341988-75ec-4a95-9241-05b41ed88fdb"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9F5FCE-8C65-4C63-9ECE-75FF6601F0CE}">
  <ds:schemaRefs>
    <ds:schemaRef ds:uri="http://schemas.microsoft.com/office/2006/metadata/properties"/>
    <ds:schemaRef ds:uri="http://www.w3.org/2000/xmlns/"/>
    <ds:schemaRef ds:uri="ab4c4eab-3612-4f13-9baf-57ed7ff24aaf"/>
    <ds:schemaRef ds:uri="http://www.w3.org/2001/XMLSchema-instance"/>
    <ds:schemaRef ds:uri="e7cee55c-0c9b-4b65-a0e6-c68e49e1c307"/>
    <ds:schemaRef ds:uri="http://schemas.microsoft.com/office/infopath/2007/PartnerControls"/>
  </ds:schemaRefs>
</ds:datastoreItem>
</file>

<file path=customXml/itemProps2.xml><?xml version="1.0" encoding="utf-8"?>
<ds:datastoreItem xmlns:ds="http://schemas.openxmlformats.org/officeDocument/2006/customXml" ds:itemID="{6EFAADCE-F58D-445F-B0EB-31E70C7743AA}">
  <ds:schemaRefs>
    <ds:schemaRef ds:uri="http://schemas.microsoft.com/sharepoint/v3/contenttype/forms"/>
  </ds:schemaRefs>
</ds:datastoreItem>
</file>

<file path=customXml/itemProps3.xml><?xml version="1.0" encoding="utf-8"?>
<ds:datastoreItem xmlns:ds="http://schemas.openxmlformats.org/officeDocument/2006/customXml" ds:itemID="{861F790E-2065-4455-89DB-613572F66955}">
  <ds:schemaRefs>
    <ds:schemaRef ds:uri="http://schemas.microsoft.com/office/2006/metadata/contentType"/>
    <ds:schemaRef ds:uri="http://schemas.microsoft.com/office/2006/metadata/properties/metaAttributes"/>
    <ds:schemaRef ds:uri="http://www.w3.org/2000/xmlns/"/>
    <ds:schemaRef ds:uri="http://www.w3.org/2001/XMLSchema"/>
    <ds:schemaRef ds:uri="ab4c4eab-3612-4f13-9baf-57ed7ff24aaf"/>
    <ds:schemaRef ds:uri="e7cee55c-0c9b-4b65-a0e6-c68e49e1c307"/>
  </ds:schemaRefs>
</ds:datastoreItem>
</file>

<file path=docProps/app.xml><?xml version="1.0" encoding="utf-8"?>
<Properties xmlns="http://schemas.openxmlformats.org/officeDocument/2006/extended-properties" xmlns:vt="http://schemas.openxmlformats.org/officeDocument/2006/docPropsVTypes">
  <Template/>
  <TotalTime>70</TotalTime>
  <Words>4775</Words>
  <Application>Microsoft Office PowerPoint</Application>
  <PresentationFormat>On-screen Show (4:3)</PresentationFormat>
  <Paragraphs>660</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National  Programme 3 (NP3) and  Auditing  Valerie Adams  </vt:lpstr>
      <vt:lpstr> All Systems Go and All Systems Go Auditing  Leading IT Solutions and Food Safety Services   Provide Consulting, Auditing and Verification Services  IT Hardware and Software Suppliers  Team members based in Auckland, Hamilton, Napier, Wanganui and Christchurch   </vt:lpstr>
      <vt:lpstr>What is a National Programme 3 (NP3)</vt:lpstr>
      <vt:lpstr>5 Steps to Register</vt:lpstr>
      <vt:lpstr>What do I need for a NP3</vt:lpstr>
      <vt:lpstr>How to use the NP3 Guidance</vt:lpstr>
      <vt:lpstr>What Records to Keep</vt:lpstr>
      <vt:lpstr>The Verification</vt:lpstr>
      <vt:lpstr>Food Safety vs Food Suitability</vt:lpstr>
      <vt:lpstr>What must be checked?</vt:lpstr>
      <vt:lpstr>MPI Data Verification Checks   Common Issues</vt:lpstr>
      <vt:lpstr>Suppliers and Purchasing/ Importing Raw Materials</vt:lpstr>
      <vt:lpstr>Knowing what’s in your Food</vt:lpstr>
      <vt:lpstr>Process Controls</vt:lpstr>
      <vt:lpstr>Calibration</vt:lpstr>
      <vt:lpstr>Food Allergens</vt:lpstr>
      <vt:lpstr>Ingredients exempt from allergen labelling. </vt:lpstr>
      <vt:lpstr>Labelling </vt:lpstr>
      <vt:lpstr>All Alcoholic Drink Labels Need </vt:lpstr>
      <vt:lpstr>Pregnancy Warning Labels </vt:lpstr>
      <vt:lpstr>Complaints and Recalls </vt:lpstr>
      <vt:lpstr>Costs to be Considered</vt:lpstr>
      <vt:lpstr>Useful Links</vt:lpstr>
      <vt:lpstr>Question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FARM TO FORK</dc:title>
  <dc:creator>Callum</dc:creator>
  <cp:lastModifiedBy>Valerie Adams</cp:lastModifiedBy>
  <cp:revision>2</cp:revision>
  <cp:lastPrinted>2018-10-10T03:40:56Z</cp:lastPrinted>
  <dcterms:created xsi:type="dcterms:W3CDTF">2006-02-15T04:10:22Z</dcterms:created>
  <dcterms:modified xsi:type="dcterms:W3CDTF">2023-06-08T02:00:39Z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0x010100E7795BF83CC1264A86A4CD6837C579F9</vt:lpwstr>
  </property>
  <property fmtid="{D5CDD505-2E9C-101B-9397-08002B2CF9AE}" pid="3" name="MediaServiceImageTags">
    <vt:lpwstr/>
  </property>
</Properties>
</file>