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9" r:id="rId3"/>
    <p:sldMasterId id="2147483703" r:id="rId4"/>
  </p:sldMasterIdLst>
  <p:notesMasterIdLst>
    <p:notesMasterId r:id="rId65"/>
  </p:notesMasterIdLst>
  <p:sldIdLst>
    <p:sldId id="423" r:id="rId5"/>
    <p:sldId id="310" r:id="rId6"/>
    <p:sldId id="464" r:id="rId7"/>
    <p:sldId id="474" r:id="rId8"/>
    <p:sldId id="475" r:id="rId9"/>
    <p:sldId id="479" r:id="rId10"/>
    <p:sldId id="611" r:id="rId11"/>
    <p:sldId id="612" r:id="rId12"/>
    <p:sldId id="613" r:id="rId13"/>
    <p:sldId id="476" r:id="rId14"/>
    <p:sldId id="477" r:id="rId15"/>
    <p:sldId id="509" r:id="rId16"/>
    <p:sldId id="614" r:id="rId17"/>
    <p:sldId id="615" r:id="rId18"/>
    <p:sldId id="469" r:id="rId19"/>
    <p:sldId id="616" r:id="rId20"/>
    <p:sldId id="470" r:id="rId21"/>
    <p:sldId id="471" r:id="rId22"/>
    <p:sldId id="482" r:id="rId23"/>
    <p:sldId id="472" r:id="rId24"/>
    <p:sldId id="483" r:id="rId25"/>
    <p:sldId id="485" r:id="rId26"/>
    <p:sldId id="484" r:id="rId27"/>
    <p:sldId id="473" r:id="rId28"/>
    <p:sldId id="486" r:id="rId29"/>
    <p:sldId id="488" r:id="rId30"/>
    <p:sldId id="490" r:id="rId31"/>
    <p:sldId id="511" r:id="rId32"/>
    <p:sldId id="510" r:id="rId33"/>
    <p:sldId id="492" r:id="rId34"/>
    <p:sldId id="506" r:id="rId35"/>
    <p:sldId id="508" r:id="rId36"/>
    <p:sldId id="507" r:id="rId37"/>
    <p:sldId id="487" r:id="rId38"/>
    <p:sldId id="493" r:id="rId39"/>
    <p:sldId id="494" r:id="rId40"/>
    <p:sldId id="495" r:id="rId41"/>
    <p:sldId id="497" r:id="rId42"/>
    <p:sldId id="496" r:id="rId43"/>
    <p:sldId id="491" r:id="rId44"/>
    <p:sldId id="522" r:id="rId45"/>
    <p:sldId id="523" r:id="rId46"/>
    <p:sldId id="499" r:id="rId47"/>
    <p:sldId id="503" r:id="rId48"/>
    <p:sldId id="512" r:id="rId49"/>
    <p:sldId id="513" r:id="rId50"/>
    <p:sldId id="514" r:id="rId51"/>
    <p:sldId id="500" r:id="rId52"/>
    <p:sldId id="515" r:id="rId53"/>
    <p:sldId id="501" r:id="rId54"/>
    <p:sldId id="516" r:id="rId55"/>
    <p:sldId id="517" r:id="rId56"/>
    <p:sldId id="518" r:id="rId57"/>
    <p:sldId id="502" r:id="rId58"/>
    <p:sldId id="505" r:id="rId59"/>
    <p:sldId id="504" r:id="rId60"/>
    <p:sldId id="519" r:id="rId61"/>
    <p:sldId id="520" r:id="rId62"/>
    <p:sldId id="521" r:id="rId63"/>
    <p:sldId id="45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eyuni-my.sharepoint.com/personal/rharcher_massey_ac_nz/Documents/Documents/Companies/Begin%20Distilling/Distillers%20Conference%202023/ABV%20to%20ABW%20to%20mole%20fraction%20EtO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eyuni-my.sharepoint.com/personal/rharcher_massey_ac_nz/Documents/Documents/Companies/Begin%20Distilling/Distillers%20Conference%202023/ABV%20to%20ABW%20to%20mole%20fraction%20EtOH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eyuni-my.sharepoint.com/personal/rharcher_massey_ac_nz/Documents/Documents/Companies/Begin%20Distilling/Distillers%20Conference%202023/ABV%20to%20ABW%20to%20mole%20fraction%20EtOH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eyuni-my.sharepoint.com/personal/rharcher_massey_ac_nz/Documents/Documents/Companies/Begin%20Distilling/Distillers%20Conference%202023/ABV%20to%20ABW%20to%20mole%20fraction%20EtO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FF0000"/>
                </a:solidFill>
              </a:rPr>
              <a:t>Mole fraction </a:t>
            </a:r>
            <a:r>
              <a:rPr lang="en-US" dirty="0"/>
              <a:t>EtOH for ABV value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Sheet1!$C$8:$C$39</c:f>
              <c:numCache>
                <c:formatCode>General</c:formatCode>
                <c:ptCount val="32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95</c:v>
                </c:pt>
                <c:pt idx="6">
                  <c:v>94</c:v>
                </c:pt>
                <c:pt idx="7">
                  <c:v>93</c:v>
                </c:pt>
                <c:pt idx="8">
                  <c:v>92</c:v>
                </c:pt>
                <c:pt idx="9">
                  <c:v>91</c:v>
                </c:pt>
                <c:pt idx="10">
                  <c:v>90</c:v>
                </c:pt>
                <c:pt idx="11">
                  <c:v>88</c:v>
                </c:pt>
                <c:pt idx="12">
                  <c:v>86</c:v>
                </c:pt>
                <c:pt idx="13">
                  <c:v>84</c:v>
                </c:pt>
                <c:pt idx="14">
                  <c:v>82</c:v>
                </c:pt>
                <c:pt idx="15">
                  <c:v>80</c:v>
                </c:pt>
                <c:pt idx="16">
                  <c:v>75</c:v>
                </c:pt>
                <c:pt idx="17">
                  <c:v>70</c:v>
                </c:pt>
                <c:pt idx="18">
                  <c:v>65</c:v>
                </c:pt>
                <c:pt idx="19">
                  <c:v>60</c:v>
                </c:pt>
                <c:pt idx="20">
                  <c:v>55</c:v>
                </c:pt>
                <c:pt idx="21">
                  <c:v>50</c:v>
                </c:pt>
                <c:pt idx="22">
                  <c:v>45</c:v>
                </c:pt>
                <c:pt idx="23">
                  <c:v>40</c:v>
                </c:pt>
                <c:pt idx="24">
                  <c:v>35</c:v>
                </c:pt>
                <c:pt idx="25">
                  <c:v>30</c:v>
                </c:pt>
                <c:pt idx="26">
                  <c:v>25</c:v>
                </c:pt>
                <c:pt idx="27">
                  <c:v>20</c:v>
                </c:pt>
                <c:pt idx="28">
                  <c:v>15</c:v>
                </c:pt>
                <c:pt idx="29">
                  <c:v>10</c:v>
                </c:pt>
                <c:pt idx="30">
                  <c:v>5</c:v>
                </c:pt>
                <c:pt idx="31">
                  <c:v>0</c:v>
                </c:pt>
              </c:numCache>
            </c:numRef>
          </c:xVal>
          <c:yVal>
            <c:numRef>
              <c:f>Sheet1!$L$8:$L$39</c:f>
              <c:numCache>
                <c:formatCode>0.000</c:formatCode>
                <c:ptCount val="32"/>
                <c:pt idx="0">
                  <c:v>1</c:v>
                </c:pt>
                <c:pt idx="1">
                  <c:v>0.96848582471843092</c:v>
                </c:pt>
                <c:pt idx="2">
                  <c:v>0.93831221688995403</c:v>
                </c:pt>
                <c:pt idx="3">
                  <c:v>0.90939541926875811</c:v>
                </c:pt>
                <c:pt idx="4">
                  <c:v>0.8816585096793047</c:v>
                </c:pt>
                <c:pt idx="5">
                  <c:v>0.85503071773031036</c:v>
                </c:pt>
                <c:pt idx="6">
                  <c:v>0.8294468218898331</c:v>
                </c:pt>
                <c:pt idx="7">
                  <c:v>0.80484661610699038</c:v>
                </c:pt>
                <c:pt idx="8">
                  <c:v>0.78117443679770682</c:v>
                </c:pt>
                <c:pt idx="9">
                  <c:v>0.75837874237185943</c:v>
                </c:pt>
                <c:pt idx="10">
                  <c:v>0.73641173861671183</c:v>
                </c:pt>
                <c:pt idx="11">
                  <c:v>0.69478939141004636</c:v>
                </c:pt>
                <c:pt idx="12">
                  <c:v>0.65598812496648018</c:v>
                </c:pt>
                <c:pt idx="13">
                  <c:v>0.6197305294797707</c:v>
                </c:pt>
                <c:pt idx="14">
                  <c:v>0.58577441274518094</c:v>
                </c:pt>
                <c:pt idx="15">
                  <c:v>0.55390738341466439</c:v>
                </c:pt>
                <c:pt idx="16">
                  <c:v>0.48220472724571195</c:v>
                </c:pt>
                <c:pt idx="17">
                  <c:v>0.42006036415166176</c:v>
                </c:pt>
                <c:pt idx="18">
                  <c:v>0.36568247640713109</c:v>
                </c:pt>
                <c:pt idx="19">
                  <c:v>0.31770077025650001</c:v>
                </c:pt>
                <c:pt idx="20">
                  <c:v>0.27504940695889529</c:v>
                </c:pt>
                <c:pt idx="21">
                  <c:v>0.23688689668443952</c:v>
                </c:pt>
                <c:pt idx="22">
                  <c:v>0.20254002035571761</c:v>
                </c:pt>
                <c:pt idx="23">
                  <c:v>0.17146377135281954</c:v>
                </c:pt>
                <c:pt idx="24">
                  <c:v>0.14321222060193498</c:v>
                </c:pt>
                <c:pt idx="25">
                  <c:v>0.11741698100692305</c:v>
                </c:pt>
                <c:pt idx="26">
                  <c:v>9.377105504749822E-2</c:v>
                </c:pt>
                <c:pt idx="27">
                  <c:v>7.2016558452365709E-2</c:v>
                </c:pt>
                <c:pt idx="28">
                  <c:v>5.1935276518473565E-2</c:v>
                </c:pt>
                <c:pt idx="29">
                  <c:v>3.3341318774613021E-2</c:v>
                </c:pt>
                <c:pt idx="30">
                  <c:v>1.6075347463872292E-2</c:v>
                </c:pt>
                <c:pt idx="3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DAC-4929-BBA6-03AB2558D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542160"/>
        <c:axId val="66543600"/>
      </c:scatterChart>
      <c:valAx>
        <c:axId val="6654216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ABV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43600"/>
        <c:crosses val="autoZero"/>
        <c:crossBetween val="midCat"/>
      </c:valAx>
      <c:valAx>
        <c:axId val="665436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Mole Fraction Ethanol in Water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42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FF0000"/>
                </a:solidFill>
              </a:rPr>
              <a:t>Latent</a:t>
            </a:r>
            <a:r>
              <a:rPr lang="en-US" b="1" baseline="0" dirty="0">
                <a:solidFill>
                  <a:srgbClr val="FF0000"/>
                </a:solidFill>
              </a:rPr>
              <a:t> Heat of EtOH/Water </a:t>
            </a:r>
            <a:endParaRPr lang="en-US" b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Sheet1!$C$8:$C$39</c:f>
              <c:numCache>
                <c:formatCode>General</c:formatCode>
                <c:ptCount val="32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95</c:v>
                </c:pt>
                <c:pt idx="6">
                  <c:v>94</c:v>
                </c:pt>
                <c:pt idx="7">
                  <c:v>93</c:v>
                </c:pt>
                <c:pt idx="8">
                  <c:v>92</c:v>
                </c:pt>
                <c:pt idx="9">
                  <c:v>91</c:v>
                </c:pt>
                <c:pt idx="10">
                  <c:v>90</c:v>
                </c:pt>
                <c:pt idx="11">
                  <c:v>88</c:v>
                </c:pt>
                <c:pt idx="12">
                  <c:v>86</c:v>
                </c:pt>
                <c:pt idx="13">
                  <c:v>84</c:v>
                </c:pt>
                <c:pt idx="14">
                  <c:v>82</c:v>
                </c:pt>
                <c:pt idx="15">
                  <c:v>80</c:v>
                </c:pt>
                <c:pt idx="16">
                  <c:v>75</c:v>
                </c:pt>
                <c:pt idx="17">
                  <c:v>70</c:v>
                </c:pt>
                <c:pt idx="18">
                  <c:v>65</c:v>
                </c:pt>
                <c:pt idx="19">
                  <c:v>60</c:v>
                </c:pt>
                <c:pt idx="20">
                  <c:v>55</c:v>
                </c:pt>
                <c:pt idx="21">
                  <c:v>50</c:v>
                </c:pt>
                <c:pt idx="22">
                  <c:v>45</c:v>
                </c:pt>
                <c:pt idx="23">
                  <c:v>40</c:v>
                </c:pt>
                <c:pt idx="24">
                  <c:v>35</c:v>
                </c:pt>
                <c:pt idx="25">
                  <c:v>30</c:v>
                </c:pt>
                <c:pt idx="26">
                  <c:v>25</c:v>
                </c:pt>
                <c:pt idx="27">
                  <c:v>20</c:v>
                </c:pt>
                <c:pt idx="28">
                  <c:v>15</c:v>
                </c:pt>
                <c:pt idx="29">
                  <c:v>10</c:v>
                </c:pt>
                <c:pt idx="30">
                  <c:v>5</c:v>
                </c:pt>
                <c:pt idx="31">
                  <c:v>0</c:v>
                </c:pt>
              </c:numCache>
            </c:numRef>
          </c:xVal>
          <c:yVal>
            <c:numRef>
              <c:f>Sheet1!$R$8:$R$39</c:f>
              <c:numCache>
                <c:formatCode>0</c:formatCode>
                <c:ptCount val="32"/>
                <c:pt idx="0">
                  <c:v>850</c:v>
                </c:pt>
                <c:pt idx="1">
                  <c:v>867.72766534191135</c:v>
                </c:pt>
                <c:pt idx="2">
                  <c:v>885.36342819593847</c:v>
                </c:pt>
                <c:pt idx="3">
                  <c:v>902.90800136585176</c:v>
                </c:pt>
                <c:pt idx="4">
                  <c:v>920.36209030300608</c:v>
                </c:pt>
                <c:pt idx="5">
                  <c:v>937.72639320089354</c:v>
                </c:pt>
                <c:pt idx="6">
                  <c:v>955.00160108824343</c:v>
                </c:pt>
                <c:pt idx="7">
                  <c:v>972.18839792069275</c:v>
                </c:pt>
                <c:pt idx="8">
                  <c:v>989.28746067104953</c:v>
                </c:pt>
                <c:pt idx="9">
                  <c:v>1006.2994594181815</c:v>
                </c:pt>
                <c:pt idx="10">
                  <c:v>1023.2250574345491</c:v>
                </c:pt>
                <c:pt idx="11">
                  <c:v>1056.8196708486942</c:v>
                </c:pt>
                <c:pt idx="12">
                  <c:v>1090.0764742081976</c:v>
                </c:pt>
                <c:pt idx="13">
                  <c:v>1123.0005372882913</c:v>
                </c:pt>
                <c:pt idx="14">
                  <c:v>1155.5968289211637</c:v>
                </c:pt>
                <c:pt idx="15">
                  <c:v>1187.8702194958305</c:v>
                </c:pt>
                <c:pt idx="16">
                  <c:v>1267.1721056836</c:v>
                </c:pt>
                <c:pt idx="17">
                  <c:v>1344.5575288491893</c:v>
                </c:pt>
                <c:pt idx="18">
                  <c:v>1420.0951313760261</c:v>
                </c:pt>
                <c:pt idx="19">
                  <c:v>1493.8503162172651</c:v>
                </c:pt>
                <c:pt idx="20">
                  <c:v>1565.8854357649368</c:v>
                </c:pt>
                <c:pt idx="21">
                  <c:v>1636.2599676573914</c:v>
                </c:pt>
                <c:pt idx="22">
                  <c:v>1705.0306785669004</c:v>
                </c:pt>
                <c:pt idx="23">
                  <c:v>1772.2517769153619</c:v>
                </c:pt>
                <c:pt idx="24">
                  <c:v>1837.97505538158</c:v>
                </c:pt>
                <c:pt idx="25">
                  <c:v>1902.250023987463</c:v>
                </c:pt>
                <c:pt idx="26">
                  <c:v>1965.1240344818498</c:v>
                </c:pt>
                <c:pt idx="27">
                  <c:v>2026.6423966786972</c:v>
                </c:pt>
                <c:pt idx="28">
                  <c:v>2086.8484873502957</c:v>
                </c:pt>
                <c:pt idx="29">
                  <c:v>2145.7838522255011</c:v>
                </c:pt>
                <c:pt idx="30">
                  <c:v>2203.4883015970049</c:v>
                </c:pt>
                <c:pt idx="31">
                  <c:v>2260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E79-4956-8A2F-BBB82FF6A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542160"/>
        <c:axId val="66543600"/>
      </c:scatterChart>
      <c:valAx>
        <c:axId val="6654216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FF0000"/>
                    </a:solidFill>
                  </a:rPr>
                  <a:t>ABV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43600"/>
        <c:crosses val="autoZero"/>
        <c:crossBetween val="midCat"/>
      </c:valAx>
      <c:valAx>
        <c:axId val="66543600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FF0000"/>
                    </a:solidFill>
                  </a:rPr>
                  <a:t>Latent Heat of Vapourisation [kJ/kg]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42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FF0000"/>
                </a:solidFill>
              </a:rPr>
              <a:t>Latent</a:t>
            </a:r>
            <a:r>
              <a:rPr lang="en-US" b="1" baseline="0" dirty="0">
                <a:solidFill>
                  <a:srgbClr val="FF0000"/>
                </a:solidFill>
              </a:rPr>
              <a:t> Heat of EtOH/Water </a:t>
            </a:r>
            <a:endParaRPr lang="en-US" b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Sheet1!$C$8:$C$39</c:f>
              <c:numCache>
                <c:formatCode>General</c:formatCode>
                <c:ptCount val="32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95</c:v>
                </c:pt>
                <c:pt idx="6">
                  <c:v>94</c:v>
                </c:pt>
                <c:pt idx="7">
                  <c:v>93</c:v>
                </c:pt>
                <c:pt idx="8">
                  <c:v>92</c:v>
                </c:pt>
                <c:pt idx="9">
                  <c:v>91</c:v>
                </c:pt>
                <c:pt idx="10">
                  <c:v>90</c:v>
                </c:pt>
                <c:pt idx="11">
                  <c:v>88</c:v>
                </c:pt>
                <c:pt idx="12">
                  <c:v>86</c:v>
                </c:pt>
                <c:pt idx="13">
                  <c:v>84</c:v>
                </c:pt>
                <c:pt idx="14">
                  <c:v>82</c:v>
                </c:pt>
                <c:pt idx="15">
                  <c:v>80</c:v>
                </c:pt>
                <c:pt idx="16">
                  <c:v>75</c:v>
                </c:pt>
                <c:pt idx="17">
                  <c:v>70</c:v>
                </c:pt>
                <c:pt idx="18">
                  <c:v>65</c:v>
                </c:pt>
                <c:pt idx="19">
                  <c:v>60</c:v>
                </c:pt>
                <c:pt idx="20">
                  <c:v>55</c:v>
                </c:pt>
                <c:pt idx="21">
                  <c:v>50</c:v>
                </c:pt>
                <c:pt idx="22">
                  <c:v>45</c:v>
                </c:pt>
                <c:pt idx="23">
                  <c:v>40</c:v>
                </c:pt>
                <c:pt idx="24">
                  <c:v>35</c:v>
                </c:pt>
                <c:pt idx="25">
                  <c:v>30</c:v>
                </c:pt>
                <c:pt idx="26">
                  <c:v>25</c:v>
                </c:pt>
                <c:pt idx="27">
                  <c:v>20</c:v>
                </c:pt>
                <c:pt idx="28">
                  <c:v>15</c:v>
                </c:pt>
                <c:pt idx="29">
                  <c:v>10</c:v>
                </c:pt>
                <c:pt idx="30">
                  <c:v>5</c:v>
                </c:pt>
                <c:pt idx="31">
                  <c:v>0</c:v>
                </c:pt>
              </c:numCache>
            </c:numRef>
          </c:xVal>
          <c:yVal>
            <c:numRef>
              <c:f>Sheet1!$R$8:$R$39</c:f>
              <c:numCache>
                <c:formatCode>0</c:formatCode>
                <c:ptCount val="32"/>
                <c:pt idx="0">
                  <c:v>850</c:v>
                </c:pt>
                <c:pt idx="1">
                  <c:v>867.72766534191135</c:v>
                </c:pt>
                <c:pt idx="2">
                  <c:v>885.36342819593847</c:v>
                </c:pt>
                <c:pt idx="3">
                  <c:v>902.90800136585176</c:v>
                </c:pt>
                <c:pt idx="4">
                  <c:v>920.36209030300608</c:v>
                </c:pt>
                <c:pt idx="5">
                  <c:v>937.72639320089354</c:v>
                </c:pt>
                <c:pt idx="6">
                  <c:v>955.00160108824343</c:v>
                </c:pt>
                <c:pt idx="7">
                  <c:v>972.18839792069275</c:v>
                </c:pt>
                <c:pt idx="8">
                  <c:v>989.28746067104953</c:v>
                </c:pt>
                <c:pt idx="9">
                  <c:v>1006.2994594181815</c:v>
                </c:pt>
                <c:pt idx="10">
                  <c:v>1023.2250574345491</c:v>
                </c:pt>
                <c:pt idx="11">
                  <c:v>1056.8196708486942</c:v>
                </c:pt>
                <c:pt idx="12">
                  <c:v>1090.0764742081976</c:v>
                </c:pt>
                <c:pt idx="13">
                  <c:v>1123.0005372882913</c:v>
                </c:pt>
                <c:pt idx="14">
                  <c:v>1155.5968289211637</c:v>
                </c:pt>
                <c:pt idx="15">
                  <c:v>1187.8702194958305</c:v>
                </c:pt>
                <c:pt idx="16">
                  <c:v>1267.1721056836</c:v>
                </c:pt>
                <c:pt idx="17">
                  <c:v>1344.5575288491893</c:v>
                </c:pt>
                <c:pt idx="18">
                  <c:v>1420.0951313760261</c:v>
                </c:pt>
                <c:pt idx="19">
                  <c:v>1493.8503162172651</c:v>
                </c:pt>
                <c:pt idx="20">
                  <c:v>1565.8854357649368</c:v>
                </c:pt>
                <c:pt idx="21">
                  <c:v>1636.2599676573914</c:v>
                </c:pt>
                <c:pt idx="22">
                  <c:v>1705.0306785669004</c:v>
                </c:pt>
                <c:pt idx="23">
                  <c:v>1772.2517769153619</c:v>
                </c:pt>
                <c:pt idx="24">
                  <c:v>1837.97505538158</c:v>
                </c:pt>
                <c:pt idx="25">
                  <c:v>1902.250023987463</c:v>
                </c:pt>
                <c:pt idx="26">
                  <c:v>1965.1240344818498</c:v>
                </c:pt>
                <c:pt idx="27">
                  <c:v>2026.6423966786972</c:v>
                </c:pt>
                <c:pt idx="28">
                  <c:v>2086.8484873502957</c:v>
                </c:pt>
                <c:pt idx="29">
                  <c:v>2145.7838522255011</c:v>
                </c:pt>
                <c:pt idx="30">
                  <c:v>2203.4883015970049</c:v>
                </c:pt>
                <c:pt idx="31">
                  <c:v>2260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E79-4956-8A2F-BBB82FF6A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542160"/>
        <c:axId val="66543600"/>
      </c:scatterChart>
      <c:valAx>
        <c:axId val="6654216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FF0000"/>
                    </a:solidFill>
                  </a:rPr>
                  <a:t>ABV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43600"/>
        <c:crosses val="autoZero"/>
        <c:crossBetween val="midCat"/>
      </c:valAx>
      <c:valAx>
        <c:axId val="66543600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FF0000"/>
                    </a:solidFill>
                  </a:rPr>
                  <a:t>Latent Heat of Vapourisation [kJ/kg]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42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NZ" b="1" dirty="0">
                <a:solidFill>
                  <a:srgbClr val="FF0000"/>
                </a:solidFill>
              </a:rPr>
              <a:t>Temperatures</a:t>
            </a:r>
            <a:r>
              <a:rPr lang="en-NZ" b="1" baseline="0" dirty="0">
                <a:solidFill>
                  <a:srgbClr val="FF0000"/>
                </a:solidFill>
              </a:rPr>
              <a:t> During Distillation Run</a:t>
            </a:r>
            <a:endParaRPr lang="en-NZ" b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79071260160277"/>
          <c:y val="0.16696206482302345"/>
          <c:w val="0.78184286286248117"/>
          <c:h val="0.5542192946228342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Sheet1!$G$61</c:f>
              <c:strCache>
                <c:ptCount val="1"/>
                <c:pt idx="0">
                  <c:v>Hot Oil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Sheet1!$E$62:$E$73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</c:numCache>
            </c:numRef>
          </c:xVal>
          <c:yVal>
            <c:numRef>
              <c:f>Sheet1!$G$62:$G$73</c:f>
              <c:numCache>
                <c:formatCode>General</c:formatCode>
                <c:ptCount val="12"/>
                <c:pt idx="0">
                  <c:v>105</c:v>
                </c:pt>
                <c:pt idx="1">
                  <c:v>105</c:v>
                </c:pt>
                <c:pt idx="2">
                  <c:v>105</c:v>
                </c:pt>
                <c:pt idx="3">
                  <c:v>105</c:v>
                </c:pt>
                <c:pt idx="4">
                  <c:v>105</c:v>
                </c:pt>
                <c:pt idx="5">
                  <c:v>105</c:v>
                </c:pt>
                <c:pt idx="6">
                  <c:v>105</c:v>
                </c:pt>
                <c:pt idx="7">
                  <c:v>105</c:v>
                </c:pt>
                <c:pt idx="8">
                  <c:v>105</c:v>
                </c:pt>
                <c:pt idx="9">
                  <c:v>105</c:v>
                </c:pt>
                <c:pt idx="10">
                  <c:v>105</c:v>
                </c:pt>
                <c:pt idx="11">
                  <c:v>105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61F-4DDB-B126-016BB50D02EB}"/>
            </c:ext>
          </c:extLst>
        </c:ser>
        <c:ser>
          <c:idx val="1"/>
          <c:order val="1"/>
          <c:tx>
            <c:strRef>
              <c:f>Sheet1!$H$61</c:f>
              <c:strCache>
                <c:ptCount val="1"/>
                <c:pt idx="0">
                  <c:v>Still contents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Sheet1!$E$62:$E$73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</c:numCache>
            </c:numRef>
          </c:xVal>
          <c:yVal>
            <c:numRef>
              <c:f>Sheet1!$H$62:$H$73</c:f>
              <c:numCache>
                <c:formatCode>General</c:formatCode>
                <c:ptCount val="12"/>
                <c:pt idx="0">
                  <c:v>83</c:v>
                </c:pt>
                <c:pt idx="1">
                  <c:v>84</c:v>
                </c:pt>
                <c:pt idx="2">
                  <c:v>85</c:v>
                </c:pt>
                <c:pt idx="3">
                  <c:v>85.9</c:v>
                </c:pt>
                <c:pt idx="4">
                  <c:v>86.9</c:v>
                </c:pt>
                <c:pt idx="5">
                  <c:v>87.9</c:v>
                </c:pt>
                <c:pt idx="6">
                  <c:v>88.8</c:v>
                </c:pt>
                <c:pt idx="7">
                  <c:v>89.8</c:v>
                </c:pt>
                <c:pt idx="8">
                  <c:v>90.7</c:v>
                </c:pt>
                <c:pt idx="9">
                  <c:v>91.6</c:v>
                </c:pt>
                <c:pt idx="10">
                  <c:v>92.5</c:v>
                </c:pt>
                <c:pt idx="11">
                  <c:v>93.3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61F-4DDB-B126-016BB50D0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55887"/>
        <c:axId val="87156367"/>
      </c:scatterChart>
      <c:valAx>
        <c:axId val="87155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FF0000"/>
                    </a:solidFill>
                  </a:rPr>
                  <a:t>Time [minutes]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56367"/>
        <c:crosses val="autoZero"/>
        <c:crossBetween val="midCat"/>
      </c:valAx>
      <c:valAx>
        <c:axId val="87156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FF0000"/>
                    </a:solidFill>
                  </a:rPr>
                  <a:t>Boiling Temperature [C]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558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0.18296</cdr:x>
      <cdr:y>0.62532</cdr:y>
    </cdr:from>
    <cdr:to>
      <cdr:x>0.40964</cdr:x>
      <cdr:y>0.84352</cdr:y>
    </cdr:to>
    <cdr:pic>
      <cdr:nvPicPr>
        <cdr:cNvPr id="3" name="Picture 2" descr="Whisky Still Icon">
          <a:extLst xmlns:a="http://schemas.openxmlformats.org/drawingml/2006/main">
            <a:ext uri="{FF2B5EF4-FFF2-40B4-BE49-F238E27FC236}">
              <a16:creationId xmlns:a16="http://schemas.microsoft.com/office/drawing/2014/main" id="{26B0F6D2-E076-93A1-DB20-5FD01C087D3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0" y="2556713"/>
          <a:ext cx="892152" cy="8921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0.74083</cdr:x>
      <cdr:y>0.80344</cdr:y>
    </cdr:from>
    <cdr:to>
      <cdr:x>0.8872</cdr:x>
      <cdr:y>0.80344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CB07ED3-5A28-6E40-4994-F71F75D62F1D}"/>
            </a:ext>
          </a:extLst>
        </cdr:cNvPr>
        <cdr:cNvCxnSpPr/>
      </cdr:nvCxnSpPr>
      <cdr:spPr>
        <a:xfrm xmlns:a="http://schemas.openxmlformats.org/drawingml/2006/main">
          <a:off x="2915744" y="3284984"/>
          <a:ext cx="576064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0.62453</cdr:x>
      <cdr:y>0.36204</cdr:y>
    </cdr:from>
    <cdr:to>
      <cdr:x>0.6982</cdr:x>
      <cdr:y>0.39242</cdr:y>
    </cdr:to>
    <cdr:sp macro="" textlink="">
      <cdr:nvSpPr>
        <cdr:cNvPr id="5" name="Arrow: Left 4">
          <a:extLst xmlns:a="http://schemas.openxmlformats.org/drawingml/2006/main">
            <a:ext uri="{FF2B5EF4-FFF2-40B4-BE49-F238E27FC236}">
              <a16:creationId xmlns:a16="http://schemas.microsoft.com/office/drawing/2014/main" id="{B96ADC33-9A15-F3B4-5B2B-7B254AD7C9D9}"/>
            </a:ext>
          </a:extLst>
        </cdr:cNvPr>
        <cdr:cNvSpPr/>
      </cdr:nvSpPr>
      <cdr:spPr>
        <a:xfrm xmlns:a="http://schemas.openxmlformats.org/drawingml/2006/main" rot="2064109">
          <a:off x="2458008" y="1480231"/>
          <a:ext cx="289955" cy="124230"/>
        </a:xfrm>
        <a:prstGeom xmlns:a="http://schemas.openxmlformats.org/drawingml/2006/main" prst="leftArrow">
          <a:avLst>
            <a:gd name="adj1" fmla="val 50000"/>
            <a:gd name="adj2" fmla="val 46328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NZ" dirty="0"/>
        </a:p>
      </cdr:txBody>
    </cdr:sp>
  </cdr:relSizeAnchor>
  <cdr:relSizeAnchor xmlns:cdr="http://schemas.openxmlformats.org/drawingml/2006/chartDrawing">
    <cdr:from>
      <cdr:x>0.52496</cdr:x>
      <cdr:y>0.31255</cdr:y>
    </cdr:from>
    <cdr:to>
      <cdr:x>0.59863</cdr:x>
      <cdr:y>0.34294</cdr:y>
    </cdr:to>
    <cdr:sp macro="" textlink="">
      <cdr:nvSpPr>
        <cdr:cNvPr id="6" name="Arrow: Left 5">
          <a:extLst xmlns:a="http://schemas.openxmlformats.org/drawingml/2006/main">
            <a:ext uri="{FF2B5EF4-FFF2-40B4-BE49-F238E27FC236}">
              <a16:creationId xmlns:a16="http://schemas.microsoft.com/office/drawing/2014/main" id="{BCCC8933-440D-995A-09A8-A599BDD55DD8}"/>
            </a:ext>
          </a:extLst>
        </cdr:cNvPr>
        <cdr:cNvSpPr/>
      </cdr:nvSpPr>
      <cdr:spPr>
        <a:xfrm xmlns:a="http://schemas.openxmlformats.org/drawingml/2006/main" rot="1828868">
          <a:off x="2066118" y="1277923"/>
          <a:ext cx="289955" cy="124230"/>
        </a:xfrm>
        <a:prstGeom xmlns:a="http://schemas.openxmlformats.org/drawingml/2006/main" prst="leftArrow">
          <a:avLst>
            <a:gd name="adj1" fmla="val 50000"/>
            <a:gd name="adj2" fmla="val 46328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NZ" dirty="0"/>
        </a:p>
      </cdr:txBody>
    </cdr:sp>
  </cdr:relSizeAnchor>
  <cdr:relSizeAnchor xmlns:cdr="http://schemas.openxmlformats.org/drawingml/2006/chartDrawing">
    <cdr:from>
      <cdr:x>0.43181</cdr:x>
      <cdr:y>0.26386</cdr:y>
    </cdr:from>
    <cdr:to>
      <cdr:x>0.50548</cdr:x>
      <cdr:y>0.29425</cdr:y>
    </cdr:to>
    <cdr:sp macro="" textlink="">
      <cdr:nvSpPr>
        <cdr:cNvPr id="7" name="Arrow: Left 6">
          <a:extLst xmlns:a="http://schemas.openxmlformats.org/drawingml/2006/main">
            <a:ext uri="{FF2B5EF4-FFF2-40B4-BE49-F238E27FC236}">
              <a16:creationId xmlns:a16="http://schemas.microsoft.com/office/drawing/2014/main" id="{BCCC8933-440D-995A-09A8-A599BDD55DD8}"/>
            </a:ext>
          </a:extLst>
        </cdr:cNvPr>
        <cdr:cNvSpPr/>
      </cdr:nvSpPr>
      <cdr:spPr>
        <a:xfrm xmlns:a="http://schemas.openxmlformats.org/drawingml/2006/main" rot="1645753">
          <a:off x="1699505" y="1078842"/>
          <a:ext cx="289955" cy="124230"/>
        </a:xfrm>
        <a:prstGeom xmlns:a="http://schemas.openxmlformats.org/drawingml/2006/main" prst="leftArrow">
          <a:avLst>
            <a:gd name="adj1" fmla="val 50000"/>
            <a:gd name="adj2" fmla="val 46328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NZ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0.18296</cdr:x>
      <cdr:y>0.62532</cdr:y>
    </cdr:from>
    <cdr:to>
      <cdr:x>0.40964</cdr:x>
      <cdr:y>0.84352</cdr:y>
    </cdr:to>
    <cdr:pic>
      <cdr:nvPicPr>
        <cdr:cNvPr id="3" name="Picture 2" descr="Whisky Still Icon">
          <a:extLst xmlns:a="http://schemas.openxmlformats.org/drawingml/2006/main">
            <a:ext uri="{FF2B5EF4-FFF2-40B4-BE49-F238E27FC236}">
              <a16:creationId xmlns:a16="http://schemas.microsoft.com/office/drawing/2014/main" id="{26B0F6D2-E076-93A1-DB20-5FD01C087D3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0" y="2556713"/>
          <a:ext cx="892152" cy="8921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0.74083</cdr:x>
      <cdr:y>0.80344</cdr:y>
    </cdr:from>
    <cdr:to>
      <cdr:x>0.8872</cdr:x>
      <cdr:y>0.80344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CB07ED3-5A28-6E40-4994-F71F75D62F1D}"/>
            </a:ext>
          </a:extLst>
        </cdr:cNvPr>
        <cdr:cNvCxnSpPr/>
      </cdr:nvCxnSpPr>
      <cdr:spPr>
        <a:xfrm xmlns:a="http://schemas.openxmlformats.org/drawingml/2006/main">
          <a:off x="2915744" y="3284984"/>
          <a:ext cx="576064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0.62453</cdr:x>
      <cdr:y>0.36204</cdr:y>
    </cdr:from>
    <cdr:to>
      <cdr:x>0.6982</cdr:x>
      <cdr:y>0.39242</cdr:y>
    </cdr:to>
    <cdr:sp macro="" textlink="">
      <cdr:nvSpPr>
        <cdr:cNvPr id="5" name="Arrow: Left 4">
          <a:extLst xmlns:a="http://schemas.openxmlformats.org/drawingml/2006/main">
            <a:ext uri="{FF2B5EF4-FFF2-40B4-BE49-F238E27FC236}">
              <a16:creationId xmlns:a16="http://schemas.microsoft.com/office/drawing/2014/main" id="{B96ADC33-9A15-F3B4-5B2B-7B254AD7C9D9}"/>
            </a:ext>
          </a:extLst>
        </cdr:cNvPr>
        <cdr:cNvSpPr/>
      </cdr:nvSpPr>
      <cdr:spPr>
        <a:xfrm xmlns:a="http://schemas.openxmlformats.org/drawingml/2006/main" rot="2064109">
          <a:off x="2458008" y="1480231"/>
          <a:ext cx="289955" cy="124230"/>
        </a:xfrm>
        <a:prstGeom xmlns:a="http://schemas.openxmlformats.org/drawingml/2006/main" prst="leftArrow">
          <a:avLst>
            <a:gd name="adj1" fmla="val 50000"/>
            <a:gd name="adj2" fmla="val 46328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NZ" dirty="0"/>
        </a:p>
      </cdr:txBody>
    </cdr:sp>
  </cdr:relSizeAnchor>
  <cdr:relSizeAnchor xmlns:cdr="http://schemas.openxmlformats.org/drawingml/2006/chartDrawing">
    <cdr:from>
      <cdr:x>0.52496</cdr:x>
      <cdr:y>0.31255</cdr:y>
    </cdr:from>
    <cdr:to>
      <cdr:x>0.59863</cdr:x>
      <cdr:y>0.34294</cdr:y>
    </cdr:to>
    <cdr:sp macro="" textlink="">
      <cdr:nvSpPr>
        <cdr:cNvPr id="6" name="Arrow: Left 5">
          <a:extLst xmlns:a="http://schemas.openxmlformats.org/drawingml/2006/main">
            <a:ext uri="{FF2B5EF4-FFF2-40B4-BE49-F238E27FC236}">
              <a16:creationId xmlns:a16="http://schemas.microsoft.com/office/drawing/2014/main" id="{BCCC8933-440D-995A-09A8-A599BDD55DD8}"/>
            </a:ext>
          </a:extLst>
        </cdr:cNvPr>
        <cdr:cNvSpPr/>
      </cdr:nvSpPr>
      <cdr:spPr>
        <a:xfrm xmlns:a="http://schemas.openxmlformats.org/drawingml/2006/main" rot="1828868">
          <a:off x="2066118" y="1277923"/>
          <a:ext cx="289955" cy="124230"/>
        </a:xfrm>
        <a:prstGeom xmlns:a="http://schemas.openxmlformats.org/drawingml/2006/main" prst="leftArrow">
          <a:avLst>
            <a:gd name="adj1" fmla="val 50000"/>
            <a:gd name="adj2" fmla="val 46328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NZ" dirty="0"/>
        </a:p>
      </cdr:txBody>
    </cdr:sp>
  </cdr:relSizeAnchor>
  <cdr:relSizeAnchor xmlns:cdr="http://schemas.openxmlformats.org/drawingml/2006/chartDrawing">
    <cdr:from>
      <cdr:x>0.43181</cdr:x>
      <cdr:y>0.26386</cdr:y>
    </cdr:from>
    <cdr:to>
      <cdr:x>0.50548</cdr:x>
      <cdr:y>0.29425</cdr:y>
    </cdr:to>
    <cdr:sp macro="" textlink="">
      <cdr:nvSpPr>
        <cdr:cNvPr id="7" name="Arrow: Left 6">
          <a:extLst xmlns:a="http://schemas.openxmlformats.org/drawingml/2006/main">
            <a:ext uri="{FF2B5EF4-FFF2-40B4-BE49-F238E27FC236}">
              <a16:creationId xmlns:a16="http://schemas.microsoft.com/office/drawing/2014/main" id="{BCCC8933-440D-995A-09A8-A599BDD55DD8}"/>
            </a:ext>
          </a:extLst>
        </cdr:cNvPr>
        <cdr:cNvSpPr/>
      </cdr:nvSpPr>
      <cdr:spPr>
        <a:xfrm xmlns:a="http://schemas.openxmlformats.org/drawingml/2006/main" rot="1645753">
          <a:off x="1699505" y="1078842"/>
          <a:ext cx="289955" cy="124230"/>
        </a:xfrm>
        <a:prstGeom xmlns:a="http://schemas.openxmlformats.org/drawingml/2006/main" prst="leftArrow">
          <a:avLst>
            <a:gd name="adj1" fmla="val 50000"/>
            <a:gd name="adj2" fmla="val 46328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NZ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01ADD-03E7-45B0-83BB-F3AD11C32CFF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91EAB-89DA-4135-BCF9-D77F6C246E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52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594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Pentanal – quite hydrophilic – happier to stay in boiling water than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439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22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007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101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068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036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975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Higher ratios not always the best.     Law of diminishing returns.    Need to find an economic optimum berry:solvent ratio.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986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802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00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5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154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882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993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02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18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221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001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96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0991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140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005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323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65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8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58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12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97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49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95382-684E-45B8-A26C-F9B3C938E55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82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8948" y="5257800"/>
            <a:ext cx="3811053" cy="990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33" baseline="0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Role</a:t>
            </a:r>
            <a:br>
              <a:rPr lang="en-US"/>
            </a:br>
            <a:r>
              <a:rPr lang="en-US"/>
              <a:t>Date, Location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5143"/>
          <a:stretch/>
        </p:blipFill>
        <p:spPr>
          <a:xfrm>
            <a:off x="21198" y="79665"/>
            <a:ext cx="6760781" cy="3577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21" y="6248400"/>
            <a:ext cx="2132567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33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9007" y="3657600"/>
            <a:ext cx="121920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655F776-A984-4671-8E35-57DCA63406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" y="6413500"/>
            <a:ext cx="1169413" cy="2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1841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7" y="0"/>
            <a:ext cx="12191999" cy="1143000"/>
          </a:xfrm>
          <a:noFill/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43000"/>
            <a:ext cx="10972800" cy="0"/>
          </a:xfrm>
          <a:prstGeom prst="line">
            <a:avLst/>
          </a:prstGeom>
          <a:ln w="38100">
            <a:solidFill>
              <a:srgbClr val="ECA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52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143000"/>
          </a:xfr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0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0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/>
            <a:fld id="{375B4999-003E-4EC4-80C9-603814464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0972800" cy="0"/>
          </a:xfrm>
          <a:prstGeom prst="line">
            <a:avLst/>
          </a:prstGeom>
          <a:ln w="38100">
            <a:solidFill>
              <a:srgbClr val="ECA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24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17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33" b="1"/>
            </a:lvl3pPr>
            <a:lvl4pPr marL="1371545" indent="0">
              <a:buNone/>
              <a:defRPr sz="1583" b="1"/>
            </a:lvl4pPr>
            <a:lvl5pPr marL="1828727" indent="0">
              <a:buNone/>
              <a:defRPr sz="1583" b="1"/>
            </a:lvl5pPr>
            <a:lvl6pPr marL="2285909" indent="0">
              <a:buNone/>
              <a:defRPr sz="1583" b="1"/>
            </a:lvl6pPr>
            <a:lvl7pPr marL="2743090" indent="0">
              <a:buNone/>
              <a:defRPr sz="1583" b="1"/>
            </a:lvl7pPr>
            <a:lvl8pPr marL="3200272" indent="0">
              <a:buNone/>
              <a:defRPr sz="1583" b="1"/>
            </a:lvl8pPr>
            <a:lvl9pPr marL="3657454" indent="0">
              <a:buNone/>
              <a:defRPr sz="158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17"/>
            </a:lvl1pPr>
            <a:lvl2pPr>
              <a:defRPr sz="2000"/>
            </a:lvl2pPr>
            <a:lvl3pPr>
              <a:defRPr sz="1833"/>
            </a:lvl3pPr>
            <a:lvl4pPr>
              <a:defRPr sz="1583"/>
            </a:lvl4pPr>
            <a:lvl5pPr>
              <a:defRPr sz="1583"/>
            </a:lvl5pPr>
            <a:lvl6pPr>
              <a:defRPr sz="1583"/>
            </a:lvl6pPr>
            <a:lvl7pPr>
              <a:defRPr sz="1583"/>
            </a:lvl7pPr>
            <a:lvl8pPr>
              <a:defRPr sz="1583"/>
            </a:lvl8pPr>
            <a:lvl9pPr>
              <a:defRPr sz="158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17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33" b="1"/>
            </a:lvl3pPr>
            <a:lvl4pPr marL="1371545" indent="0">
              <a:buNone/>
              <a:defRPr sz="1583" b="1"/>
            </a:lvl4pPr>
            <a:lvl5pPr marL="1828727" indent="0">
              <a:buNone/>
              <a:defRPr sz="1583" b="1"/>
            </a:lvl5pPr>
            <a:lvl6pPr marL="2285909" indent="0">
              <a:buNone/>
              <a:defRPr sz="1583" b="1"/>
            </a:lvl6pPr>
            <a:lvl7pPr marL="2743090" indent="0">
              <a:buNone/>
              <a:defRPr sz="1583" b="1"/>
            </a:lvl7pPr>
            <a:lvl8pPr marL="3200272" indent="0">
              <a:buNone/>
              <a:defRPr sz="1583" b="1"/>
            </a:lvl8pPr>
            <a:lvl9pPr marL="3657454" indent="0">
              <a:buNone/>
              <a:defRPr sz="158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17"/>
            </a:lvl1pPr>
            <a:lvl2pPr>
              <a:defRPr sz="2000"/>
            </a:lvl2pPr>
            <a:lvl3pPr>
              <a:defRPr sz="1833"/>
            </a:lvl3pPr>
            <a:lvl4pPr>
              <a:defRPr sz="1583"/>
            </a:lvl4pPr>
            <a:lvl5pPr>
              <a:defRPr sz="1583"/>
            </a:lvl5pPr>
            <a:lvl6pPr>
              <a:defRPr sz="1583"/>
            </a:lvl6pPr>
            <a:lvl7pPr>
              <a:defRPr sz="1583"/>
            </a:lvl7pPr>
            <a:lvl8pPr>
              <a:defRPr sz="1583"/>
            </a:lvl8pPr>
            <a:lvl9pPr>
              <a:defRPr sz="158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/>
            <a:fld id="{375B4999-003E-4EC4-80C9-603814464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0972800" cy="0"/>
          </a:xfrm>
          <a:prstGeom prst="line">
            <a:avLst/>
          </a:prstGeom>
          <a:ln w="38100">
            <a:solidFill>
              <a:srgbClr val="ECA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30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/>
            <a:fld id="{375B4999-003E-4EC4-80C9-603814464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43000"/>
            <a:ext cx="10972800" cy="0"/>
          </a:xfrm>
          <a:prstGeom prst="line">
            <a:avLst/>
          </a:prstGeom>
          <a:ln w="38100">
            <a:solidFill>
              <a:srgbClr val="ECA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77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/>
            <a:fld id="{375B4999-003E-4EC4-80C9-603814464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43000"/>
            <a:ext cx="10972800" cy="0"/>
          </a:xfrm>
          <a:prstGeom prst="line">
            <a:avLst/>
          </a:prstGeom>
          <a:ln w="38100">
            <a:solidFill>
              <a:srgbClr val="ECA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7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941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D832-A724-4CBA-A4D4-F47021CCF978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46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AB09-4E58-40E7-B508-34CA47E27996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9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6262-D8DF-4D03-885A-6F75DFAC32EE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02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D509-7E05-407B-A172-02DCB2D44F85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3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7" y="0"/>
            <a:ext cx="12191999" cy="1143000"/>
          </a:xfrm>
          <a:noFill/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43000"/>
            <a:ext cx="10972800" cy="0"/>
          </a:xfrm>
          <a:prstGeom prst="line">
            <a:avLst/>
          </a:prstGeom>
          <a:ln w="38100">
            <a:solidFill>
              <a:srgbClr val="ECA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Manual Input 4">
            <a:extLst>
              <a:ext uri="{FF2B5EF4-FFF2-40B4-BE49-F238E27FC236}">
                <a16:creationId xmlns:a16="http://schemas.microsoft.com/office/drawing/2014/main" id="{5D5134C8-0A6F-4F74-EC36-6EA6CB1A0019}"/>
              </a:ext>
            </a:extLst>
          </p:cNvPr>
          <p:cNvSpPr/>
          <p:nvPr userDrawn="1"/>
        </p:nvSpPr>
        <p:spPr>
          <a:xfrm rot="5400000" flipH="1">
            <a:off x="178227" y="-178228"/>
            <a:ext cx="979715" cy="13361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38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3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38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385"/>
                </a:lnTo>
                <a:close/>
              </a:path>
            </a:pathLst>
          </a:cu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7A71F20-EA8D-F5BE-4063-1004FD34C5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74" y="6152528"/>
            <a:ext cx="1673626" cy="385526"/>
          </a:xfrm>
          <a:prstGeom prst="rect">
            <a:avLst/>
          </a:prstGeom>
        </p:spPr>
      </p:pic>
      <p:sp>
        <p:nvSpPr>
          <p:cNvPr id="6" name="Flowchart: Manual Input 4">
            <a:extLst>
              <a:ext uri="{FF2B5EF4-FFF2-40B4-BE49-F238E27FC236}">
                <a16:creationId xmlns:a16="http://schemas.microsoft.com/office/drawing/2014/main" id="{243E5764-A350-010A-9AA1-025FCE93E08D}"/>
              </a:ext>
            </a:extLst>
          </p:cNvPr>
          <p:cNvSpPr/>
          <p:nvPr userDrawn="1"/>
        </p:nvSpPr>
        <p:spPr>
          <a:xfrm rot="5400000" flipH="1">
            <a:off x="178228" y="-178228"/>
            <a:ext cx="979715" cy="13361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38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3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38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385"/>
                </a:lnTo>
                <a:close/>
              </a:path>
            </a:pathLst>
          </a:cu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31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828C-CE95-4566-9BFF-3201A1A12395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18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8743-216D-494B-B37A-9B178AAD855F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21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3FEA-1943-4557-BE6D-CEFBF63430A2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04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ED25-B795-4110-A98A-2BC8A3AC1E30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3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D485-2AAA-467D-A94E-54E1EB1FBBF8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85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2AB2-AC79-4BA9-A78D-16C2A7F8E97E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45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038D-1B65-42FC-B212-3B003D88C563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70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–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" y="2"/>
            <a:ext cx="12193200" cy="257992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876000" y="6359563"/>
            <a:ext cx="1044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1157692" y="6487634"/>
            <a:ext cx="987661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B638-F6D3-D54F-BD91-D89C4D4C71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000" y="2707989"/>
            <a:ext cx="10440000" cy="19121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600" b="0" i="0" cap="all" spc="98" baseline="0">
                <a:solidFill>
                  <a:srgbClr val="004277"/>
                </a:solidFill>
                <a:latin typeface="Univers" panose="020B0503020202020204" pitchFamily="34" charset="0"/>
              </a:defRPr>
            </a:lvl1pPr>
            <a:lvl2pPr marL="342900" indent="0">
              <a:buNone/>
              <a:defRPr b="0" i="0">
                <a:latin typeface="Univers" panose="020B0503020202020204" pitchFamily="34" charset="0"/>
              </a:defRPr>
            </a:lvl2pPr>
            <a:lvl3pPr marL="685800" indent="0">
              <a:buNone/>
              <a:defRPr b="0" i="0">
                <a:latin typeface="Univers" panose="020B0503020202020204" pitchFamily="34" charset="0"/>
              </a:defRPr>
            </a:lvl3pPr>
            <a:lvl4pPr marL="1028700" indent="0">
              <a:buNone/>
              <a:defRPr b="0" i="0">
                <a:latin typeface="Univers" panose="020B0503020202020204" pitchFamily="34" charset="0"/>
              </a:defRPr>
            </a:lvl4pPr>
            <a:lvl5pPr marL="1371600" indent="0">
              <a:buNone/>
              <a:defRPr b="0" i="0">
                <a:latin typeface="Univers" panose="020B0503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531" y="340688"/>
            <a:ext cx="173493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2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– 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" y="2"/>
            <a:ext cx="12193200" cy="257992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876000" y="6359563"/>
            <a:ext cx="1044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1157692" y="6487634"/>
            <a:ext cx="987661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B638-F6D3-D54F-BD91-D89C4D4C71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000" y="1495210"/>
            <a:ext cx="10440000" cy="65631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600" b="0" i="0" cap="all" spc="98" baseline="0">
                <a:solidFill>
                  <a:srgbClr val="004277"/>
                </a:solidFill>
                <a:latin typeface="Univers" panose="020B0503020202020204" pitchFamily="34" charset="0"/>
              </a:defRPr>
            </a:lvl1pPr>
            <a:lvl2pPr marL="342900" indent="0">
              <a:buNone/>
              <a:defRPr b="0" i="0">
                <a:latin typeface="Univers" panose="020B0503020202020204" pitchFamily="34" charset="0"/>
              </a:defRPr>
            </a:lvl2pPr>
            <a:lvl3pPr marL="685800" indent="0">
              <a:buNone/>
              <a:defRPr b="0" i="0">
                <a:latin typeface="Univers" panose="020B0503020202020204" pitchFamily="34" charset="0"/>
              </a:defRPr>
            </a:lvl3pPr>
            <a:lvl4pPr marL="1028700" indent="0">
              <a:buNone/>
              <a:defRPr b="0" i="0">
                <a:latin typeface="Univers" panose="020B0503020202020204" pitchFamily="34" charset="0"/>
              </a:defRPr>
            </a:lvl4pPr>
            <a:lvl5pPr marL="1371600" indent="0">
              <a:buNone/>
              <a:defRPr b="0" i="0">
                <a:latin typeface="Univers" panose="020B0503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76000" y="2334994"/>
            <a:ext cx="104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7813" indent="-277813">
              <a:buFont typeface="Arial" panose="020B0604020202020204" pitchFamily="34" charset="0"/>
              <a:buChar char="•"/>
            </a:pPr>
            <a:endParaRPr lang="en-N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531" y="340688"/>
            <a:ext cx="173493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86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526-EAC9-4FD9-B1F6-8D4D4644A4C6}" type="datetimeFigureOut">
              <a:rPr lang="en-NZ" smtClean="0"/>
              <a:t>14/06/2023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37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143000"/>
          </a:xfr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0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0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45FC-325E-400D-9442-C6CF317D9D6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0972800" cy="0"/>
          </a:xfrm>
          <a:prstGeom prst="line">
            <a:avLst/>
          </a:prstGeom>
          <a:ln w="38100">
            <a:solidFill>
              <a:srgbClr val="ECA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EDA6B17E-B818-4290-91BE-12354AE7231F}"/>
              </a:ext>
            </a:extLst>
          </p:cNvPr>
          <p:cNvSpPr/>
          <p:nvPr userDrawn="1"/>
        </p:nvSpPr>
        <p:spPr>
          <a:xfrm rot="5400000" flipH="1">
            <a:off x="178227" y="-178228"/>
            <a:ext cx="979715" cy="13361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38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3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38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385"/>
                </a:lnTo>
                <a:close/>
              </a:path>
            </a:pathLst>
          </a:cu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3E9D74D-EB11-BC57-5FAF-EBE23122D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73" y="5898223"/>
            <a:ext cx="2310528" cy="5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8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526-EAC9-4FD9-B1F6-8D4D4644A4C6}" type="datetimeFigureOut">
              <a:rPr lang="en-NZ" smtClean="0"/>
              <a:t>14/06/2023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16206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526-EAC9-4FD9-B1F6-8D4D4644A4C6}" type="datetimeFigureOut">
              <a:rPr lang="en-NZ" smtClean="0"/>
              <a:t>14/06/2023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1649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526-EAC9-4FD9-B1F6-8D4D4644A4C6}" type="datetimeFigureOut">
              <a:rPr lang="en-NZ" smtClean="0"/>
              <a:t>14/06/2023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42420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526-EAC9-4FD9-B1F6-8D4D4644A4C6}" type="datetimeFigureOut">
              <a:rPr lang="en-NZ" smtClean="0"/>
              <a:t>14/06/2023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85267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526-EAC9-4FD9-B1F6-8D4D4644A4C6}" type="datetimeFigureOut">
              <a:rPr lang="en-NZ" smtClean="0"/>
              <a:t>14/06/2023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0050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526-EAC9-4FD9-B1F6-8D4D4644A4C6}" type="datetimeFigureOut">
              <a:rPr lang="en-NZ" smtClean="0"/>
              <a:t>14/06/2023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93899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526-EAC9-4FD9-B1F6-8D4D4644A4C6}" type="datetimeFigureOut">
              <a:rPr lang="en-NZ" smtClean="0"/>
              <a:t>14/06/2023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42316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526-EAC9-4FD9-B1F6-8D4D4644A4C6}" type="datetimeFigureOut">
              <a:rPr lang="en-NZ" smtClean="0"/>
              <a:t>14/06/2023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3971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526-EAC9-4FD9-B1F6-8D4D4644A4C6}" type="datetimeFigureOut">
              <a:rPr lang="en-NZ" smtClean="0"/>
              <a:t>14/06/2023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02290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526-EAC9-4FD9-B1F6-8D4D4644A4C6}" type="datetimeFigureOut">
              <a:rPr lang="en-NZ" smtClean="0"/>
              <a:t>14/06/2023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820C-07E8-45D7-80B2-BB77AD0443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818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17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33" b="1"/>
            </a:lvl3pPr>
            <a:lvl4pPr marL="1371545" indent="0">
              <a:buNone/>
              <a:defRPr sz="1583" b="1"/>
            </a:lvl4pPr>
            <a:lvl5pPr marL="1828727" indent="0">
              <a:buNone/>
              <a:defRPr sz="1583" b="1"/>
            </a:lvl5pPr>
            <a:lvl6pPr marL="2285909" indent="0">
              <a:buNone/>
              <a:defRPr sz="1583" b="1"/>
            </a:lvl6pPr>
            <a:lvl7pPr marL="2743090" indent="0">
              <a:buNone/>
              <a:defRPr sz="1583" b="1"/>
            </a:lvl7pPr>
            <a:lvl8pPr marL="3200272" indent="0">
              <a:buNone/>
              <a:defRPr sz="1583" b="1"/>
            </a:lvl8pPr>
            <a:lvl9pPr marL="3657454" indent="0">
              <a:buNone/>
              <a:defRPr sz="158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17"/>
            </a:lvl1pPr>
            <a:lvl2pPr>
              <a:defRPr sz="2000"/>
            </a:lvl2pPr>
            <a:lvl3pPr>
              <a:defRPr sz="1833"/>
            </a:lvl3pPr>
            <a:lvl4pPr>
              <a:defRPr sz="1583"/>
            </a:lvl4pPr>
            <a:lvl5pPr>
              <a:defRPr sz="1583"/>
            </a:lvl5pPr>
            <a:lvl6pPr>
              <a:defRPr sz="1583"/>
            </a:lvl6pPr>
            <a:lvl7pPr>
              <a:defRPr sz="1583"/>
            </a:lvl7pPr>
            <a:lvl8pPr>
              <a:defRPr sz="1583"/>
            </a:lvl8pPr>
            <a:lvl9pPr>
              <a:defRPr sz="158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17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33" b="1"/>
            </a:lvl3pPr>
            <a:lvl4pPr marL="1371545" indent="0">
              <a:buNone/>
              <a:defRPr sz="1583" b="1"/>
            </a:lvl4pPr>
            <a:lvl5pPr marL="1828727" indent="0">
              <a:buNone/>
              <a:defRPr sz="1583" b="1"/>
            </a:lvl5pPr>
            <a:lvl6pPr marL="2285909" indent="0">
              <a:buNone/>
              <a:defRPr sz="1583" b="1"/>
            </a:lvl6pPr>
            <a:lvl7pPr marL="2743090" indent="0">
              <a:buNone/>
              <a:defRPr sz="1583" b="1"/>
            </a:lvl7pPr>
            <a:lvl8pPr marL="3200272" indent="0">
              <a:buNone/>
              <a:defRPr sz="1583" b="1"/>
            </a:lvl8pPr>
            <a:lvl9pPr marL="3657454" indent="0">
              <a:buNone/>
              <a:defRPr sz="158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17"/>
            </a:lvl1pPr>
            <a:lvl2pPr>
              <a:defRPr sz="2000"/>
            </a:lvl2pPr>
            <a:lvl3pPr>
              <a:defRPr sz="1833"/>
            </a:lvl3pPr>
            <a:lvl4pPr>
              <a:defRPr sz="1583"/>
            </a:lvl4pPr>
            <a:lvl5pPr>
              <a:defRPr sz="1583"/>
            </a:lvl5pPr>
            <a:lvl6pPr>
              <a:defRPr sz="1583"/>
            </a:lvl6pPr>
            <a:lvl7pPr>
              <a:defRPr sz="1583"/>
            </a:lvl7pPr>
            <a:lvl8pPr>
              <a:defRPr sz="1583"/>
            </a:lvl8pPr>
            <a:lvl9pPr>
              <a:defRPr sz="158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45FC-325E-400D-9442-C6CF317D9D6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0972800" cy="0"/>
          </a:xfrm>
          <a:prstGeom prst="line">
            <a:avLst/>
          </a:prstGeom>
          <a:ln w="38100">
            <a:solidFill>
              <a:srgbClr val="ECA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417838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– 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" y="2"/>
            <a:ext cx="12193200" cy="257992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876000" y="6359563"/>
            <a:ext cx="1044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1157692" y="6487634"/>
            <a:ext cx="987661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B638-F6D3-D54F-BD91-D89C4D4C71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000" y="1495210"/>
            <a:ext cx="10440000" cy="65631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600" b="0" i="0" cap="all" spc="98" baseline="0">
                <a:solidFill>
                  <a:srgbClr val="004277"/>
                </a:solidFill>
                <a:latin typeface="Univers" panose="020B0503020202020204" pitchFamily="34" charset="0"/>
              </a:defRPr>
            </a:lvl1pPr>
            <a:lvl2pPr marL="342900" indent="0">
              <a:buNone/>
              <a:defRPr b="0" i="0">
                <a:latin typeface="Univers" panose="020B0503020202020204" pitchFamily="34" charset="0"/>
              </a:defRPr>
            </a:lvl2pPr>
            <a:lvl3pPr marL="685800" indent="0">
              <a:buNone/>
              <a:defRPr b="0" i="0">
                <a:latin typeface="Univers" panose="020B0503020202020204" pitchFamily="34" charset="0"/>
              </a:defRPr>
            </a:lvl3pPr>
            <a:lvl4pPr marL="1028700" indent="0">
              <a:buNone/>
              <a:defRPr b="0" i="0">
                <a:latin typeface="Univers" panose="020B0503020202020204" pitchFamily="34" charset="0"/>
              </a:defRPr>
            </a:lvl4pPr>
            <a:lvl5pPr marL="1371600" indent="0">
              <a:buNone/>
              <a:defRPr b="0" i="0">
                <a:latin typeface="Univers" panose="020B0503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76000" y="2334994"/>
            <a:ext cx="104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7813" indent="-277813">
              <a:buFont typeface="Arial" panose="020B0604020202020204" pitchFamily="34" charset="0"/>
              <a:buChar char="•"/>
            </a:pPr>
            <a:endParaRPr lang="en-N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531" y="340688"/>
            <a:ext cx="173493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45FC-325E-400D-9442-C6CF317D9D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43000"/>
            <a:ext cx="10972800" cy="0"/>
          </a:xfrm>
          <a:prstGeom prst="line">
            <a:avLst/>
          </a:prstGeom>
          <a:ln w="38100">
            <a:solidFill>
              <a:srgbClr val="ECA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249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45FC-325E-400D-9442-C6CF317D9D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43000"/>
            <a:ext cx="10972800" cy="0"/>
          </a:xfrm>
          <a:prstGeom prst="line">
            <a:avLst/>
          </a:prstGeom>
          <a:ln w="38100">
            <a:solidFill>
              <a:srgbClr val="ECA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3003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20E850-705F-610A-AA45-F5FDD346C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73" y="5898223"/>
            <a:ext cx="2310528" cy="532239"/>
          </a:xfrm>
          <a:prstGeom prst="rect">
            <a:avLst/>
          </a:prstGeom>
        </p:spPr>
      </p:pic>
      <p:sp>
        <p:nvSpPr>
          <p:cNvPr id="3" name="Flowchart: Manual Input 4">
            <a:extLst>
              <a:ext uri="{FF2B5EF4-FFF2-40B4-BE49-F238E27FC236}">
                <a16:creationId xmlns:a16="http://schemas.microsoft.com/office/drawing/2014/main" id="{B317A8AC-85DE-6568-C292-4F2EFE40D8B7}"/>
              </a:ext>
            </a:extLst>
          </p:cNvPr>
          <p:cNvSpPr/>
          <p:nvPr userDrawn="1"/>
        </p:nvSpPr>
        <p:spPr>
          <a:xfrm rot="5400000" flipH="1">
            <a:off x="178228" y="-178228"/>
            <a:ext cx="979715" cy="13361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38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3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38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385"/>
                </a:lnTo>
                <a:close/>
              </a:path>
            </a:pathLst>
          </a:cu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1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8948" y="5257800"/>
            <a:ext cx="3811053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33" baseline="0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Role</a:t>
            </a:r>
            <a:br>
              <a:rPr lang="en-US"/>
            </a:br>
            <a:r>
              <a:rPr lang="en-US"/>
              <a:t>Date, Location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5143"/>
          <a:stretch/>
        </p:blipFill>
        <p:spPr>
          <a:xfrm>
            <a:off x="21198" y="79665"/>
            <a:ext cx="6760781" cy="3577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21" y="6248400"/>
            <a:ext cx="2132567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33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9007" y="3657600"/>
            <a:ext cx="12192000" cy="1143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91" b="1"/>
          <a:stretch/>
        </p:blipFill>
        <p:spPr>
          <a:xfrm>
            <a:off x="74631" y="6321010"/>
            <a:ext cx="1274460" cy="5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8948" y="5257800"/>
            <a:ext cx="3811053" cy="990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33" baseline="0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Role</a:t>
            </a:r>
            <a:br>
              <a:rPr lang="en-US"/>
            </a:br>
            <a:r>
              <a:rPr lang="en-US"/>
              <a:t>Date, Location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5143"/>
          <a:stretch/>
        </p:blipFill>
        <p:spPr>
          <a:xfrm>
            <a:off x="21198" y="79665"/>
            <a:ext cx="6760781" cy="3577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21" y="6248400"/>
            <a:ext cx="2132567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33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9007" y="3657600"/>
            <a:ext cx="121920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655F776-A984-4671-8E35-57DCA63406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" y="6413500"/>
            <a:ext cx="1169413" cy="2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8" y="0"/>
            <a:ext cx="12192000" cy="1143000"/>
          </a:xfrm>
          <a:prstGeom prst="rect">
            <a:avLst/>
          </a:prstGeom>
          <a:noFill/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1" cy="4525963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/>
            <a:fld id="{EAEC684A-9DD8-4734-8E42-8732D61FDA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3"/>
              <a:t>6/14/2023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/>
            <a:fld id="{375B4999-003E-4EC4-80C9-603814464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8"/>
          <a:stretch/>
        </p:blipFill>
        <p:spPr>
          <a:xfrm>
            <a:off x="10387072" y="6223000"/>
            <a:ext cx="1677928" cy="532246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6D7CF8E-3603-4095-B9F1-17E010EFC5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" y="6413500"/>
            <a:ext cx="1169413" cy="2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9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363" rtl="0" eaLnBrk="1" latinLnBrk="0" hangingPunct="1">
        <a:spcBef>
          <a:spcPct val="0"/>
        </a:spcBef>
        <a:buNone/>
        <a:defRPr sz="358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67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8" y="0"/>
            <a:ext cx="12192000" cy="1143000"/>
          </a:xfrm>
          <a:prstGeom prst="rect">
            <a:avLst/>
          </a:prstGeom>
          <a:noFill/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1" cy="4525963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/>
            <a:fld id="{EAEC684A-9DD8-4734-8E42-8732D61FDA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3"/>
              <a:t>6/14/2023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/>
            <a:fld id="{375B4999-003E-4EC4-80C9-603814464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8"/>
          <a:stretch/>
        </p:blipFill>
        <p:spPr>
          <a:xfrm>
            <a:off x="10387072" y="6223000"/>
            <a:ext cx="1677928" cy="532246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6D7CF8E-3603-4095-B9F1-17E010EFC5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" y="6413500"/>
            <a:ext cx="1169413" cy="2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363" rtl="0" eaLnBrk="1" latinLnBrk="0" hangingPunct="1">
        <a:spcBef>
          <a:spcPct val="0"/>
        </a:spcBef>
        <a:buNone/>
        <a:defRPr sz="358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67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9B4B-2E62-4222-A32E-E74A72ABCA54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14/06/2023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820C-07E8-45D7-80B2-BB77AD0443DC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5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7F526-EAC9-4FD9-B1F6-8D4D4644A4C6}" type="datetimeFigureOut">
              <a:rPr lang="en-NZ" smtClean="0"/>
              <a:t>14/06/2023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820C-07E8-45D7-80B2-BB77AD0443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5067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NUL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jpeg"/><Relationship Id="rId5" Type="http://schemas.openxmlformats.org/officeDocument/2006/relationships/image" Target="../media/image10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0.jpeg"/><Relationship Id="rId5" Type="http://schemas.openxmlformats.org/officeDocument/2006/relationships/image" Target="../media/image41.jpe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6.pn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E91824-F794-AF40-90B7-9B13B2A5B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000" y="2707990"/>
            <a:ext cx="10440000" cy="871234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Distillation for flavour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02C70-65CC-3242-8B16-E7C9B84CE9C3}"/>
              </a:ext>
            </a:extLst>
          </p:cNvPr>
          <p:cNvSpPr txBox="1">
            <a:spLocks/>
          </p:cNvSpPr>
          <p:nvPr/>
        </p:nvSpPr>
        <p:spPr>
          <a:xfrm>
            <a:off x="2101593" y="4147457"/>
            <a:ext cx="7909408" cy="1632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Archer</a:t>
            </a:r>
          </a:p>
        </p:txBody>
      </p:sp>
    </p:spTree>
    <p:extLst>
      <p:ext uri="{BB962C8B-B14F-4D97-AF65-F5344CB8AC3E}">
        <p14:creationId xmlns:p14="http://schemas.microsoft.com/office/powerpoint/2010/main" val="364434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with temperature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1 kg water to melt from ice to water at 0°C: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Takes 334 kJ of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Enough to heat that 1kg of water from 0°C to 80°C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1 kg water to evaporate at 100°C: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Takes 2260 kJ of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Enough to heat 1kg of water from 0°C to 542°C !!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1B8B0D-32F2-BCB3-58E4-0939C794C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2276872"/>
            <a:ext cx="2983459" cy="2518821"/>
          </a:xfrm>
          <a:prstGeom prst="rect">
            <a:avLst/>
          </a:prstGeom>
        </p:spPr>
      </p:pic>
      <p:pic>
        <p:nvPicPr>
          <p:cNvPr id="8" name="Picture 7" descr="Building molecular Hamiltonians — PennyLane documentation">
            <a:extLst>
              <a:ext uri="{FF2B5EF4-FFF2-40B4-BE49-F238E27FC236}">
                <a16:creationId xmlns:a16="http://schemas.microsoft.com/office/drawing/2014/main" id="{D1ECF885-D531-92AB-9568-15575AE6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169472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uilding molecular Hamiltonians — PennyLane documentation">
            <a:extLst>
              <a:ext uri="{FF2B5EF4-FFF2-40B4-BE49-F238E27FC236}">
                <a16:creationId xmlns:a16="http://schemas.microsoft.com/office/drawing/2014/main" id="{BF2EBD21-9B61-77E7-FE75-74B65D95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851">
            <a:off x="9100154" y="5995548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uilding molecular Hamiltonians — PennyLane documentation">
            <a:extLst>
              <a:ext uri="{FF2B5EF4-FFF2-40B4-BE49-F238E27FC236}">
                <a16:creationId xmlns:a16="http://schemas.microsoft.com/office/drawing/2014/main" id="{9C4A27C1-A327-6732-3205-918BCFFA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154">
            <a:off x="9900917" y="5717759"/>
            <a:ext cx="461548" cy="28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ilding molecular Hamiltonians — PennyLane documentation">
            <a:extLst>
              <a:ext uri="{FF2B5EF4-FFF2-40B4-BE49-F238E27FC236}">
                <a16:creationId xmlns:a16="http://schemas.microsoft.com/office/drawing/2014/main" id="{D243BB41-FAAD-DB02-C115-AF3F4098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2652">
            <a:off x="11057382" y="6025238"/>
            <a:ext cx="397312" cy="24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uilding molecular Hamiltonians — PennyLane documentation">
            <a:extLst>
              <a:ext uri="{FF2B5EF4-FFF2-40B4-BE49-F238E27FC236}">
                <a16:creationId xmlns:a16="http://schemas.microsoft.com/office/drawing/2014/main" id="{95DD3CBB-4238-D20E-6AD2-EECCAB29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7611">
            <a:off x="10614288" y="5327115"/>
            <a:ext cx="403506" cy="2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6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with temperature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1 kg water to melt from ice to water at 0°C: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Takes 334 kJ of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Enough to heat that 1kg from 0°C to 80°C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0.09  kWh or  ~2.3 cents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1 kg water to evaporate at 100°C: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Takes 2260 kJ of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Enough to heat 1kg from 0°C to 542°C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0.63 kWh or ~ 16 cents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1B8B0D-32F2-BCB3-58E4-0939C794C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2276872"/>
            <a:ext cx="2983459" cy="2518821"/>
          </a:xfrm>
          <a:prstGeom prst="rect">
            <a:avLst/>
          </a:prstGeom>
        </p:spPr>
      </p:pic>
      <p:pic>
        <p:nvPicPr>
          <p:cNvPr id="8" name="Picture 7" descr="Building molecular Hamiltonians — PennyLane documentation">
            <a:extLst>
              <a:ext uri="{FF2B5EF4-FFF2-40B4-BE49-F238E27FC236}">
                <a16:creationId xmlns:a16="http://schemas.microsoft.com/office/drawing/2014/main" id="{D1ECF885-D531-92AB-9568-15575AE6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169472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uilding molecular Hamiltonians — PennyLane documentation">
            <a:extLst>
              <a:ext uri="{FF2B5EF4-FFF2-40B4-BE49-F238E27FC236}">
                <a16:creationId xmlns:a16="http://schemas.microsoft.com/office/drawing/2014/main" id="{BF2EBD21-9B61-77E7-FE75-74B65D95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851">
            <a:off x="9100154" y="5995548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uilding molecular Hamiltonians — PennyLane documentation">
            <a:extLst>
              <a:ext uri="{FF2B5EF4-FFF2-40B4-BE49-F238E27FC236}">
                <a16:creationId xmlns:a16="http://schemas.microsoft.com/office/drawing/2014/main" id="{9C4A27C1-A327-6732-3205-918BCFFA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154">
            <a:off x="9900917" y="5717759"/>
            <a:ext cx="461548" cy="28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ilding molecular Hamiltonians — PennyLane documentation">
            <a:extLst>
              <a:ext uri="{FF2B5EF4-FFF2-40B4-BE49-F238E27FC236}">
                <a16:creationId xmlns:a16="http://schemas.microsoft.com/office/drawing/2014/main" id="{D243BB41-FAAD-DB02-C115-AF3F4098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2652">
            <a:off x="11057382" y="6025238"/>
            <a:ext cx="397312" cy="24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uilding molecular Hamiltonians — PennyLane documentation">
            <a:extLst>
              <a:ext uri="{FF2B5EF4-FFF2-40B4-BE49-F238E27FC236}">
                <a16:creationId xmlns:a16="http://schemas.microsoft.com/office/drawing/2014/main" id="{95DD3CBB-4238-D20E-6AD2-EECCAB29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7611">
            <a:off x="10614288" y="5327115"/>
            <a:ext cx="403506" cy="2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0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with temperature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1 kg water to evaporate at 100°C: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Takes 2260 kJ of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0.63 kWh or ~ 16 cents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1 kg ethanol to evaporate at 78 °C: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Takes 850 kJ of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 ~6 cents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1B8B0D-32F2-BCB3-58E4-0939C794C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2276872"/>
            <a:ext cx="2983459" cy="2518821"/>
          </a:xfrm>
          <a:prstGeom prst="rect">
            <a:avLst/>
          </a:prstGeom>
        </p:spPr>
      </p:pic>
      <p:pic>
        <p:nvPicPr>
          <p:cNvPr id="8" name="Picture 7" descr="Building molecular Hamiltonians — PennyLane documentation">
            <a:extLst>
              <a:ext uri="{FF2B5EF4-FFF2-40B4-BE49-F238E27FC236}">
                <a16:creationId xmlns:a16="http://schemas.microsoft.com/office/drawing/2014/main" id="{D1ECF885-D531-92AB-9568-15575AE6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169472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uilding molecular Hamiltonians — PennyLane documentation">
            <a:extLst>
              <a:ext uri="{FF2B5EF4-FFF2-40B4-BE49-F238E27FC236}">
                <a16:creationId xmlns:a16="http://schemas.microsoft.com/office/drawing/2014/main" id="{BF2EBD21-9B61-77E7-FE75-74B65D95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851">
            <a:off x="9100154" y="5995548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uilding molecular Hamiltonians — PennyLane documentation">
            <a:extLst>
              <a:ext uri="{FF2B5EF4-FFF2-40B4-BE49-F238E27FC236}">
                <a16:creationId xmlns:a16="http://schemas.microsoft.com/office/drawing/2014/main" id="{9C4A27C1-A327-6732-3205-918BCFFA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154">
            <a:off x="9900917" y="5717759"/>
            <a:ext cx="461548" cy="28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ilding molecular Hamiltonians — PennyLane documentation">
            <a:extLst>
              <a:ext uri="{FF2B5EF4-FFF2-40B4-BE49-F238E27FC236}">
                <a16:creationId xmlns:a16="http://schemas.microsoft.com/office/drawing/2014/main" id="{D243BB41-FAAD-DB02-C115-AF3F4098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2652">
            <a:off x="11057382" y="6025238"/>
            <a:ext cx="397312" cy="24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uilding molecular Hamiltonians — PennyLane documentation">
            <a:extLst>
              <a:ext uri="{FF2B5EF4-FFF2-40B4-BE49-F238E27FC236}">
                <a16:creationId xmlns:a16="http://schemas.microsoft.com/office/drawing/2014/main" id="{95DD3CBB-4238-D20E-6AD2-EECCAB29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7611">
            <a:off x="10614288" y="5327115"/>
            <a:ext cx="403506" cy="2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2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Vapour pressure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Liquid water always gives off some water vapour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0°C zero degrees vapour pressure is 0.6 kPa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80°C it is 46 kPa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100 °C is 101 kPa = one atmosphere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Building molecular Hamiltonians — PennyLane documentation">
            <a:extLst>
              <a:ext uri="{FF2B5EF4-FFF2-40B4-BE49-F238E27FC236}">
                <a16:creationId xmlns:a16="http://schemas.microsoft.com/office/drawing/2014/main" id="{D1ECF885-D531-92AB-9568-15575AE6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42" y="3576320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uilding molecular Hamiltonians — PennyLane documentation">
            <a:extLst>
              <a:ext uri="{FF2B5EF4-FFF2-40B4-BE49-F238E27FC236}">
                <a16:creationId xmlns:a16="http://schemas.microsoft.com/office/drawing/2014/main" id="{BF2EBD21-9B61-77E7-FE75-74B65D95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851">
            <a:off x="8990022" y="5111392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uilding molecular Hamiltonians — PennyLane documentation">
            <a:extLst>
              <a:ext uri="{FF2B5EF4-FFF2-40B4-BE49-F238E27FC236}">
                <a16:creationId xmlns:a16="http://schemas.microsoft.com/office/drawing/2014/main" id="{9C4A27C1-A327-6732-3205-918BCFFA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154">
            <a:off x="5595635" y="4555420"/>
            <a:ext cx="461548" cy="28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ilding molecular Hamiltonians — PennyLane documentation">
            <a:extLst>
              <a:ext uri="{FF2B5EF4-FFF2-40B4-BE49-F238E27FC236}">
                <a16:creationId xmlns:a16="http://schemas.microsoft.com/office/drawing/2014/main" id="{D243BB41-FAAD-DB02-C115-AF3F4098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2652">
            <a:off x="5590761" y="4171790"/>
            <a:ext cx="397312" cy="24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uilding molecular Hamiltonians — PennyLane documentation">
            <a:extLst>
              <a:ext uri="{FF2B5EF4-FFF2-40B4-BE49-F238E27FC236}">
                <a16:creationId xmlns:a16="http://schemas.microsoft.com/office/drawing/2014/main" id="{95DD3CBB-4238-D20E-6AD2-EECCAB29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7611">
            <a:off x="5158581" y="4417834"/>
            <a:ext cx="403506" cy="2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uilding molecular Hamiltonians — PennyLane documentation">
            <a:extLst>
              <a:ext uri="{FF2B5EF4-FFF2-40B4-BE49-F238E27FC236}">
                <a16:creationId xmlns:a16="http://schemas.microsoft.com/office/drawing/2014/main" id="{CFC0A8F8-4EA2-2FC0-FEA0-91F1DF0C4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8430">
            <a:off x="8711267" y="5483340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uilding molecular Hamiltonians — PennyLane documentation">
            <a:extLst>
              <a:ext uri="{FF2B5EF4-FFF2-40B4-BE49-F238E27FC236}">
                <a16:creationId xmlns:a16="http://schemas.microsoft.com/office/drawing/2014/main" id="{B9A65765-56BE-F3B2-07DC-E3E4E4B9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0300">
            <a:off x="9103903" y="5704691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Building molecular Hamiltonians — PennyLane documentation">
            <a:extLst>
              <a:ext uri="{FF2B5EF4-FFF2-40B4-BE49-F238E27FC236}">
                <a16:creationId xmlns:a16="http://schemas.microsoft.com/office/drawing/2014/main" id="{D63DE137-15EA-12FC-53F6-AB46E19F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4785">
            <a:off x="9441371" y="5890008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Building molecular Hamiltonians — PennyLane documentation">
            <a:extLst>
              <a:ext uri="{FF2B5EF4-FFF2-40B4-BE49-F238E27FC236}">
                <a16:creationId xmlns:a16="http://schemas.microsoft.com/office/drawing/2014/main" id="{FFB390FD-2D33-FA31-E9CC-C2D71F16D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5949">
            <a:off x="9553508" y="5146088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Building molecular Hamiltonians — PennyLane documentation">
            <a:extLst>
              <a:ext uri="{FF2B5EF4-FFF2-40B4-BE49-F238E27FC236}">
                <a16:creationId xmlns:a16="http://schemas.microsoft.com/office/drawing/2014/main" id="{EE56CEC8-1817-1C75-4E81-EE4397D57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8492">
            <a:off x="9976088" y="5631872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Building molecular Hamiltonians — PennyLane documentation">
            <a:extLst>
              <a:ext uri="{FF2B5EF4-FFF2-40B4-BE49-F238E27FC236}">
                <a16:creationId xmlns:a16="http://schemas.microsoft.com/office/drawing/2014/main" id="{D72BF422-C223-F99E-ADE8-5276039C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8924">
            <a:off x="10189389" y="6016910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Building molecular Hamiltonians — PennyLane documentation">
            <a:extLst>
              <a:ext uri="{FF2B5EF4-FFF2-40B4-BE49-F238E27FC236}">
                <a16:creationId xmlns:a16="http://schemas.microsoft.com/office/drawing/2014/main" id="{ADD5CE63-6E0F-E05C-BE6B-3216BC2A3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859">
            <a:off x="10641538" y="5748114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18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Vapour pressure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490535-9C0F-4748-B86C-DBE7FA0B9685}"/>
              </a:ext>
            </a:extLst>
          </p:cNvPr>
          <p:cNvSpPr txBox="1"/>
          <p:nvPr/>
        </p:nvSpPr>
        <p:spPr>
          <a:xfrm>
            <a:off x="2757653" y="389440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25°C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8D0171-D96B-16FA-F954-D7F10F62F6B3}"/>
              </a:ext>
            </a:extLst>
          </p:cNvPr>
          <p:cNvSpPr txBox="1"/>
          <p:nvPr/>
        </p:nvSpPr>
        <p:spPr>
          <a:xfrm>
            <a:off x="4727917" y="391456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50°C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1A4CFB-742A-B759-3462-F3F328B56667}"/>
              </a:ext>
            </a:extLst>
          </p:cNvPr>
          <p:cNvSpPr txBox="1"/>
          <p:nvPr/>
        </p:nvSpPr>
        <p:spPr>
          <a:xfrm>
            <a:off x="8596897" y="387975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100°C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86FEAD-983A-96F6-4027-8A3FC6111A37}"/>
              </a:ext>
            </a:extLst>
          </p:cNvPr>
          <p:cNvSpPr txBox="1"/>
          <p:nvPr/>
        </p:nvSpPr>
        <p:spPr>
          <a:xfrm>
            <a:off x="6541232" y="3861048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78.4°C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008900-BAC8-BD8C-CE8F-8671DDAF148B}"/>
              </a:ext>
            </a:extLst>
          </p:cNvPr>
          <p:cNvSpPr txBox="1"/>
          <p:nvPr/>
        </p:nvSpPr>
        <p:spPr>
          <a:xfrm>
            <a:off x="4799632" y="2406806"/>
            <a:ext cx="83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 kPa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81445F4-C3D2-FC6E-C26F-22A2356C58A6}"/>
              </a:ext>
            </a:extLst>
          </p:cNvPr>
          <p:cNvGrpSpPr/>
          <p:nvPr/>
        </p:nvGrpSpPr>
        <p:grpSpPr>
          <a:xfrm>
            <a:off x="2505625" y="2060848"/>
            <a:ext cx="7177292" cy="1642102"/>
            <a:chOff x="2505625" y="3891932"/>
            <a:chExt cx="7177292" cy="164210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2A8EF50-62BF-D9EB-1E9C-E18D6BFB48F4}"/>
                </a:ext>
              </a:extLst>
            </p:cNvPr>
            <p:cNvGrpSpPr/>
            <p:nvPr/>
          </p:nvGrpSpPr>
          <p:grpSpPr>
            <a:xfrm>
              <a:off x="2505625" y="4111618"/>
              <a:ext cx="1368152" cy="1422416"/>
              <a:chOff x="2505625" y="4111618"/>
              <a:chExt cx="1368152" cy="142241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4A0DCE4-F0F1-C018-CB7A-0BAC3A83D3F5}"/>
                  </a:ext>
                </a:extLst>
              </p:cNvPr>
              <p:cNvGrpSpPr/>
              <p:nvPr/>
            </p:nvGrpSpPr>
            <p:grpSpPr>
              <a:xfrm>
                <a:off x="2505625" y="4111618"/>
                <a:ext cx="1368152" cy="1422416"/>
                <a:chOff x="2063552" y="4077072"/>
                <a:chExt cx="1368152" cy="1422416"/>
              </a:xfrm>
            </p:grpSpPr>
            <p:sp>
              <p:nvSpPr>
                <p:cNvPr id="3" name="Frame 2">
                  <a:extLst>
                    <a:ext uri="{FF2B5EF4-FFF2-40B4-BE49-F238E27FC236}">
                      <a16:creationId xmlns:a16="http://schemas.microsoft.com/office/drawing/2014/main" id="{FBA17CA3-6BB4-6DE9-97CD-2636001905BE}"/>
                    </a:ext>
                  </a:extLst>
                </p:cNvPr>
                <p:cNvSpPr/>
                <p:nvPr/>
              </p:nvSpPr>
              <p:spPr>
                <a:xfrm>
                  <a:off x="2063552" y="4203344"/>
                  <a:ext cx="1224136" cy="1296144"/>
                </a:xfrm>
                <a:prstGeom prst="frame">
                  <a:avLst>
                    <a:gd name="adj1" fmla="val 3762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" name="Block Arc 4">
                  <a:extLst>
                    <a:ext uri="{FF2B5EF4-FFF2-40B4-BE49-F238E27FC236}">
                      <a16:creationId xmlns:a16="http://schemas.microsoft.com/office/drawing/2014/main" id="{8E5F5409-974C-3E2C-85DB-52898935A897}"/>
                    </a:ext>
                  </a:extLst>
                </p:cNvPr>
                <p:cNvSpPr/>
                <p:nvPr/>
              </p:nvSpPr>
              <p:spPr>
                <a:xfrm>
                  <a:off x="3143672" y="4077072"/>
                  <a:ext cx="288032" cy="288032"/>
                </a:xfrm>
                <a:prstGeom prst="blockArc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F983C28-7893-B0D4-E3F9-550F1CF8117D}"/>
                    </a:ext>
                  </a:extLst>
                </p:cNvPr>
                <p:cNvSpPr/>
                <p:nvPr/>
              </p:nvSpPr>
              <p:spPr>
                <a:xfrm>
                  <a:off x="2135560" y="5157192"/>
                  <a:ext cx="1080120" cy="288032"/>
                </a:xfrm>
                <a:prstGeom prst="rect">
                  <a:avLst/>
                </a:prstGeom>
                <a:pattFill prst="wave">
                  <a:fgClr>
                    <a:schemeClr val="bg2">
                      <a:lumMod val="50000"/>
                    </a:schemeClr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Water</a:t>
                  </a: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07C1009-53DB-C452-351E-6312EF205B37}"/>
                  </a:ext>
                </a:extLst>
              </p:cNvPr>
              <p:cNvSpPr/>
              <p:nvPr/>
            </p:nvSpPr>
            <p:spPr>
              <a:xfrm>
                <a:off x="2834216" y="4751068"/>
                <a:ext cx="174591" cy="146266"/>
              </a:xfrm>
              <a:prstGeom prst="rect">
                <a:avLst/>
              </a:prstGeom>
              <a:pattFill prst="pct80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C24304-A711-6834-2B17-4BB46BE3D229}"/>
                  </a:ext>
                </a:extLst>
              </p:cNvPr>
              <p:cNvSpPr txBox="1"/>
              <p:nvPr/>
            </p:nvSpPr>
            <p:spPr>
              <a:xfrm>
                <a:off x="3008807" y="4251035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 kPa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D866CAF-8B2F-8030-1CC5-123CC0CAA859}"/>
                </a:ext>
              </a:extLst>
            </p:cNvPr>
            <p:cNvGrpSpPr/>
            <p:nvPr/>
          </p:nvGrpSpPr>
          <p:grpSpPr>
            <a:xfrm>
              <a:off x="4394177" y="4094276"/>
              <a:ext cx="1368152" cy="1422416"/>
              <a:chOff x="4394177" y="4094276"/>
              <a:chExt cx="1368152" cy="142241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F0A1616-D058-9034-F0E7-DF676C4C5058}"/>
                  </a:ext>
                </a:extLst>
              </p:cNvPr>
              <p:cNvGrpSpPr/>
              <p:nvPr/>
            </p:nvGrpSpPr>
            <p:grpSpPr>
              <a:xfrm>
                <a:off x="4394177" y="4094276"/>
                <a:ext cx="1368152" cy="1422416"/>
                <a:chOff x="2063552" y="4077072"/>
                <a:chExt cx="1368152" cy="1422416"/>
              </a:xfrm>
            </p:grpSpPr>
            <p:sp>
              <p:nvSpPr>
                <p:cNvPr id="24" name="Frame 23">
                  <a:extLst>
                    <a:ext uri="{FF2B5EF4-FFF2-40B4-BE49-F238E27FC236}">
                      <a16:creationId xmlns:a16="http://schemas.microsoft.com/office/drawing/2014/main" id="{A15C481F-F67F-4567-99EB-3E8937B7EDAC}"/>
                    </a:ext>
                  </a:extLst>
                </p:cNvPr>
                <p:cNvSpPr/>
                <p:nvPr/>
              </p:nvSpPr>
              <p:spPr>
                <a:xfrm>
                  <a:off x="2063552" y="4203344"/>
                  <a:ext cx="1224136" cy="1296144"/>
                </a:xfrm>
                <a:prstGeom prst="frame">
                  <a:avLst>
                    <a:gd name="adj1" fmla="val 3762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Block Arc 24">
                  <a:extLst>
                    <a:ext uri="{FF2B5EF4-FFF2-40B4-BE49-F238E27FC236}">
                      <a16:creationId xmlns:a16="http://schemas.microsoft.com/office/drawing/2014/main" id="{5BF573B3-58AD-3C8B-26B8-AC161007BB4C}"/>
                    </a:ext>
                  </a:extLst>
                </p:cNvPr>
                <p:cNvSpPr/>
                <p:nvPr/>
              </p:nvSpPr>
              <p:spPr>
                <a:xfrm>
                  <a:off x="3143672" y="4077072"/>
                  <a:ext cx="288032" cy="288032"/>
                </a:xfrm>
                <a:prstGeom prst="blockArc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A66459B-35E9-6071-B183-A1918A5E44EC}"/>
                    </a:ext>
                  </a:extLst>
                </p:cNvPr>
                <p:cNvSpPr/>
                <p:nvPr/>
              </p:nvSpPr>
              <p:spPr>
                <a:xfrm>
                  <a:off x="2135560" y="5157192"/>
                  <a:ext cx="1080120" cy="288032"/>
                </a:xfrm>
                <a:prstGeom prst="rect">
                  <a:avLst/>
                </a:prstGeom>
                <a:pattFill prst="wave">
                  <a:fgClr>
                    <a:schemeClr val="bg2">
                      <a:lumMod val="50000"/>
                    </a:schemeClr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Water</a:t>
                  </a:r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9C7131-DBDA-9AE8-064A-2D58D8C0502C}"/>
                  </a:ext>
                </a:extLst>
              </p:cNvPr>
              <p:cNvSpPr/>
              <p:nvPr/>
            </p:nvSpPr>
            <p:spPr>
              <a:xfrm>
                <a:off x="4563988" y="4590420"/>
                <a:ext cx="379884" cy="374249"/>
              </a:xfrm>
              <a:prstGeom prst="rect">
                <a:avLst/>
              </a:prstGeom>
              <a:pattFill prst="pct80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182DEC5-500D-C7F1-03F4-B72DA73AA590}"/>
                </a:ext>
              </a:extLst>
            </p:cNvPr>
            <p:cNvGrpSpPr/>
            <p:nvPr/>
          </p:nvGrpSpPr>
          <p:grpSpPr>
            <a:xfrm>
              <a:off x="6289204" y="4097354"/>
              <a:ext cx="1368152" cy="1422416"/>
              <a:chOff x="6289204" y="4097354"/>
              <a:chExt cx="1368152" cy="1422416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107D4B-9C82-7199-3F26-6004DB42BA0F}"/>
                  </a:ext>
                </a:extLst>
              </p:cNvPr>
              <p:cNvSpPr txBox="1"/>
              <p:nvPr/>
            </p:nvSpPr>
            <p:spPr>
              <a:xfrm>
                <a:off x="6683957" y="4251035"/>
                <a:ext cx="877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43 kPa</a:t>
                </a: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6AF79DA-0163-EB12-5184-64AC330524E7}"/>
                  </a:ext>
                </a:extLst>
              </p:cNvPr>
              <p:cNvGrpSpPr/>
              <p:nvPr/>
            </p:nvGrpSpPr>
            <p:grpSpPr>
              <a:xfrm>
                <a:off x="6289204" y="4097354"/>
                <a:ext cx="1368152" cy="1422416"/>
                <a:chOff x="6289204" y="4097354"/>
                <a:chExt cx="1368152" cy="1422416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5AE06BAA-95F1-A41B-04BE-B293C76C1FBC}"/>
                    </a:ext>
                  </a:extLst>
                </p:cNvPr>
                <p:cNvGrpSpPr/>
                <p:nvPr/>
              </p:nvGrpSpPr>
              <p:grpSpPr>
                <a:xfrm>
                  <a:off x="6289204" y="4097354"/>
                  <a:ext cx="1368152" cy="1422416"/>
                  <a:chOff x="2063552" y="4077072"/>
                  <a:chExt cx="1368152" cy="1422416"/>
                </a:xfrm>
              </p:grpSpPr>
              <p:sp>
                <p:nvSpPr>
                  <p:cNvPr id="28" name="Frame 27">
                    <a:extLst>
                      <a:ext uri="{FF2B5EF4-FFF2-40B4-BE49-F238E27FC236}">
                        <a16:creationId xmlns:a16="http://schemas.microsoft.com/office/drawing/2014/main" id="{3A8645DF-0AD2-F08B-4F50-C71A7190A2EE}"/>
                      </a:ext>
                    </a:extLst>
                  </p:cNvPr>
                  <p:cNvSpPr/>
                  <p:nvPr/>
                </p:nvSpPr>
                <p:spPr>
                  <a:xfrm>
                    <a:off x="2063552" y="4203344"/>
                    <a:ext cx="1224136" cy="1296144"/>
                  </a:xfrm>
                  <a:prstGeom prst="frame">
                    <a:avLst>
                      <a:gd name="adj1" fmla="val 3762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Block Arc 28">
                    <a:extLst>
                      <a:ext uri="{FF2B5EF4-FFF2-40B4-BE49-F238E27FC236}">
                        <a16:creationId xmlns:a16="http://schemas.microsoft.com/office/drawing/2014/main" id="{B8D070CE-F164-BAA8-A80B-3676D64BCB8C}"/>
                      </a:ext>
                    </a:extLst>
                  </p:cNvPr>
                  <p:cNvSpPr/>
                  <p:nvPr/>
                </p:nvSpPr>
                <p:spPr>
                  <a:xfrm>
                    <a:off x="3143672" y="4077072"/>
                    <a:ext cx="288032" cy="288032"/>
                  </a:xfrm>
                  <a:prstGeom prst="blockArc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3CB6FFA3-4685-BA11-D922-CBC016C3EB10}"/>
                      </a:ext>
                    </a:extLst>
                  </p:cNvPr>
                  <p:cNvSpPr/>
                  <p:nvPr/>
                </p:nvSpPr>
                <p:spPr>
                  <a:xfrm>
                    <a:off x="2135560" y="5157192"/>
                    <a:ext cx="1080120" cy="288032"/>
                  </a:xfrm>
                  <a:prstGeom prst="rect">
                    <a:avLst/>
                  </a:prstGeom>
                  <a:pattFill prst="wave">
                    <a:fgClr>
                      <a:schemeClr val="bg2">
                        <a:lumMod val="50000"/>
                      </a:schemeClr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N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Water</a:t>
                    </a:r>
                  </a:p>
                </p:txBody>
              </p:sp>
            </p:grp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B3463037-D654-855C-228D-CACE427B2D8F}"/>
                    </a:ext>
                  </a:extLst>
                </p:cNvPr>
                <p:cNvSpPr/>
                <p:nvPr/>
              </p:nvSpPr>
              <p:spPr>
                <a:xfrm>
                  <a:off x="6371542" y="4548195"/>
                  <a:ext cx="660561" cy="575015"/>
                </a:xfrm>
                <a:prstGeom prst="rect">
                  <a:avLst/>
                </a:prstGeom>
                <a:pattFill prst="pct80">
                  <a:fgClr>
                    <a:schemeClr val="accent2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D9525A5-B164-7388-1DF1-CCE472E45C2F}"/>
                </a:ext>
              </a:extLst>
            </p:cNvPr>
            <p:cNvGrpSpPr/>
            <p:nvPr/>
          </p:nvGrpSpPr>
          <p:grpSpPr>
            <a:xfrm>
              <a:off x="8314765" y="3891932"/>
              <a:ext cx="1368152" cy="1612797"/>
              <a:chOff x="8314765" y="3891932"/>
              <a:chExt cx="1368152" cy="161279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911C5B4-0CB9-E2F4-D4EB-158F7AC6D9DF}"/>
                  </a:ext>
                </a:extLst>
              </p:cNvPr>
              <p:cNvSpPr txBox="1"/>
              <p:nvPr/>
            </p:nvSpPr>
            <p:spPr>
              <a:xfrm>
                <a:off x="8567182" y="389193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101 kPa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C822127-3BFC-3C35-2EE9-9888C6C9D5DB}"/>
                  </a:ext>
                </a:extLst>
              </p:cNvPr>
              <p:cNvGrpSpPr/>
              <p:nvPr/>
            </p:nvGrpSpPr>
            <p:grpSpPr>
              <a:xfrm>
                <a:off x="8314765" y="4082313"/>
                <a:ext cx="1368152" cy="1422416"/>
                <a:chOff x="8314765" y="4082313"/>
                <a:chExt cx="1368152" cy="1422416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172BE535-2F64-8EE3-03F8-05117117DCF7}"/>
                    </a:ext>
                  </a:extLst>
                </p:cNvPr>
                <p:cNvGrpSpPr/>
                <p:nvPr/>
              </p:nvGrpSpPr>
              <p:grpSpPr>
                <a:xfrm>
                  <a:off x="8314765" y="4082313"/>
                  <a:ext cx="1368152" cy="1422416"/>
                  <a:chOff x="2063552" y="4077072"/>
                  <a:chExt cx="1368152" cy="1422416"/>
                </a:xfrm>
              </p:grpSpPr>
              <p:sp>
                <p:nvSpPr>
                  <p:cNvPr id="32" name="Frame 31">
                    <a:extLst>
                      <a:ext uri="{FF2B5EF4-FFF2-40B4-BE49-F238E27FC236}">
                        <a16:creationId xmlns:a16="http://schemas.microsoft.com/office/drawing/2014/main" id="{9DEA31F9-1314-0CEE-923A-3063EDE05A5C}"/>
                      </a:ext>
                    </a:extLst>
                  </p:cNvPr>
                  <p:cNvSpPr/>
                  <p:nvPr/>
                </p:nvSpPr>
                <p:spPr>
                  <a:xfrm>
                    <a:off x="2063552" y="4203344"/>
                    <a:ext cx="1224136" cy="1296144"/>
                  </a:xfrm>
                  <a:prstGeom prst="frame">
                    <a:avLst>
                      <a:gd name="adj1" fmla="val 3762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Block Arc 32">
                    <a:extLst>
                      <a:ext uri="{FF2B5EF4-FFF2-40B4-BE49-F238E27FC236}">
                        <a16:creationId xmlns:a16="http://schemas.microsoft.com/office/drawing/2014/main" id="{F381F3E6-0FFD-5EDD-42AC-97DF3A9BB004}"/>
                      </a:ext>
                    </a:extLst>
                  </p:cNvPr>
                  <p:cNvSpPr/>
                  <p:nvPr/>
                </p:nvSpPr>
                <p:spPr>
                  <a:xfrm>
                    <a:off x="3143672" y="4077072"/>
                    <a:ext cx="288032" cy="288032"/>
                  </a:xfrm>
                  <a:prstGeom prst="blockArc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CA53E74-6D3E-2591-73FF-47D21DB694AB}"/>
                      </a:ext>
                    </a:extLst>
                  </p:cNvPr>
                  <p:cNvSpPr/>
                  <p:nvPr/>
                </p:nvSpPr>
                <p:spPr>
                  <a:xfrm>
                    <a:off x="2135560" y="5157192"/>
                    <a:ext cx="1080120" cy="288032"/>
                  </a:xfrm>
                  <a:prstGeom prst="rect">
                    <a:avLst/>
                  </a:prstGeom>
                  <a:pattFill prst="wave">
                    <a:fgClr>
                      <a:schemeClr val="bg2">
                        <a:lumMod val="50000"/>
                      </a:schemeClr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N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Water</a:t>
                    </a:r>
                  </a:p>
                </p:txBody>
              </p:sp>
            </p:grp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34D39A6-834C-F4FD-D1E1-F606950E0A5C}"/>
                    </a:ext>
                  </a:extLst>
                </p:cNvPr>
                <p:cNvSpPr/>
                <p:nvPr/>
              </p:nvSpPr>
              <p:spPr>
                <a:xfrm>
                  <a:off x="8386773" y="4261264"/>
                  <a:ext cx="1080120" cy="861945"/>
                </a:xfrm>
                <a:prstGeom prst="rect">
                  <a:avLst/>
                </a:prstGeom>
                <a:pattFill prst="pct80">
                  <a:fgClr>
                    <a:schemeClr val="accent2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Arrow: Up 46">
                  <a:extLst>
                    <a:ext uri="{FF2B5EF4-FFF2-40B4-BE49-F238E27FC236}">
                      <a16:creationId xmlns:a16="http://schemas.microsoft.com/office/drawing/2014/main" id="{8997E4DC-685A-72AA-6453-EC8BE139C460}"/>
                    </a:ext>
                  </a:extLst>
                </p:cNvPr>
                <p:cNvSpPr/>
                <p:nvPr/>
              </p:nvSpPr>
              <p:spPr>
                <a:xfrm>
                  <a:off x="8688288" y="4892685"/>
                  <a:ext cx="140648" cy="215484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Arrow: Up 47">
                  <a:extLst>
                    <a:ext uri="{FF2B5EF4-FFF2-40B4-BE49-F238E27FC236}">
                      <a16:creationId xmlns:a16="http://schemas.microsoft.com/office/drawing/2014/main" id="{0B5DCDB7-0AB6-62CE-950E-12BE3DB30EB0}"/>
                    </a:ext>
                  </a:extLst>
                </p:cNvPr>
                <p:cNvSpPr/>
                <p:nvPr/>
              </p:nvSpPr>
              <p:spPr>
                <a:xfrm>
                  <a:off x="8937058" y="4892685"/>
                  <a:ext cx="140648" cy="215484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0080B6C5-1B77-2E7F-EBA3-91E6ED02893B}"/>
              </a:ext>
            </a:extLst>
          </p:cNvPr>
          <p:cNvSpPr txBox="1"/>
          <p:nvPr/>
        </p:nvSpPr>
        <p:spPr>
          <a:xfrm>
            <a:off x="2063552" y="5282044"/>
            <a:ext cx="7630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Liquid water always gives off some water vapour</a:t>
            </a:r>
          </a:p>
        </p:txBody>
      </p:sp>
    </p:spTree>
    <p:extLst>
      <p:ext uri="{BB962C8B-B14F-4D97-AF65-F5344CB8AC3E}">
        <p14:creationId xmlns:p14="http://schemas.microsoft.com/office/powerpoint/2010/main" val="61381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Vapour pressure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490535-9C0F-4748-B86C-DBE7FA0B9685}"/>
              </a:ext>
            </a:extLst>
          </p:cNvPr>
          <p:cNvSpPr txBox="1"/>
          <p:nvPr/>
        </p:nvSpPr>
        <p:spPr>
          <a:xfrm>
            <a:off x="2757653" y="565687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25°C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8D0171-D96B-16FA-F954-D7F10F62F6B3}"/>
              </a:ext>
            </a:extLst>
          </p:cNvPr>
          <p:cNvSpPr txBox="1"/>
          <p:nvPr/>
        </p:nvSpPr>
        <p:spPr>
          <a:xfrm>
            <a:off x="4727917" y="56770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50°C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1A4CFB-742A-B759-3462-F3F328B56667}"/>
              </a:ext>
            </a:extLst>
          </p:cNvPr>
          <p:cNvSpPr txBox="1"/>
          <p:nvPr/>
        </p:nvSpPr>
        <p:spPr>
          <a:xfrm>
            <a:off x="8596897" y="564222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100°C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86FEAD-983A-96F6-4027-8A3FC6111A37}"/>
              </a:ext>
            </a:extLst>
          </p:cNvPr>
          <p:cNvSpPr txBox="1"/>
          <p:nvPr/>
        </p:nvSpPr>
        <p:spPr>
          <a:xfrm>
            <a:off x="6541232" y="562352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78.4°C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008900-BAC8-BD8C-CE8F-8671DDAF148B}"/>
              </a:ext>
            </a:extLst>
          </p:cNvPr>
          <p:cNvSpPr txBox="1"/>
          <p:nvPr/>
        </p:nvSpPr>
        <p:spPr>
          <a:xfrm>
            <a:off x="4799632" y="2406806"/>
            <a:ext cx="83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 kPa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81445F4-C3D2-FC6E-C26F-22A2356C58A6}"/>
              </a:ext>
            </a:extLst>
          </p:cNvPr>
          <p:cNvGrpSpPr/>
          <p:nvPr/>
        </p:nvGrpSpPr>
        <p:grpSpPr>
          <a:xfrm>
            <a:off x="2505625" y="2060848"/>
            <a:ext cx="7177292" cy="1642102"/>
            <a:chOff x="2505625" y="3891932"/>
            <a:chExt cx="7177292" cy="164210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2A8EF50-62BF-D9EB-1E9C-E18D6BFB48F4}"/>
                </a:ext>
              </a:extLst>
            </p:cNvPr>
            <p:cNvGrpSpPr/>
            <p:nvPr/>
          </p:nvGrpSpPr>
          <p:grpSpPr>
            <a:xfrm>
              <a:off x="2505625" y="4111618"/>
              <a:ext cx="1368152" cy="1422416"/>
              <a:chOff x="2505625" y="4111618"/>
              <a:chExt cx="1368152" cy="142241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4A0DCE4-F0F1-C018-CB7A-0BAC3A83D3F5}"/>
                  </a:ext>
                </a:extLst>
              </p:cNvPr>
              <p:cNvGrpSpPr/>
              <p:nvPr/>
            </p:nvGrpSpPr>
            <p:grpSpPr>
              <a:xfrm>
                <a:off x="2505625" y="4111618"/>
                <a:ext cx="1368152" cy="1422416"/>
                <a:chOff x="2063552" y="4077072"/>
                <a:chExt cx="1368152" cy="1422416"/>
              </a:xfrm>
            </p:grpSpPr>
            <p:sp>
              <p:nvSpPr>
                <p:cNvPr id="3" name="Frame 2">
                  <a:extLst>
                    <a:ext uri="{FF2B5EF4-FFF2-40B4-BE49-F238E27FC236}">
                      <a16:creationId xmlns:a16="http://schemas.microsoft.com/office/drawing/2014/main" id="{FBA17CA3-6BB4-6DE9-97CD-2636001905BE}"/>
                    </a:ext>
                  </a:extLst>
                </p:cNvPr>
                <p:cNvSpPr/>
                <p:nvPr/>
              </p:nvSpPr>
              <p:spPr>
                <a:xfrm>
                  <a:off x="2063552" y="4203344"/>
                  <a:ext cx="1224136" cy="1296144"/>
                </a:xfrm>
                <a:prstGeom prst="frame">
                  <a:avLst>
                    <a:gd name="adj1" fmla="val 3762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" name="Block Arc 4">
                  <a:extLst>
                    <a:ext uri="{FF2B5EF4-FFF2-40B4-BE49-F238E27FC236}">
                      <a16:creationId xmlns:a16="http://schemas.microsoft.com/office/drawing/2014/main" id="{8E5F5409-974C-3E2C-85DB-52898935A897}"/>
                    </a:ext>
                  </a:extLst>
                </p:cNvPr>
                <p:cNvSpPr/>
                <p:nvPr/>
              </p:nvSpPr>
              <p:spPr>
                <a:xfrm>
                  <a:off x="3143672" y="4077072"/>
                  <a:ext cx="288032" cy="288032"/>
                </a:xfrm>
                <a:prstGeom prst="blockArc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F983C28-7893-B0D4-E3F9-550F1CF8117D}"/>
                    </a:ext>
                  </a:extLst>
                </p:cNvPr>
                <p:cNvSpPr/>
                <p:nvPr/>
              </p:nvSpPr>
              <p:spPr>
                <a:xfrm>
                  <a:off x="2135560" y="5157192"/>
                  <a:ext cx="1080120" cy="288032"/>
                </a:xfrm>
                <a:prstGeom prst="rect">
                  <a:avLst/>
                </a:prstGeom>
                <a:pattFill prst="wave">
                  <a:fgClr>
                    <a:schemeClr val="bg2">
                      <a:lumMod val="50000"/>
                    </a:schemeClr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Water</a:t>
                  </a: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07C1009-53DB-C452-351E-6312EF205B37}"/>
                  </a:ext>
                </a:extLst>
              </p:cNvPr>
              <p:cNvSpPr/>
              <p:nvPr/>
            </p:nvSpPr>
            <p:spPr>
              <a:xfrm>
                <a:off x="2834216" y="4751068"/>
                <a:ext cx="174591" cy="146266"/>
              </a:xfrm>
              <a:prstGeom prst="rect">
                <a:avLst/>
              </a:prstGeom>
              <a:pattFill prst="pct80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C24304-A711-6834-2B17-4BB46BE3D229}"/>
                  </a:ext>
                </a:extLst>
              </p:cNvPr>
              <p:cNvSpPr txBox="1"/>
              <p:nvPr/>
            </p:nvSpPr>
            <p:spPr>
              <a:xfrm>
                <a:off x="3008807" y="4251035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 kPa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D866CAF-8B2F-8030-1CC5-123CC0CAA859}"/>
                </a:ext>
              </a:extLst>
            </p:cNvPr>
            <p:cNvGrpSpPr/>
            <p:nvPr/>
          </p:nvGrpSpPr>
          <p:grpSpPr>
            <a:xfrm>
              <a:off x="4394177" y="4094276"/>
              <a:ext cx="1368152" cy="1422416"/>
              <a:chOff x="4394177" y="4094276"/>
              <a:chExt cx="1368152" cy="142241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F0A1616-D058-9034-F0E7-DF676C4C5058}"/>
                  </a:ext>
                </a:extLst>
              </p:cNvPr>
              <p:cNvGrpSpPr/>
              <p:nvPr/>
            </p:nvGrpSpPr>
            <p:grpSpPr>
              <a:xfrm>
                <a:off x="4394177" y="4094276"/>
                <a:ext cx="1368152" cy="1422416"/>
                <a:chOff x="2063552" y="4077072"/>
                <a:chExt cx="1368152" cy="1422416"/>
              </a:xfrm>
            </p:grpSpPr>
            <p:sp>
              <p:nvSpPr>
                <p:cNvPr id="24" name="Frame 23">
                  <a:extLst>
                    <a:ext uri="{FF2B5EF4-FFF2-40B4-BE49-F238E27FC236}">
                      <a16:creationId xmlns:a16="http://schemas.microsoft.com/office/drawing/2014/main" id="{A15C481F-F67F-4567-99EB-3E8937B7EDAC}"/>
                    </a:ext>
                  </a:extLst>
                </p:cNvPr>
                <p:cNvSpPr/>
                <p:nvPr/>
              </p:nvSpPr>
              <p:spPr>
                <a:xfrm>
                  <a:off x="2063552" y="4203344"/>
                  <a:ext cx="1224136" cy="1296144"/>
                </a:xfrm>
                <a:prstGeom prst="frame">
                  <a:avLst>
                    <a:gd name="adj1" fmla="val 3762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Block Arc 24">
                  <a:extLst>
                    <a:ext uri="{FF2B5EF4-FFF2-40B4-BE49-F238E27FC236}">
                      <a16:creationId xmlns:a16="http://schemas.microsoft.com/office/drawing/2014/main" id="{5BF573B3-58AD-3C8B-26B8-AC161007BB4C}"/>
                    </a:ext>
                  </a:extLst>
                </p:cNvPr>
                <p:cNvSpPr/>
                <p:nvPr/>
              </p:nvSpPr>
              <p:spPr>
                <a:xfrm>
                  <a:off x="3143672" y="4077072"/>
                  <a:ext cx="288032" cy="288032"/>
                </a:xfrm>
                <a:prstGeom prst="blockArc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A66459B-35E9-6071-B183-A1918A5E44EC}"/>
                    </a:ext>
                  </a:extLst>
                </p:cNvPr>
                <p:cNvSpPr/>
                <p:nvPr/>
              </p:nvSpPr>
              <p:spPr>
                <a:xfrm>
                  <a:off x="2135560" y="5157192"/>
                  <a:ext cx="1080120" cy="288032"/>
                </a:xfrm>
                <a:prstGeom prst="rect">
                  <a:avLst/>
                </a:prstGeom>
                <a:pattFill prst="wave">
                  <a:fgClr>
                    <a:schemeClr val="bg2">
                      <a:lumMod val="50000"/>
                    </a:schemeClr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Water</a:t>
                  </a:r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9C7131-DBDA-9AE8-064A-2D58D8C0502C}"/>
                  </a:ext>
                </a:extLst>
              </p:cNvPr>
              <p:cNvSpPr/>
              <p:nvPr/>
            </p:nvSpPr>
            <p:spPr>
              <a:xfrm>
                <a:off x="4563988" y="4590420"/>
                <a:ext cx="379884" cy="374249"/>
              </a:xfrm>
              <a:prstGeom prst="rect">
                <a:avLst/>
              </a:prstGeom>
              <a:pattFill prst="pct80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182DEC5-500D-C7F1-03F4-B72DA73AA590}"/>
                </a:ext>
              </a:extLst>
            </p:cNvPr>
            <p:cNvGrpSpPr/>
            <p:nvPr/>
          </p:nvGrpSpPr>
          <p:grpSpPr>
            <a:xfrm>
              <a:off x="6289204" y="4097354"/>
              <a:ext cx="1368152" cy="1422416"/>
              <a:chOff x="6289204" y="4097354"/>
              <a:chExt cx="1368152" cy="1422416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107D4B-9C82-7199-3F26-6004DB42BA0F}"/>
                  </a:ext>
                </a:extLst>
              </p:cNvPr>
              <p:cNvSpPr txBox="1"/>
              <p:nvPr/>
            </p:nvSpPr>
            <p:spPr>
              <a:xfrm>
                <a:off x="6683957" y="4251035"/>
                <a:ext cx="877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43 kPa</a:t>
                </a: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6AF79DA-0163-EB12-5184-64AC330524E7}"/>
                  </a:ext>
                </a:extLst>
              </p:cNvPr>
              <p:cNvGrpSpPr/>
              <p:nvPr/>
            </p:nvGrpSpPr>
            <p:grpSpPr>
              <a:xfrm>
                <a:off x="6289204" y="4097354"/>
                <a:ext cx="1368152" cy="1422416"/>
                <a:chOff x="6289204" y="4097354"/>
                <a:chExt cx="1368152" cy="1422416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5AE06BAA-95F1-A41B-04BE-B293C76C1FBC}"/>
                    </a:ext>
                  </a:extLst>
                </p:cNvPr>
                <p:cNvGrpSpPr/>
                <p:nvPr/>
              </p:nvGrpSpPr>
              <p:grpSpPr>
                <a:xfrm>
                  <a:off x="6289204" y="4097354"/>
                  <a:ext cx="1368152" cy="1422416"/>
                  <a:chOff x="2063552" y="4077072"/>
                  <a:chExt cx="1368152" cy="1422416"/>
                </a:xfrm>
              </p:grpSpPr>
              <p:sp>
                <p:nvSpPr>
                  <p:cNvPr id="28" name="Frame 27">
                    <a:extLst>
                      <a:ext uri="{FF2B5EF4-FFF2-40B4-BE49-F238E27FC236}">
                        <a16:creationId xmlns:a16="http://schemas.microsoft.com/office/drawing/2014/main" id="{3A8645DF-0AD2-F08B-4F50-C71A7190A2EE}"/>
                      </a:ext>
                    </a:extLst>
                  </p:cNvPr>
                  <p:cNvSpPr/>
                  <p:nvPr/>
                </p:nvSpPr>
                <p:spPr>
                  <a:xfrm>
                    <a:off x="2063552" y="4203344"/>
                    <a:ext cx="1224136" cy="1296144"/>
                  </a:xfrm>
                  <a:prstGeom prst="frame">
                    <a:avLst>
                      <a:gd name="adj1" fmla="val 3762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Block Arc 28">
                    <a:extLst>
                      <a:ext uri="{FF2B5EF4-FFF2-40B4-BE49-F238E27FC236}">
                        <a16:creationId xmlns:a16="http://schemas.microsoft.com/office/drawing/2014/main" id="{B8D070CE-F164-BAA8-A80B-3676D64BCB8C}"/>
                      </a:ext>
                    </a:extLst>
                  </p:cNvPr>
                  <p:cNvSpPr/>
                  <p:nvPr/>
                </p:nvSpPr>
                <p:spPr>
                  <a:xfrm>
                    <a:off x="3143672" y="4077072"/>
                    <a:ext cx="288032" cy="288032"/>
                  </a:xfrm>
                  <a:prstGeom prst="blockArc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3CB6FFA3-4685-BA11-D922-CBC016C3EB10}"/>
                      </a:ext>
                    </a:extLst>
                  </p:cNvPr>
                  <p:cNvSpPr/>
                  <p:nvPr/>
                </p:nvSpPr>
                <p:spPr>
                  <a:xfrm>
                    <a:off x="2135560" y="5157192"/>
                    <a:ext cx="1080120" cy="288032"/>
                  </a:xfrm>
                  <a:prstGeom prst="rect">
                    <a:avLst/>
                  </a:prstGeom>
                  <a:pattFill prst="wave">
                    <a:fgClr>
                      <a:schemeClr val="bg2">
                        <a:lumMod val="50000"/>
                      </a:schemeClr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N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Water</a:t>
                    </a:r>
                  </a:p>
                </p:txBody>
              </p:sp>
            </p:grp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B3463037-D654-855C-228D-CACE427B2D8F}"/>
                    </a:ext>
                  </a:extLst>
                </p:cNvPr>
                <p:cNvSpPr/>
                <p:nvPr/>
              </p:nvSpPr>
              <p:spPr>
                <a:xfrm>
                  <a:off x="6371542" y="4548195"/>
                  <a:ext cx="660561" cy="575015"/>
                </a:xfrm>
                <a:prstGeom prst="rect">
                  <a:avLst/>
                </a:prstGeom>
                <a:pattFill prst="pct80">
                  <a:fgClr>
                    <a:schemeClr val="accent2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D9525A5-B164-7388-1DF1-CCE472E45C2F}"/>
                </a:ext>
              </a:extLst>
            </p:cNvPr>
            <p:cNvGrpSpPr/>
            <p:nvPr/>
          </p:nvGrpSpPr>
          <p:grpSpPr>
            <a:xfrm>
              <a:off x="8314765" y="3891932"/>
              <a:ext cx="1368152" cy="1612797"/>
              <a:chOff x="8314765" y="3891932"/>
              <a:chExt cx="1368152" cy="161279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911C5B4-0CB9-E2F4-D4EB-158F7AC6D9DF}"/>
                  </a:ext>
                </a:extLst>
              </p:cNvPr>
              <p:cNvSpPr txBox="1"/>
              <p:nvPr/>
            </p:nvSpPr>
            <p:spPr>
              <a:xfrm>
                <a:off x="8567182" y="389193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101 kPa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C822127-3BFC-3C35-2EE9-9888C6C9D5DB}"/>
                  </a:ext>
                </a:extLst>
              </p:cNvPr>
              <p:cNvGrpSpPr/>
              <p:nvPr/>
            </p:nvGrpSpPr>
            <p:grpSpPr>
              <a:xfrm>
                <a:off x="8314765" y="4082313"/>
                <a:ext cx="1368152" cy="1422416"/>
                <a:chOff x="8314765" y="4082313"/>
                <a:chExt cx="1368152" cy="1422416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172BE535-2F64-8EE3-03F8-05117117DCF7}"/>
                    </a:ext>
                  </a:extLst>
                </p:cNvPr>
                <p:cNvGrpSpPr/>
                <p:nvPr/>
              </p:nvGrpSpPr>
              <p:grpSpPr>
                <a:xfrm>
                  <a:off x="8314765" y="4082313"/>
                  <a:ext cx="1368152" cy="1422416"/>
                  <a:chOff x="2063552" y="4077072"/>
                  <a:chExt cx="1368152" cy="1422416"/>
                </a:xfrm>
              </p:grpSpPr>
              <p:sp>
                <p:nvSpPr>
                  <p:cNvPr id="32" name="Frame 31">
                    <a:extLst>
                      <a:ext uri="{FF2B5EF4-FFF2-40B4-BE49-F238E27FC236}">
                        <a16:creationId xmlns:a16="http://schemas.microsoft.com/office/drawing/2014/main" id="{9DEA31F9-1314-0CEE-923A-3063EDE05A5C}"/>
                      </a:ext>
                    </a:extLst>
                  </p:cNvPr>
                  <p:cNvSpPr/>
                  <p:nvPr/>
                </p:nvSpPr>
                <p:spPr>
                  <a:xfrm>
                    <a:off x="2063552" y="4203344"/>
                    <a:ext cx="1224136" cy="1296144"/>
                  </a:xfrm>
                  <a:prstGeom prst="frame">
                    <a:avLst>
                      <a:gd name="adj1" fmla="val 3762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Block Arc 32">
                    <a:extLst>
                      <a:ext uri="{FF2B5EF4-FFF2-40B4-BE49-F238E27FC236}">
                        <a16:creationId xmlns:a16="http://schemas.microsoft.com/office/drawing/2014/main" id="{F381F3E6-0FFD-5EDD-42AC-97DF3A9BB004}"/>
                      </a:ext>
                    </a:extLst>
                  </p:cNvPr>
                  <p:cNvSpPr/>
                  <p:nvPr/>
                </p:nvSpPr>
                <p:spPr>
                  <a:xfrm>
                    <a:off x="3143672" y="4077072"/>
                    <a:ext cx="288032" cy="288032"/>
                  </a:xfrm>
                  <a:prstGeom prst="blockArc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CA53E74-6D3E-2591-73FF-47D21DB694AB}"/>
                      </a:ext>
                    </a:extLst>
                  </p:cNvPr>
                  <p:cNvSpPr/>
                  <p:nvPr/>
                </p:nvSpPr>
                <p:spPr>
                  <a:xfrm>
                    <a:off x="2135560" y="5157192"/>
                    <a:ext cx="1080120" cy="288032"/>
                  </a:xfrm>
                  <a:prstGeom prst="rect">
                    <a:avLst/>
                  </a:prstGeom>
                  <a:pattFill prst="wave">
                    <a:fgClr>
                      <a:schemeClr val="bg2">
                        <a:lumMod val="50000"/>
                      </a:schemeClr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N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Water</a:t>
                    </a:r>
                  </a:p>
                </p:txBody>
              </p:sp>
            </p:grp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34D39A6-834C-F4FD-D1E1-F606950E0A5C}"/>
                    </a:ext>
                  </a:extLst>
                </p:cNvPr>
                <p:cNvSpPr/>
                <p:nvPr/>
              </p:nvSpPr>
              <p:spPr>
                <a:xfrm>
                  <a:off x="8386773" y="4261264"/>
                  <a:ext cx="1080120" cy="861945"/>
                </a:xfrm>
                <a:prstGeom prst="rect">
                  <a:avLst/>
                </a:prstGeom>
                <a:pattFill prst="pct80">
                  <a:fgClr>
                    <a:schemeClr val="accent2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Arrow: Up 46">
                  <a:extLst>
                    <a:ext uri="{FF2B5EF4-FFF2-40B4-BE49-F238E27FC236}">
                      <a16:creationId xmlns:a16="http://schemas.microsoft.com/office/drawing/2014/main" id="{8997E4DC-685A-72AA-6453-EC8BE139C460}"/>
                    </a:ext>
                  </a:extLst>
                </p:cNvPr>
                <p:cNvSpPr/>
                <p:nvPr/>
              </p:nvSpPr>
              <p:spPr>
                <a:xfrm>
                  <a:off x="8688288" y="4892685"/>
                  <a:ext cx="140648" cy="215484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Arrow: Up 47">
                  <a:extLst>
                    <a:ext uri="{FF2B5EF4-FFF2-40B4-BE49-F238E27FC236}">
                      <a16:creationId xmlns:a16="http://schemas.microsoft.com/office/drawing/2014/main" id="{0B5DCDB7-0AB6-62CE-950E-12BE3DB30EB0}"/>
                    </a:ext>
                  </a:extLst>
                </p:cNvPr>
                <p:cNvSpPr/>
                <p:nvPr/>
              </p:nvSpPr>
              <p:spPr>
                <a:xfrm>
                  <a:off x="8937058" y="4892685"/>
                  <a:ext cx="140648" cy="215484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4A69C3-1584-235C-8F9D-0514C78AB0E6}"/>
              </a:ext>
            </a:extLst>
          </p:cNvPr>
          <p:cNvGrpSpPr/>
          <p:nvPr/>
        </p:nvGrpSpPr>
        <p:grpSpPr>
          <a:xfrm>
            <a:off x="2495600" y="3878792"/>
            <a:ext cx="1368152" cy="1422416"/>
            <a:chOff x="2505625" y="4111618"/>
            <a:chExt cx="1368152" cy="142241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AE096A9-66EC-94E0-9FB4-E2D89455E98D}"/>
                </a:ext>
              </a:extLst>
            </p:cNvPr>
            <p:cNvGrpSpPr/>
            <p:nvPr/>
          </p:nvGrpSpPr>
          <p:grpSpPr>
            <a:xfrm>
              <a:off x="2505625" y="4111618"/>
              <a:ext cx="1368152" cy="1422416"/>
              <a:chOff x="2063552" y="4077072"/>
              <a:chExt cx="1368152" cy="1422416"/>
            </a:xfrm>
          </p:grpSpPr>
          <p:sp>
            <p:nvSpPr>
              <p:cNvPr id="86" name="Frame 85">
                <a:extLst>
                  <a:ext uri="{FF2B5EF4-FFF2-40B4-BE49-F238E27FC236}">
                    <a16:creationId xmlns:a16="http://schemas.microsoft.com/office/drawing/2014/main" id="{37161A1D-F6A5-1442-C385-605127DA73AB}"/>
                  </a:ext>
                </a:extLst>
              </p:cNvPr>
              <p:cNvSpPr/>
              <p:nvPr/>
            </p:nvSpPr>
            <p:spPr>
              <a:xfrm>
                <a:off x="2063552" y="4203344"/>
                <a:ext cx="1224136" cy="1296144"/>
              </a:xfrm>
              <a:prstGeom prst="frame">
                <a:avLst>
                  <a:gd name="adj1" fmla="val 37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Block Arc 86">
                <a:extLst>
                  <a:ext uri="{FF2B5EF4-FFF2-40B4-BE49-F238E27FC236}">
                    <a16:creationId xmlns:a16="http://schemas.microsoft.com/office/drawing/2014/main" id="{3DE9ADEC-6986-38DB-46FE-54C8D90FB032}"/>
                  </a:ext>
                </a:extLst>
              </p:cNvPr>
              <p:cNvSpPr/>
              <p:nvPr/>
            </p:nvSpPr>
            <p:spPr>
              <a:xfrm>
                <a:off x="3143672" y="4077072"/>
                <a:ext cx="288032" cy="288032"/>
              </a:xfrm>
              <a:prstGeom prst="blockArc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9C6EFB9-3434-F61D-910C-78C6D64CD35A}"/>
                  </a:ext>
                </a:extLst>
              </p:cNvPr>
              <p:cNvSpPr/>
              <p:nvPr/>
            </p:nvSpPr>
            <p:spPr>
              <a:xfrm>
                <a:off x="2135560" y="5157192"/>
                <a:ext cx="1080120" cy="288032"/>
              </a:xfrm>
              <a:prstGeom prst="rect">
                <a:avLst/>
              </a:prstGeom>
              <a:pattFill prst="wave">
                <a:fgClr>
                  <a:schemeClr val="bg2">
                    <a:lumMod val="5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Ethanol</a:t>
                </a: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E78BD56-C81D-5E3C-D636-C032CA9EE77C}"/>
                </a:ext>
              </a:extLst>
            </p:cNvPr>
            <p:cNvSpPr/>
            <p:nvPr/>
          </p:nvSpPr>
          <p:spPr>
            <a:xfrm>
              <a:off x="2767678" y="4751067"/>
              <a:ext cx="241129" cy="213601"/>
            </a:xfrm>
            <a:prstGeom prst="rect">
              <a:avLst/>
            </a:prstGeom>
            <a:pattFill prst="pct80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D2D3020-33C9-E145-829E-C4C544E431F1}"/>
                </a:ext>
              </a:extLst>
            </p:cNvPr>
            <p:cNvSpPr txBox="1"/>
            <p:nvPr/>
          </p:nvSpPr>
          <p:spPr>
            <a:xfrm>
              <a:off x="3008807" y="4251035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 kPa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A5434EC-77ED-FEFD-0714-386ACE039586}"/>
              </a:ext>
            </a:extLst>
          </p:cNvPr>
          <p:cNvGrpSpPr/>
          <p:nvPr/>
        </p:nvGrpSpPr>
        <p:grpSpPr>
          <a:xfrm>
            <a:off x="4384152" y="3861450"/>
            <a:ext cx="1368152" cy="1422416"/>
            <a:chOff x="4394177" y="4094276"/>
            <a:chExt cx="1368152" cy="1422416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7F71BDF-63DD-0D2B-5633-A6E62DC234C2}"/>
                </a:ext>
              </a:extLst>
            </p:cNvPr>
            <p:cNvGrpSpPr/>
            <p:nvPr/>
          </p:nvGrpSpPr>
          <p:grpSpPr>
            <a:xfrm>
              <a:off x="4394177" y="4094276"/>
              <a:ext cx="1368152" cy="1422416"/>
              <a:chOff x="2063552" y="4077072"/>
              <a:chExt cx="1368152" cy="1422416"/>
            </a:xfrm>
          </p:grpSpPr>
          <p:sp>
            <p:nvSpPr>
              <p:cNvPr id="80" name="Frame 79">
                <a:extLst>
                  <a:ext uri="{FF2B5EF4-FFF2-40B4-BE49-F238E27FC236}">
                    <a16:creationId xmlns:a16="http://schemas.microsoft.com/office/drawing/2014/main" id="{F8780A4F-66EF-2E37-3D95-0A6719EE5AE2}"/>
                  </a:ext>
                </a:extLst>
              </p:cNvPr>
              <p:cNvSpPr/>
              <p:nvPr/>
            </p:nvSpPr>
            <p:spPr>
              <a:xfrm>
                <a:off x="2063552" y="4203344"/>
                <a:ext cx="1224136" cy="1296144"/>
              </a:xfrm>
              <a:prstGeom prst="frame">
                <a:avLst>
                  <a:gd name="adj1" fmla="val 37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Block Arc 80">
                <a:extLst>
                  <a:ext uri="{FF2B5EF4-FFF2-40B4-BE49-F238E27FC236}">
                    <a16:creationId xmlns:a16="http://schemas.microsoft.com/office/drawing/2014/main" id="{A4033ECF-2249-42D5-DF76-4B5E100DAC33}"/>
                  </a:ext>
                </a:extLst>
              </p:cNvPr>
              <p:cNvSpPr/>
              <p:nvPr/>
            </p:nvSpPr>
            <p:spPr>
              <a:xfrm>
                <a:off x="3143672" y="4077072"/>
                <a:ext cx="288032" cy="288032"/>
              </a:xfrm>
              <a:prstGeom prst="blockArc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06E3075-D78B-F5A9-E30D-3F1E0074A123}"/>
                  </a:ext>
                </a:extLst>
              </p:cNvPr>
              <p:cNvSpPr/>
              <p:nvPr/>
            </p:nvSpPr>
            <p:spPr>
              <a:xfrm>
                <a:off x="2135560" y="5157192"/>
                <a:ext cx="1080120" cy="288032"/>
              </a:xfrm>
              <a:prstGeom prst="rect">
                <a:avLst/>
              </a:prstGeom>
              <a:pattFill prst="wave">
                <a:fgClr>
                  <a:schemeClr val="bg2">
                    <a:lumMod val="5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Ethanol</a:t>
                </a:r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9F23C6A-B20F-1F5E-F4E9-B8C7E94DC05A}"/>
                </a:ext>
              </a:extLst>
            </p:cNvPr>
            <p:cNvSpPr/>
            <p:nvPr/>
          </p:nvSpPr>
          <p:spPr>
            <a:xfrm>
              <a:off x="4476209" y="4508514"/>
              <a:ext cx="765719" cy="653919"/>
            </a:xfrm>
            <a:prstGeom prst="rect">
              <a:avLst/>
            </a:prstGeom>
            <a:pattFill prst="pct80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5F40D8F-502E-B188-B73F-7CCEA0CE8D1A}"/>
              </a:ext>
            </a:extLst>
          </p:cNvPr>
          <p:cNvGrpSpPr/>
          <p:nvPr/>
        </p:nvGrpSpPr>
        <p:grpSpPr>
          <a:xfrm>
            <a:off x="6279179" y="3864528"/>
            <a:ext cx="1368152" cy="1422416"/>
            <a:chOff x="6289204" y="4097354"/>
            <a:chExt cx="1368152" cy="1422416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7271E0A-9ABC-AF46-79A9-643F82FD5109}"/>
                </a:ext>
              </a:extLst>
            </p:cNvPr>
            <p:cNvSpPr txBox="1"/>
            <p:nvPr/>
          </p:nvSpPr>
          <p:spPr>
            <a:xfrm>
              <a:off x="6683957" y="4251035"/>
              <a:ext cx="877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EC72131-001E-2B33-571B-FBA3B11D4E69}"/>
                </a:ext>
              </a:extLst>
            </p:cNvPr>
            <p:cNvGrpSpPr/>
            <p:nvPr/>
          </p:nvGrpSpPr>
          <p:grpSpPr>
            <a:xfrm>
              <a:off x="6289204" y="4097354"/>
              <a:ext cx="1368152" cy="1422416"/>
              <a:chOff x="6289204" y="4097354"/>
              <a:chExt cx="1368152" cy="1422416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506CEA95-7583-3864-5629-66EDA2BAECC4}"/>
                  </a:ext>
                </a:extLst>
              </p:cNvPr>
              <p:cNvGrpSpPr/>
              <p:nvPr/>
            </p:nvGrpSpPr>
            <p:grpSpPr>
              <a:xfrm>
                <a:off x="6289204" y="4097354"/>
                <a:ext cx="1368152" cy="1422416"/>
                <a:chOff x="2063552" y="4077072"/>
                <a:chExt cx="1368152" cy="1422416"/>
              </a:xfrm>
            </p:grpSpPr>
            <p:sp>
              <p:nvSpPr>
                <p:cNvPr id="75" name="Frame 74">
                  <a:extLst>
                    <a:ext uri="{FF2B5EF4-FFF2-40B4-BE49-F238E27FC236}">
                      <a16:creationId xmlns:a16="http://schemas.microsoft.com/office/drawing/2014/main" id="{179AE29A-8376-6624-9F97-F3A09280B643}"/>
                    </a:ext>
                  </a:extLst>
                </p:cNvPr>
                <p:cNvSpPr/>
                <p:nvPr/>
              </p:nvSpPr>
              <p:spPr>
                <a:xfrm>
                  <a:off x="2063552" y="4203344"/>
                  <a:ext cx="1224136" cy="1296144"/>
                </a:xfrm>
                <a:prstGeom prst="frame">
                  <a:avLst>
                    <a:gd name="adj1" fmla="val 3762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Block Arc 75">
                  <a:extLst>
                    <a:ext uri="{FF2B5EF4-FFF2-40B4-BE49-F238E27FC236}">
                      <a16:creationId xmlns:a16="http://schemas.microsoft.com/office/drawing/2014/main" id="{7443C27E-2062-A334-0636-F19EE6345183}"/>
                    </a:ext>
                  </a:extLst>
                </p:cNvPr>
                <p:cNvSpPr/>
                <p:nvPr/>
              </p:nvSpPr>
              <p:spPr>
                <a:xfrm>
                  <a:off x="3143672" y="4077072"/>
                  <a:ext cx="288032" cy="288032"/>
                </a:xfrm>
                <a:prstGeom prst="blockArc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C1529E0-C9BB-EDD2-376F-A2786F86555A}"/>
                    </a:ext>
                  </a:extLst>
                </p:cNvPr>
                <p:cNvSpPr/>
                <p:nvPr/>
              </p:nvSpPr>
              <p:spPr>
                <a:xfrm>
                  <a:off x="2135560" y="5157192"/>
                  <a:ext cx="1080120" cy="288032"/>
                </a:xfrm>
                <a:prstGeom prst="rect">
                  <a:avLst/>
                </a:prstGeom>
                <a:pattFill prst="wave">
                  <a:fgClr>
                    <a:schemeClr val="bg2">
                      <a:lumMod val="50000"/>
                    </a:schemeClr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Ethanol</a:t>
                  </a:r>
                </a:p>
              </p:txBody>
            </p:sp>
          </p:grp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76C375-EB6A-E40A-B36A-BD0C490BDFF4}"/>
                  </a:ext>
                </a:extLst>
              </p:cNvPr>
              <p:cNvSpPr/>
              <p:nvPr/>
            </p:nvSpPr>
            <p:spPr>
              <a:xfrm>
                <a:off x="6371542" y="4280531"/>
                <a:ext cx="1069790" cy="842679"/>
              </a:xfrm>
              <a:prstGeom prst="rect">
                <a:avLst/>
              </a:prstGeom>
              <a:pattFill prst="pct80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EE6049E-930F-5C97-AA2F-5749B55C6DAF}"/>
              </a:ext>
            </a:extLst>
          </p:cNvPr>
          <p:cNvSpPr txBox="1"/>
          <p:nvPr/>
        </p:nvSpPr>
        <p:spPr>
          <a:xfrm>
            <a:off x="8557157" y="365910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4D05955-049E-161E-E729-8F168A6DF129}"/>
              </a:ext>
            </a:extLst>
          </p:cNvPr>
          <p:cNvGrpSpPr/>
          <p:nvPr/>
        </p:nvGrpSpPr>
        <p:grpSpPr>
          <a:xfrm>
            <a:off x="8304740" y="3849487"/>
            <a:ext cx="1368152" cy="1422416"/>
            <a:chOff x="8314765" y="4082313"/>
            <a:chExt cx="1368152" cy="142241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6078E61-A49C-0ACF-D2B7-A37BD3947715}"/>
                </a:ext>
              </a:extLst>
            </p:cNvPr>
            <p:cNvGrpSpPr/>
            <p:nvPr/>
          </p:nvGrpSpPr>
          <p:grpSpPr>
            <a:xfrm>
              <a:off x="8314765" y="4082313"/>
              <a:ext cx="1368152" cy="1422416"/>
              <a:chOff x="2063552" y="4077072"/>
              <a:chExt cx="1368152" cy="1422416"/>
            </a:xfrm>
          </p:grpSpPr>
          <p:sp>
            <p:nvSpPr>
              <p:cNvPr id="68" name="Frame 67">
                <a:extLst>
                  <a:ext uri="{FF2B5EF4-FFF2-40B4-BE49-F238E27FC236}">
                    <a16:creationId xmlns:a16="http://schemas.microsoft.com/office/drawing/2014/main" id="{D8B66E8D-78EC-BF5D-EB42-5C05A156306D}"/>
                  </a:ext>
                </a:extLst>
              </p:cNvPr>
              <p:cNvSpPr/>
              <p:nvPr/>
            </p:nvSpPr>
            <p:spPr>
              <a:xfrm>
                <a:off x="2063552" y="4203344"/>
                <a:ext cx="1224136" cy="1296144"/>
              </a:xfrm>
              <a:prstGeom prst="frame">
                <a:avLst>
                  <a:gd name="adj1" fmla="val 37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7F5612FF-B24E-C821-9DCC-67CAA4E4B366}"/>
                  </a:ext>
                </a:extLst>
              </p:cNvPr>
              <p:cNvSpPr/>
              <p:nvPr/>
            </p:nvSpPr>
            <p:spPr>
              <a:xfrm>
                <a:off x="3143672" y="4077072"/>
                <a:ext cx="288032" cy="288032"/>
              </a:xfrm>
              <a:prstGeom prst="blockArc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FBC3DD3-03D2-371A-F978-CF48865799B8}"/>
                  </a:ext>
                </a:extLst>
              </p:cNvPr>
              <p:cNvSpPr/>
              <p:nvPr/>
            </p:nvSpPr>
            <p:spPr>
              <a:xfrm>
                <a:off x="2135560" y="5374283"/>
                <a:ext cx="1080120" cy="70941"/>
              </a:xfrm>
              <a:prstGeom prst="rect">
                <a:avLst/>
              </a:prstGeom>
              <a:pattFill prst="wave">
                <a:fgClr>
                  <a:schemeClr val="bg2">
                    <a:lumMod val="50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Ethanol</a:t>
                </a:r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617A166-7F90-04E3-BB6A-D8A840A1076C}"/>
                </a:ext>
              </a:extLst>
            </p:cNvPr>
            <p:cNvSpPr/>
            <p:nvPr/>
          </p:nvSpPr>
          <p:spPr>
            <a:xfrm>
              <a:off x="8386773" y="4261264"/>
              <a:ext cx="1080120" cy="1065581"/>
            </a:xfrm>
            <a:prstGeom prst="rect">
              <a:avLst/>
            </a:prstGeom>
            <a:pattFill prst="pct80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Arrow: Up 65">
              <a:extLst>
                <a:ext uri="{FF2B5EF4-FFF2-40B4-BE49-F238E27FC236}">
                  <a16:creationId xmlns:a16="http://schemas.microsoft.com/office/drawing/2014/main" id="{B3F4F6E2-B314-9A03-C01A-063A280DCAEF}"/>
                </a:ext>
              </a:extLst>
            </p:cNvPr>
            <p:cNvSpPr/>
            <p:nvPr/>
          </p:nvSpPr>
          <p:spPr>
            <a:xfrm>
              <a:off x="8688288" y="4892685"/>
              <a:ext cx="140648" cy="21548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Arrow: Up 66">
              <a:extLst>
                <a:ext uri="{FF2B5EF4-FFF2-40B4-BE49-F238E27FC236}">
                  <a16:creationId xmlns:a16="http://schemas.microsoft.com/office/drawing/2014/main" id="{918B2F62-0F31-F871-27E0-AA4DD9C539F0}"/>
                </a:ext>
              </a:extLst>
            </p:cNvPr>
            <p:cNvSpPr/>
            <p:nvPr/>
          </p:nvSpPr>
          <p:spPr>
            <a:xfrm>
              <a:off x="8937058" y="4892685"/>
              <a:ext cx="140648" cy="21548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04B3166F-37E2-8F85-93DB-6A0FA0909CC5}"/>
              </a:ext>
            </a:extLst>
          </p:cNvPr>
          <p:cNvSpPr txBox="1"/>
          <p:nvPr/>
        </p:nvSpPr>
        <p:spPr>
          <a:xfrm>
            <a:off x="4879510" y="3982158"/>
            <a:ext cx="85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46 kPa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2340016-B5E8-6FB1-9E12-B93B0B1D1927}"/>
              </a:ext>
            </a:extLst>
          </p:cNvPr>
          <p:cNvSpPr txBox="1"/>
          <p:nvPr/>
        </p:nvSpPr>
        <p:spPr>
          <a:xfrm>
            <a:off x="6612851" y="36527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101 kPa</a:t>
            </a:r>
          </a:p>
        </p:txBody>
      </p:sp>
      <p:sp>
        <p:nvSpPr>
          <p:cNvPr id="91" name="Arrow: Up 90">
            <a:extLst>
              <a:ext uri="{FF2B5EF4-FFF2-40B4-BE49-F238E27FC236}">
                <a16:creationId xmlns:a16="http://schemas.microsoft.com/office/drawing/2014/main" id="{3B2C790C-9E10-A37E-62C0-6C66335DEA13}"/>
              </a:ext>
            </a:extLst>
          </p:cNvPr>
          <p:cNvSpPr/>
          <p:nvPr/>
        </p:nvSpPr>
        <p:spPr>
          <a:xfrm>
            <a:off x="6674668" y="4642534"/>
            <a:ext cx="140648" cy="2154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Arrow: Up 91">
            <a:extLst>
              <a:ext uri="{FF2B5EF4-FFF2-40B4-BE49-F238E27FC236}">
                <a16:creationId xmlns:a16="http://schemas.microsoft.com/office/drawing/2014/main" id="{2EF9D31E-6831-983B-CB2F-4A988CA5C320}"/>
              </a:ext>
            </a:extLst>
          </p:cNvPr>
          <p:cNvSpPr/>
          <p:nvPr/>
        </p:nvSpPr>
        <p:spPr>
          <a:xfrm>
            <a:off x="6905093" y="4642534"/>
            <a:ext cx="140648" cy="2154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037899A8-9E23-758B-1124-B8114A522318}"/>
              </a:ext>
            </a:extLst>
          </p:cNvPr>
          <p:cNvSpPr/>
          <p:nvPr/>
        </p:nvSpPr>
        <p:spPr>
          <a:xfrm rot="9024791">
            <a:off x="9633012" y="4025737"/>
            <a:ext cx="140648" cy="2154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162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       Ethanol       </a:t>
            </a:r>
            <a:r>
              <a:rPr lang="en-NZ" dirty="0"/>
              <a:t>beta</a:t>
            </a:r>
            <a:r>
              <a:rPr lang="en-US" dirty="0"/>
              <a:t>-pinene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Ethanol quite likes water – hydrophilic – fully miscible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eta-pinene hates water – hydrophobic – immiscible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Beta-pines likes ethanol - soluble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E89B0B3-2E70-BEE3-C54F-5A9BAE494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52" y="2151529"/>
            <a:ext cx="2883246" cy="254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uilding molecular Hamiltonians — PennyLane documentation">
            <a:extLst>
              <a:ext uri="{FF2B5EF4-FFF2-40B4-BE49-F238E27FC236}">
                <a16:creationId xmlns:a16="http://schemas.microsoft.com/office/drawing/2014/main" id="{D717081B-D0F7-C04B-36ED-0F8FEBED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780928"/>
            <a:ext cx="1335435" cy="8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Ethanol Molecular Formula and Empirical Formula">
            <a:extLst>
              <a:ext uri="{FF2B5EF4-FFF2-40B4-BE49-F238E27FC236}">
                <a16:creationId xmlns:a16="http://schemas.microsoft.com/office/drawing/2014/main" id="{57C702EF-D58C-2973-878F-4EBA49FF4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21" y="22818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00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alpha</a:t>
            </a:r>
            <a:r>
              <a:rPr lang="en-US" dirty="0"/>
              <a:t>-pinene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Melts at -63 °C so likes to be liquid normally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oils at 157 °C so hard to get it into vapour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E89B0B3-2E70-BEE3-C54F-5A9BAE494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151529"/>
            <a:ext cx="2883246" cy="254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alpha</a:t>
            </a:r>
            <a:r>
              <a:rPr lang="en-US" dirty="0"/>
              <a:t>-pinene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Melts at -63 °C so likes to be liquid normally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oils at 157 °C so hard to get it into vapour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Unless you put it into water-ethanol which it doesn’t like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E89B0B3-2E70-BEE3-C54F-5A9BAE494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151529"/>
            <a:ext cx="2883246" cy="254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67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Major gin cogeners - hydrophobic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Beta-pinene boils ~166 °C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Limonene boils ~176 °C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Citronellal boils ~204 °C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Terpinene boils at ~174 °C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melts at 60 °C – usually solid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FB2C867-E917-13B0-1D1C-4548499B4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2281880"/>
            <a:ext cx="1554474" cy="136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082AECB-1015-4A41-AAB5-F425510EE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3849" y="2644240"/>
            <a:ext cx="1278812" cy="223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itronellal Compound Model - Free image on Pixabay">
            <a:extLst>
              <a:ext uri="{FF2B5EF4-FFF2-40B4-BE49-F238E27FC236}">
                <a16:creationId xmlns:a16="http://schemas.microsoft.com/office/drawing/2014/main" id="{EBB21210-AEF4-D3F2-A8C7-2D650ED9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159" y="4005065"/>
            <a:ext cx="2885783" cy="12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lpha-terpinene molecule - Stock Image - F004/6148 - Science Photo Library">
            <a:extLst>
              <a:ext uri="{FF2B5EF4-FFF2-40B4-BE49-F238E27FC236}">
                <a16:creationId xmlns:a16="http://schemas.microsoft.com/office/drawing/2014/main" id="{D4BE77C7-879B-3457-1DFD-945A4230B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5060241"/>
            <a:ext cx="1707283" cy="12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5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 for inviting me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Logan Campbell Professor Food Technology – Massey University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 that 20 years in Dairy Industry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 that, 5 years fermentation and deer by-products industries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1DCA6-46D2-7242-D83B-1724E231A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4471374"/>
            <a:ext cx="3353291" cy="22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4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VOLATILITY  of  Cogeners  in  Aq-ETOH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Absolute volatility of X =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the mix is boiling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mole fraction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fraction of # of molecules]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652175-50DC-D4E0-6391-86F06C95A879}"/>
                  </a:ext>
                </a:extLst>
              </p:cNvPr>
              <p:cNvSpPr txBox="1"/>
              <p:nvPr/>
            </p:nvSpPr>
            <p:spPr>
              <a:xfrm>
                <a:off x="4314286" y="2690313"/>
                <a:ext cx="4392488" cy="667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𝑚𝑜𝑙𝑒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𝑓𝑟𝑎𝑐𝑡𝑖𝑜𝑛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𝑜𝑓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𝑣𝑎𝑝𝑜𝑢𝑟</m:t>
                          </m:r>
                        </m:num>
                        <m:den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𝑚𝑜𝑙𝑒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𝑓𝑟𝑎𝑐𝑡𝑖𝑜𝑛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𝑜𝑓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N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𝑙𝑖𝑞𝑢𝑖𝑑</m:t>
                          </m:r>
                        </m:den>
                      </m:f>
                    </m:oMath>
                  </m:oMathPara>
                </a14:m>
                <a:endParaRPr kumimoji="0" lang="en-N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652175-50DC-D4E0-6391-86F06C95A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286" y="2690313"/>
                <a:ext cx="4392488" cy="6674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7C50552-1B51-A81B-13FE-31F97D375F88}"/>
              </a:ext>
            </a:extLst>
          </p:cNvPr>
          <p:cNvGraphicFramePr>
            <a:graphicFrameLocks/>
          </p:cNvGraphicFramePr>
          <p:nvPr/>
        </p:nvGraphicFramePr>
        <p:xfrm>
          <a:off x="8832304" y="4005064"/>
          <a:ext cx="3213139" cy="291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B2AE145C-6C5B-F04D-DA25-B6513E173EAA}"/>
              </a:ext>
            </a:extLst>
          </p:cNvPr>
          <p:cNvGrpSpPr/>
          <p:nvPr/>
        </p:nvGrpSpPr>
        <p:grpSpPr>
          <a:xfrm>
            <a:off x="9336360" y="2290845"/>
            <a:ext cx="2520280" cy="1642211"/>
            <a:chOff x="2135560" y="4610542"/>
            <a:chExt cx="2941291" cy="16127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2D42ED2-4C35-54BD-1780-0E2A63E76B4F}"/>
                </a:ext>
              </a:extLst>
            </p:cNvPr>
            <p:cNvGrpSpPr/>
            <p:nvPr/>
          </p:nvGrpSpPr>
          <p:grpSpPr>
            <a:xfrm>
              <a:off x="2135560" y="4610542"/>
              <a:ext cx="2941291" cy="1612797"/>
              <a:chOff x="8112224" y="4365104"/>
              <a:chExt cx="2941291" cy="161279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9AB3B63-7564-0EF1-50C5-FC3CA9B137D8}"/>
                  </a:ext>
                </a:extLst>
              </p:cNvPr>
              <p:cNvGrpSpPr/>
              <p:nvPr/>
            </p:nvGrpSpPr>
            <p:grpSpPr>
              <a:xfrm>
                <a:off x="8112224" y="4365104"/>
                <a:ext cx="1368152" cy="1612797"/>
                <a:chOff x="8314765" y="3891932"/>
                <a:chExt cx="1368152" cy="1612797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E6459B8-D2D1-63DC-1EFF-AACC3464C9A5}"/>
                    </a:ext>
                  </a:extLst>
                </p:cNvPr>
                <p:cNvSpPr txBox="1"/>
                <p:nvPr/>
              </p:nvSpPr>
              <p:spPr>
                <a:xfrm>
                  <a:off x="8567182" y="3891932"/>
                  <a:ext cx="10801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47370C48-9D5B-3570-D1B1-170D7627696B}"/>
                    </a:ext>
                  </a:extLst>
                </p:cNvPr>
                <p:cNvGrpSpPr/>
                <p:nvPr/>
              </p:nvGrpSpPr>
              <p:grpSpPr>
                <a:xfrm>
                  <a:off x="8314765" y="4082313"/>
                  <a:ext cx="1368152" cy="1422416"/>
                  <a:chOff x="8314765" y="4082313"/>
                  <a:chExt cx="1368152" cy="1422416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2EC86470-5A5D-5063-C91E-36C21C789DE9}"/>
                      </a:ext>
                    </a:extLst>
                  </p:cNvPr>
                  <p:cNvGrpSpPr/>
                  <p:nvPr/>
                </p:nvGrpSpPr>
                <p:grpSpPr>
                  <a:xfrm>
                    <a:off x="8314765" y="4082313"/>
                    <a:ext cx="1368152" cy="1422416"/>
                    <a:chOff x="2063552" y="4077072"/>
                    <a:chExt cx="1368152" cy="1422416"/>
                  </a:xfrm>
                </p:grpSpPr>
                <p:sp>
                  <p:nvSpPr>
                    <p:cNvPr id="13" name="Frame 12">
                      <a:extLst>
                        <a:ext uri="{FF2B5EF4-FFF2-40B4-BE49-F238E27FC236}">
                          <a16:creationId xmlns:a16="http://schemas.microsoft.com/office/drawing/2014/main" id="{26A54B0C-E54E-8DB2-4802-0269B9EADB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63552" y="4203344"/>
                      <a:ext cx="1224136" cy="1296144"/>
                    </a:xfrm>
                    <a:prstGeom prst="frame">
                      <a:avLst>
                        <a:gd name="adj1" fmla="val 3762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" name="Block Arc 13">
                      <a:extLst>
                        <a:ext uri="{FF2B5EF4-FFF2-40B4-BE49-F238E27FC236}">
                          <a16:creationId xmlns:a16="http://schemas.microsoft.com/office/drawing/2014/main" id="{42D6BBE7-1290-F7AC-A9EE-C9EBD9C944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43672" y="4077072"/>
                      <a:ext cx="288032" cy="288032"/>
                    </a:xfrm>
                    <a:prstGeom prst="blockArc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462111B1-6733-E16B-1C3F-B4FA67D19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5560" y="5157192"/>
                      <a:ext cx="1080120" cy="288032"/>
                    </a:xfrm>
                    <a:prstGeom prst="rect">
                      <a:avLst/>
                    </a:prstGeom>
                    <a:pattFill prst="wave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42AA0A31-8AB8-B211-236E-5077111B67CF}"/>
                      </a:ext>
                    </a:extLst>
                  </p:cNvPr>
                  <p:cNvSpPr/>
                  <p:nvPr/>
                </p:nvSpPr>
                <p:spPr>
                  <a:xfrm>
                    <a:off x="8458781" y="4387536"/>
                    <a:ext cx="576064" cy="545292"/>
                  </a:xfrm>
                  <a:prstGeom prst="rect">
                    <a:avLst/>
                  </a:prstGeom>
                  <a:pattFill prst="pct80">
                    <a:fgClr>
                      <a:schemeClr val="accent2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8FA2987E-050D-A768-C7D7-A33F67FCEE36}"/>
                  </a:ext>
                </a:extLst>
              </p:cNvPr>
              <p:cNvSpPr/>
              <p:nvPr/>
            </p:nvSpPr>
            <p:spPr>
              <a:xfrm>
                <a:off x="9840416" y="4681757"/>
                <a:ext cx="1080120" cy="403427"/>
              </a:xfrm>
              <a:prstGeom prst="wedgeRoundRectCallout">
                <a:avLst>
                  <a:gd name="adj1" fmla="val -112614"/>
                  <a:gd name="adj2" fmla="val 10962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vapour</a:t>
                </a:r>
              </a:p>
            </p:txBody>
          </p:sp>
          <p:sp>
            <p:nvSpPr>
              <p:cNvPr id="19" name="Speech Bubble: Rectangle with Corners Rounded 18">
                <a:extLst>
                  <a:ext uri="{FF2B5EF4-FFF2-40B4-BE49-F238E27FC236}">
                    <a16:creationId xmlns:a16="http://schemas.microsoft.com/office/drawing/2014/main" id="{051AD075-EC81-B59D-C23B-5C281DBB3093}"/>
                  </a:ext>
                </a:extLst>
              </p:cNvPr>
              <p:cNvSpPr/>
              <p:nvPr/>
            </p:nvSpPr>
            <p:spPr>
              <a:xfrm>
                <a:off x="9973395" y="5436789"/>
                <a:ext cx="1080120" cy="403427"/>
              </a:xfrm>
              <a:prstGeom prst="wedgeRoundRectCallout">
                <a:avLst>
                  <a:gd name="adj1" fmla="val -121834"/>
                  <a:gd name="adj2" fmla="val 28838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liquid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923618-E8A6-9011-A92E-EFA2AC784E8E}"/>
                </a:ext>
              </a:extLst>
            </p:cNvPr>
            <p:cNvSpPr/>
            <p:nvPr/>
          </p:nvSpPr>
          <p:spPr>
            <a:xfrm>
              <a:off x="2679812" y="5881043"/>
              <a:ext cx="351656" cy="288032"/>
            </a:xfrm>
            <a:prstGeom prst="rect">
              <a:avLst/>
            </a:prstGeom>
            <a:pattFill prst="pct80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44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1495210"/>
            <a:ext cx="11017224" cy="656319"/>
          </a:xfrm>
        </p:spPr>
        <p:txBody>
          <a:bodyPr>
            <a:normAutofit/>
          </a:bodyPr>
          <a:lstStyle/>
          <a:p>
            <a:r>
              <a:rPr lang="en-NZ" dirty="0"/>
              <a:t>VOLATILITY  of  gin Cogeners  in  Aq-ETOH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D2775-933A-B4DF-5B9C-C6FB6D084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2492896"/>
            <a:ext cx="7677150" cy="3562350"/>
          </a:xfrm>
          <a:prstGeom prst="rect">
            <a:avLst/>
          </a:prstGeom>
        </p:spPr>
      </p:pic>
      <p:pic>
        <p:nvPicPr>
          <p:cNvPr id="5" name="Picture 12" descr="Ethanol Molecular Formula and Empirical Formula">
            <a:extLst>
              <a:ext uri="{FF2B5EF4-FFF2-40B4-BE49-F238E27FC236}">
                <a16:creationId xmlns:a16="http://schemas.microsoft.com/office/drawing/2014/main" id="{59C21ED9-195A-DBF8-585F-2A703A1C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013" y="5236967"/>
            <a:ext cx="1028947" cy="102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uilding molecular Hamiltonians — PennyLane documentation">
            <a:extLst>
              <a:ext uri="{FF2B5EF4-FFF2-40B4-BE49-F238E27FC236}">
                <a16:creationId xmlns:a16="http://schemas.microsoft.com/office/drawing/2014/main" id="{9930F730-5DE6-0FE3-2D2F-E8FDBDBB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05" y="5569503"/>
            <a:ext cx="583841" cy="3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EC0340B-DE16-1075-465D-4DE01D6EC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8812" y="2766497"/>
            <a:ext cx="1111442" cy="19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F89A2333-134A-62AB-4501-A88DBF3F28E2}"/>
              </a:ext>
            </a:extLst>
          </p:cNvPr>
          <p:cNvSpPr/>
          <p:nvPr/>
        </p:nvSpPr>
        <p:spPr>
          <a:xfrm flipV="1">
            <a:off x="4655840" y="3211077"/>
            <a:ext cx="2077389" cy="985759"/>
          </a:xfrm>
          <a:prstGeom prst="borderCallout1">
            <a:avLst>
              <a:gd name="adj1" fmla="val 27934"/>
              <a:gd name="adj2" fmla="val 105413"/>
              <a:gd name="adj3" fmla="val 131177"/>
              <a:gd name="adj4" fmla="val 1400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F4CB8-80A9-3A08-FADB-87B95518C561}"/>
              </a:ext>
            </a:extLst>
          </p:cNvPr>
          <p:cNvSpPr txBox="1"/>
          <p:nvPr/>
        </p:nvSpPr>
        <p:spPr>
          <a:xfrm>
            <a:off x="8112224" y="645333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Esteban-Decloux </a:t>
            </a:r>
            <a:r>
              <a:rPr kumimoji="0" lang="en-N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 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Inst. Brew. 2022 128:171-187</a:t>
            </a:r>
          </a:p>
        </p:txBody>
      </p:sp>
    </p:spTree>
    <p:extLst>
      <p:ext uri="{BB962C8B-B14F-4D97-AF65-F5344CB8AC3E}">
        <p14:creationId xmlns:p14="http://schemas.microsoft.com/office/powerpoint/2010/main" val="759277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VOLATILITY  of ALDEHYDES in  Aq-ETOH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2" descr="Ethanol Molecular Formula and Empirical Formula">
            <a:extLst>
              <a:ext uri="{FF2B5EF4-FFF2-40B4-BE49-F238E27FC236}">
                <a16:creationId xmlns:a16="http://schemas.microsoft.com/office/drawing/2014/main" id="{59C21ED9-195A-DBF8-585F-2A703A1C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013" y="5236967"/>
            <a:ext cx="1028947" cy="102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uilding molecular Hamiltonians — PennyLane documentation">
            <a:extLst>
              <a:ext uri="{FF2B5EF4-FFF2-40B4-BE49-F238E27FC236}">
                <a16:creationId xmlns:a16="http://schemas.microsoft.com/office/drawing/2014/main" id="{9930F730-5DE6-0FE3-2D2F-E8FDBDBB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05" y="5569503"/>
            <a:ext cx="583841" cy="3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FA0E5A-85BD-30ED-228F-E5FAF5ABE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560" y="2503468"/>
            <a:ext cx="729615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D44E9F-2D72-9559-27E6-3377B4193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0076" y="2302197"/>
            <a:ext cx="1855363" cy="9424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F7A4F5-FDCD-8CD6-E6EF-2311E03BF5AD}"/>
              </a:ext>
            </a:extLst>
          </p:cNvPr>
          <p:cNvSpPr txBox="1"/>
          <p:nvPr/>
        </p:nvSpPr>
        <p:spPr>
          <a:xfrm>
            <a:off x="7608168" y="4437112"/>
            <a:ext cx="22045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AF3D3EA1-A0C3-259A-C96C-D2B3D7845C45}"/>
              </a:ext>
            </a:extLst>
          </p:cNvPr>
          <p:cNvSpPr/>
          <p:nvPr/>
        </p:nvSpPr>
        <p:spPr>
          <a:xfrm flipV="1">
            <a:off x="9688351" y="2280520"/>
            <a:ext cx="2077389" cy="985759"/>
          </a:xfrm>
          <a:prstGeom prst="borderCallout1">
            <a:avLst>
              <a:gd name="adj1" fmla="val 18750"/>
              <a:gd name="adj2" fmla="val -8333"/>
              <a:gd name="adj3" fmla="val -31384"/>
              <a:gd name="adj4" fmla="val -1876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9C94DE-554F-C283-E39A-EE440B40446E}"/>
              </a:ext>
            </a:extLst>
          </p:cNvPr>
          <p:cNvSpPr txBox="1"/>
          <p:nvPr/>
        </p:nvSpPr>
        <p:spPr>
          <a:xfrm>
            <a:off x="8112224" y="645333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Esteban-Decloux </a:t>
            </a:r>
            <a:r>
              <a:rPr kumimoji="0" lang="en-N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 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Inst. Brew. 2022 128:171-187</a:t>
            </a:r>
          </a:p>
        </p:txBody>
      </p:sp>
    </p:spTree>
    <p:extLst>
      <p:ext uri="{BB962C8B-B14F-4D97-AF65-F5344CB8AC3E}">
        <p14:creationId xmlns:p14="http://schemas.microsoft.com/office/powerpoint/2010/main" val="392292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D2A9884E-3B4D-9F3F-DCD7-26BF85B7E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90" y="4149808"/>
            <a:ext cx="1986771" cy="11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VOLATILITY  of  ESTERS in  Aq-ETOH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2" descr="Ethanol Molecular Formula and Empirical Formula">
            <a:extLst>
              <a:ext uri="{FF2B5EF4-FFF2-40B4-BE49-F238E27FC236}">
                <a16:creationId xmlns:a16="http://schemas.microsoft.com/office/drawing/2014/main" id="{59C21ED9-195A-DBF8-585F-2A703A1C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013" y="5236967"/>
            <a:ext cx="1028947" cy="102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uilding molecular Hamiltonians — PennyLane documentation">
            <a:extLst>
              <a:ext uri="{FF2B5EF4-FFF2-40B4-BE49-F238E27FC236}">
                <a16:creationId xmlns:a16="http://schemas.microsoft.com/office/drawing/2014/main" id="{9930F730-5DE6-0FE3-2D2F-E8FDBDBB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05" y="5569503"/>
            <a:ext cx="583841" cy="3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DE1CB8-0FE3-5FEF-F8A8-CC18372CB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937" y="2348880"/>
            <a:ext cx="7096125" cy="3876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B9FFEC-309D-77EB-8CCE-042724F0B767}"/>
              </a:ext>
            </a:extLst>
          </p:cNvPr>
          <p:cNvSpPr txBox="1"/>
          <p:nvPr/>
        </p:nvSpPr>
        <p:spPr>
          <a:xfrm>
            <a:off x="3575720" y="2420888"/>
            <a:ext cx="17281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Ethyl acetate - Wikipedia">
            <a:extLst>
              <a:ext uri="{FF2B5EF4-FFF2-40B4-BE49-F238E27FC236}">
                <a16:creationId xmlns:a16="http://schemas.microsoft.com/office/drawing/2014/main" id="{F514B7A4-6B97-204B-ECFB-DE2FFC8E1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741" y="3513993"/>
            <a:ext cx="1232598" cy="65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413113AC-C435-E3D5-5BDF-EE9B3578DBC1}"/>
              </a:ext>
            </a:extLst>
          </p:cNvPr>
          <p:cNvSpPr/>
          <p:nvPr/>
        </p:nvSpPr>
        <p:spPr>
          <a:xfrm>
            <a:off x="10031477" y="3537160"/>
            <a:ext cx="1428873" cy="612648"/>
          </a:xfrm>
          <a:prstGeom prst="borderCallout1">
            <a:avLst>
              <a:gd name="adj1" fmla="val 18750"/>
              <a:gd name="adj2" fmla="val -8333"/>
              <a:gd name="adj3" fmla="val -138720"/>
              <a:gd name="adj4" fmla="val -132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BD4A38E-AD99-3E89-F7E4-26DC45FE6EE2}"/>
              </a:ext>
            </a:extLst>
          </p:cNvPr>
          <p:cNvSpPr/>
          <p:nvPr/>
        </p:nvSpPr>
        <p:spPr>
          <a:xfrm>
            <a:off x="9207616" y="4359967"/>
            <a:ext cx="2880320" cy="744824"/>
          </a:xfrm>
          <a:prstGeom prst="borderCallout1">
            <a:avLst>
              <a:gd name="adj1" fmla="val 18750"/>
              <a:gd name="adj2" fmla="val -8333"/>
              <a:gd name="adj3" fmla="val 78510"/>
              <a:gd name="adj4" fmla="val -314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A1E6C-DF43-926D-9DFF-6578C4F8B481}"/>
              </a:ext>
            </a:extLst>
          </p:cNvPr>
          <p:cNvSpPr txBox="1"/>
          <p:nvPr/>
        </p:nvSpPr>
        <p:spPr>
          <a:xfrm>
            <a:off x="8112224" y="645333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Esteban-Decloux </a:t>
            </a:r>
            <a:r>
              <a:rPr kumimoji="0" lang="en-N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 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Inst. Brew. 2022 128:171-187</a:t>
            </a:r>
          </a:p>
        </p:txBody>
      </p:sp>
    </p:spTree>
    <p:extLst>
      <p:ext uri="{BB962C8B-B14F-4D97-AF65-F5344CB8AC3E}">
        <p14:creationId xmlns:p14="http://schemas.microsoft.com/office/powerpoint/2010/main" val="3528413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VOLATILITY  of  VF Acids  in  Aq-ETOH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2" descr="Ethanol Molecular Formula and Empirical Formula">
            <a:extLst>
              <a:ext uri="{FF2B5EF4-FFF2-40B4-BE49-F238E27FC236}">
                <a16:creationId xmlns:a16="http://schemas.microsoft.com/office/drawing/2014/main" id="{59C21ED9-195A-DBF8-585F-2A703A1C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013" y="5236967"/>
            <a:ext cx="1028947" cy="102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uilding molecular Hamiltonians — PennyLane documentation">
            <a:extLst>
              <a:ext uri="{FF2B5EF4-FFF2-40B4-BE49-F238E27FC236}">
                <a16:creationId xmlns:a16="http://schemas.microsoft.com/office/drawing/2014/main" id="{9930F730-5DE6-0FE3-2D2F-E8FDBDBB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05" y="5569503"/>
            <a:ext cx="583841" cy="3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A24E70-7C2C-35D7-F841-328A6B289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0" y="2475801"/>
            <a:ext cx="7277100" cy="3457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9F472E-8342-9C66-D870-5544DFD61E7C}"/>
              </a:ext>
            </a:extLst>
          </p:cNvPr>
          <p:cNvSpPr txBox="1"/>
          <p:nvPr/>
        </p:nvSpPr>
        <p:spPr>
          <a:xfrm>
            <a:off x="7320136" y="4365104"/>
            <a:ext cx="25301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87EBB6F7-DA43-EB22-FC81-5E86FFF210B5}"/>
              </a:ext>
            </a:extLst>
          </p:cNvPr>
          <p:cNvSpPr/>
          <p:nvPr/>
        </p:nvSpPr>
        <p:spPr>
          <a:xfrm>
            <a:off x="10031477" y="3537160"/>
            <a:ext cx="1428873" cy="792764"/>
          </a:xfrm>
          <a:prstGeom prst="borderCallout1">
            <a:avLst>
              <a:gd name="adj1" fmla="val 18750"/>
              <a:gd name="adj2" fmla="val -8333"/>
              <a:gd name="adj3" fmla="val -41119"/>
              <a:gd name="adj4" fmla="val -2879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308A2F8-17C9-3BC2-0ECC-CD9163BB9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9" y="3596541"/>
            <a:ext cx="1306742" cy="72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13F47B-4CD4-395A-5AC9-615106C49078}"/>
              </a:ext>
            </a:extLst>
          </p:cNvPr>
          <p:cNvSpPr txBox="1"/>
          <p:nvPr/>
        </p:nvSpPr>
        <p:spPr>
          <a:xfrm>
            <a:off x="8112224" y="645333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Esteban-Decloux </a:t>
            </a:r>
            <a:r>
              <a:rPr kumimoji="0" lang="en-N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 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Inst. Brew. 2022 128:171-187</a:t>
            </a:r>
          </a:p>
        </p:txBody>
      </p:sp>
    </p:spTree>
    <p:extLst>
      <p:ext uri="{BB962C8B-B14F-4D97-AF65-F5344CB8AC3E}">
        <p14:creationId xmlns:p14="http://schemas.microsoft.com/office/powerpoint/2010/main" val="111811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8A66007-15E9-CED0-06E3-9E13DDCD887E}"/>
              </a:ext>
            </a:extLst>
          </p:cNvPr>
          <p:cNvGrpSpPr/>
          <p:nvPr/>
        </p:nvGrpSpPr>
        <p:grpSpPr>
          <a:xfrm>
            <a:off x="1127448" y="1345216"/>
            <a:ext cx="4965857" cy="2501531"/>
            <a:chOff x="1127448" y="1345216"/>
            <a:chExt cx="4965857" cy="25015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9B6EFB-2562-E860-F0BD-95E8B37D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1542491"/>
              <a:ext cx="4965857" cy="23042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E979D0-D4CE-6392-2CD8-92A4B1FF3D74}"/>
                </a:ext>
              </a:extLst>
            </p:cNvPr>
            <p:cNvSpPr txBox="1"/>
            <p:nvPr/>
          </p:nvSpPr>
          <p:spPr>
            <a:xfrm>
              <a:off x="2045738" y="1345216"/>
              <a:ext cx="108012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293CFF-C5BB-0B95-61B8-ABA0718298EF}"/>
                </a:ext>
              </a:extLst>
            </p:cNvPr>
            <p:cNvSpPr txBox="1"/>
            <p:nvPr/>
          </p:nvSpPr>
          <p:spPr>
            <a:xfrm>
              <a:off x="2783632" y="2126617"/>
              <a:ext cx="147332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24E70-7C2C-35D7-F841-328A6B28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19" y="3931865"/>
            <a:ext cx="5003789" cy="2377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24624-B8C7-98A8-D09F-CE8B82EA9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39" y="4110361"/>
            <a:ext cx="4525679" cy="2126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75D011-46F2-CB0A-D8DC-C983F8B79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040" y="1446712"/>
            <a:ext cx="4419362" cy="24143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C10D2A-D337-285B-2479-7F3029648AA2}"/>
              </a:ext>
            </a:extLst>
          </p:cNvPr>
          <p:cNvSpPr txBox="1"/>
          <p:nvPr/>
        </p:nvSpPr>
        <p:spPr>
          <a:xfrm>
            <a:off x="7104112" y="1339947"/>
            <a:ext cx="10801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578913-99BA-5739-04BD-93E50AD92483}"/>
              </a:ext>
            </a:extLst>
          </p:cNvPr>
          <p:cNvSpPr txBox="1"/>
          <p:nvPr/>
        </p:nvSpPr>
        <p:spPr>
          <a:xfrm>
            <a:off x="9664935" y="5199166"/>
            <a:ext cx="147332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Aldehydes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F66C65-A334-E706-8F8A-7F4E3632E18F}"/>
              </a:ext>
            </a:extLst>
          </p:cNvPr>
          <p:cNvSpPr txBox="1"/>
          <p:nvPr/>
        </p:nvSpPr>
        <p:spPr>
          <a:xfrm>
            <a:off x="4511824" y="5120592"/>
            <a:ext cx="147332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Acids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64A01D9-23AD-A2BF-BB57-BCF39352DA3E}"/>
              </a:ext>
            </a:extLst>
          </p:cNvPr>
          <p:cNvSpPr/>
          <p:nvPr/>
        </p:nvSpPr>
        <p:spPr>
          <a:xfrm>
            <a:off x="985135" y="2972225"/>
            <a:ext cx="430345" cy="2303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B0591CB-D132-AA98-101B-AF34976B471B}"/>
              </a:ext>
            </a:extLst>
          </p:cNvPr>
          <p:cNvSpPr/>
          <p:nvPr/>
        </p:nvSpPr>
        <p:spPr>
          <a:xfrm>
            <a:off x="6295305" y="4157492"/>
            <a:ext cx="430345" cy="2303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A571F8C-F514-B353-A5FB-BDE08614C8C2}"/>
              </a:ext>
            </a:extLst>
          </p:cNvPr>
          <p:cNvSpPr/>
          <p:nvPr/>
        </p:nvSpPr>
        <p:spPr>
          <a:xfrm>
            <a:off x="6240016" y="2942230"/>
            <a:ext cx="430345" cy="2303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A7EB7B-CDD0-DAE6-1FB1-F47CF6CA1928}"/>
              </a:ext>
            </a:extLst>
          </p:cNvPr>
          <p:cNvSpPr txBox="1"/>
          <p:nvPr/>
        </p:nvSpPr>
        <p:spPr>
          <a:xfrm>
            <a:off x="8112224" y="645333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Esteban-Decloux </a:t>
            </a:r>
            <a:r>
              <a:rPr kumimoji="0" lang="en-N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 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Inst. Brew. 2022 128:171-187</a:t>
            </a:r>
          </a:p>
        </p:txBody>
      </p:sp>
    </p:spTree>
    <p:extLst>
      <p:ext uri="{BB962C8B-B14F-4D97-AF65-F5344CB8AC3E}">
        <p14:creationId xmlns:p14="http://schemas.microsoft.com/office/powerpoint/2010/main" val="691332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Whisky Batch Distillation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508288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Wash – foreshots – includes methanol – chuck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 – heads – smaller aldehydes etc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– middle cut – esters, good flavours          product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– late middle cut – smoke phenolics          product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Finally – tails – hydrophobic, high boiling acids, aldehydes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rrow: Circular 2">
            <a:extLst>
              <a:ext uri="{FF2B5EF4-FFF2-40B4-BE49-F238E27FC236}">
                <a16:creationId xmlns:a16="http://schemas.microsoft.com/office/drawing/2014/main" id="{ED0722A2-B909-45F4-D32E-44C2BA4ECEC6}"/>
              </a:ext>
            </a:extLst>
          </p:cNvPr>
          <p:cNvSpPr/>
          <p:nvPr/>
        </p:nvSpPr>
        <p:spPr>
          <a:xfrm rot="5400000">
            <a:off x="7012172" y="3217727"/>
            <a:ext cx="576064" cy="91128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983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FB806A0-E7D0-2D96-3A28-937105CE05D5}"/>
              </a:ext>
            </a:extLst>
          </p:cNvPr>
          <p:cNvSpPr/>
          <p:nvPr/>
        </p:nvSpPr>
        <p:spPr>
          <a:xfrm>
            <a:off x="7896200" y="4005064"/>
            <a:ext cx="413802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A20422A-DFFC-41D3-A966-50050DDCCD77}"/>
              </a:ext>
            </a:extLst>
          </p:cNvPr>
          <p:cNvSpPr/>
          <p:nvPr/>
        </p:nvSpPr>
        <p:spPr>
          <a:xfrm>
            <a:off x="7896200" y="4509120"/>
            <a:ext cx="413802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rrow: Circular 19">
            <a:extLst>
              <a:ext uri="{FF2B5EF4-FFF2-40B4-BE49-F238E27FC236}">
                <a16:creationId xmlns:a16="http://schemas.microsoft.com/office/drawing/2014/main" id="{AB0C7933-203D-1B4F-6FA0-783792200E5C}"/>
              </a:ext>
            </a:extLst>
          </p:cNvPr>
          <p:cNvSpPr/>
          <p:nvPr/>
        </p:nvSpPr>
        <p:spPr>
          <a:xfrm rot="5400000">
            <a:off x="9768408" y="4761438"/>
            <a:ext cx="576064" cy="91128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983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Whisky Still Icon">
            <a:extLst>
              <a:ext uri="{FF2B5EF4-FFF2-40B4-BE49-F238E27FC236}">
                <a16:creationId xmlns:a16="http://schemas.microsoft.com/office/drawing/2014/main" id="{7E4937E4-0BAA-6CC1-3F71-19996E77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72" y="542650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hisky Still Icon">
            <a:extLst>
              <a:ext uri="{FF2B5EF4-FFF2-40B4-BE49-F238E27FC236}">
                <a16:creationId xmlns:a16="http://schemas.microsoft.com/office/drawing/2014/main" id="{D00EE023-1DCE-EA58-46A7-CFF54710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700" y="5433537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3F5DFB9C-6C85-EAA0-DE93-8B6E578A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613162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30516A73-D1C9-C513-C4DB-98BFE8B28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48" y="614658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842DF157-59C8-6A11-C279-AE4213F73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14" y="616530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6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WHAT happens to the Rubbish?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508288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Acids that get recycled to the next batch?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Aldehydes that get recycled?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happens when they are redistilled in another batch?   Same?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 descr="Whisky Still Icon">
            <a:extLst>
              <a:ext uri="{FF2B5EF4-FFF2-40B4-BE49-F238E27FC236}">
                <a16:creationId xmlns:a16="http://schemas.microsoft.com/office/drawing/2014/main" id="{9E499130-DA32-E15C-21D0-545F35CD1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59" y="443711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0E745186-A96D-B8B7-C371-FBE8C537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80" y="51571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F107A115-50D5-AAAF-772F-6901738728E7}"/>
              </a:ext>
            </a:extLst>
          </p:cNvPr>
          <p:cNvSpPr/>
          <p:nvPr/>
        </p:nvSpPr>
        <p:spPr>
          <a:xfrm rot="10800000">
            <a:off x="9124009" y="4604385"/>
            <a:ext cx="2228575" cy="4875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9DB21699-BC87-4DBA-9030-E414CEEE5C7F}"/>
              </a:ext>
            </a:extLst>
          </p:cNvPr>
          <p:cNvSpPr/>
          <p:nvPr/>
        </p:nvSpPr>
        <p:spPr>
          <a:xfrm rot="16200000">
            <a:off x="5918756" y="4783854"/>
            <a:ext cx="595993" cy="4652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 descr="Whisky Still Icon">
            <a:extLst>
              <a:ext uri="{FF2B5EF4-FFF2-40B4-BE49-F238E27FC236}">
                <a16:creationId xmlns:a16="http://schemas.microsoft.com/office/drawing/2014/main" id="{51BA17CC-50A9-F08E-DEC1-C80E5049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790" y="452239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44B60BF7-EFAF-A42E-6ABE-A725B799547F}"/>
              </a:ext>
            </a:extLst>
          </p:cNvPr>
          <p:cNvSpPr/>
          <p:nvPr/>
        </p:nvSpPr>
        <p:spPr>
          <a:xfrm rot="10800000">
            <a:off x="6244951" y="5026840"/>
            <a:ext cx="2360217" cy="57522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EAA4A986-6CB7-5258-3D77-959662DC0F18}"/>
              </a:ext>
            </a:extLst>
          </p:cNvPr>
          <p:cNvSpPr/>
          <p:nvPr/>
        </p:nvSpPr>
        <p:spPr>
          <a:xfrm rot="5400000">
            <a:off x="6137308" y="5129270"/>
            <a:ext cx="263534" cy="80341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0C9B0186-EB59-E5FC-C0B3-3D2D6056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632" y="51571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7473F8CA-880E-4D55-9EC8-7068EE6E9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704" y="51571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07C80BAB-E706-22F3-C19A-ED4F54111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1571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Left 20">
            <a:extLst>
              <a:ext uri="{FF2B5EF4-FFF2-40B4-BE49-F238E27FC236}">
                <a16:creationId xmlns:a16="http://schemas.microsoft.com/office/drawing/2014/main" id="{2FBF960B-6E7B-5DB4-D947-0DC9D398FA0B}"/>
              </a:ext>
            </a:extLst>
          </p:cNvPr>
          <p:cNvSpPr/>
          <p:nvPr/>
        </p:nvSpPr>
        <p:spPr>
          <a:xfrm rot="16200000">
            <a:off x="11203587" y="5862655"/>
            <a:ext cx="409194" cy="87577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7955781A-989F-5EB4-27F4-A296A6BAEF26}"/>
              </a:ext>
            </a:extLst>
          </p:cNvPr>
          <p:cNvSpPr/>
          <p:nvPr/>
        </p:nvSpPr>
        <p:spPr>
          <a:xfrm rot="5400000">
            <a:off x="6052527" y="5886967"/>
            <a:ext cx="409194" cy="87577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52A4FD98-9E9A-6F46-6B37-EC917606EF07}"/>
              </a:ext>
            </a:extLst>
          </p:cNvPr>
          <p:cNvSpPr/>
          <p:nvPr/>
        </p:nvSpPr>
        <p:spPr>
          <a:xfrm>
            <a:off x="6280368" y="6087297"/>
            <a:ext cx="5144224" cy="78007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E025E61B-9B21-660E-B12D-62889D60FC0C}"/>
              </a:ext>
            </a:extLst>
          </p:cNvPr>
          <p:cNvSpPr/>
          <p:nvPr/>
        </p:nvSpPr>
        <p:spPr>
          <a:xfrm rot="16200000">
            <a:off x="9872825" y="5862654"/>
            <a:ext cx="409194" cy="87577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7EB91592-B2D8-F18B-7568-844AE00ADC20}"/>
              </a:ext>
            </a:extLst>
          </p:cNvPr>
          <p:cNvSpPr/>
          <p:nvPr/>
        </p:nvSpPr>
        <p:spPr>
          <a:xfrm rot="10800000">
            <a:off x="1775521" y="5013176"/>
            <a:ext cx="2360217" cy="57522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05A1E579-726D-AAC4-B8C1-CEF0F4CC9001}"/>
              </a:ext>
            </a:extLst>
          </p:cNvPr>
          <p:cNvSpPr/>
          <p:nvPr/>
        </p:nvSpPr>
        <p:spPr>
          <a:xfrm rot="16200000">
            <a:off x="4379133" y="5217070"/>
            <a:ext cx="1427308" cy="4571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4446C2F5-F002-AD86-71C5-FC177B396EC1}"/>
              </a:ext>
            </a:extLst>
          </p:cNvPr>
          <p:cNvSpPr/>
          <p:nvPr/>
        </p:nvSpPr>
        <p:spPr>
          <a:xfrm rot="10800000">
            <a:off x="4896116" y="4484651"/>
            <a:ext cx="1292437" cy="4571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03283317-4FD7-90A8-3D7D-5E44EF5F504C}"/>
              </a:ext>
            </a:extLst>
          </p:cNvPr>
          <p:cNvSpPr/>
          <p:nvPr/>
        </p:nvSpPr>
        <p:spPr>
          <a:xfrm rot="16200000">
            <a:off x="9734544" y="4914978"/>
            <a:ext cx="595993" cy="4571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3F948FC0-7003-7570-061D-C5617709CE4D}"/>
              </a:ext>
            </a:extLst>
          </p:cNvPr>
          <p:cNvSpPr/>
          <p:nvPr/>
        </p:nvSpPr>
        <p:spPr>
          <a:xfrm rot="16200000">
            <a:off x="10381135" y="4879120"/>
            <a:ext cx="595993" cy="4652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3A4016FD-F334-DEBE-E62D-4B7F16C80C85}"/>
              </a:ext>
            </a:extLst>
          </p:cNvPr>
          <p:cNvSpPr/>
          <p:nvPr/>
        </p:nvSpPr>
        <p:spPr>
          <a:xfrm rot="16200000">
            <a:off x="11103333" y="4879119"/>
            <a:ext cx="595993" cy="4652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5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WHAT happens to the Rubbish?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508288" cy="38721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Acids that get recycled to the next batch?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Aldehydes that get recycled?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happens when they are redistilled in another batch?   Same?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they “break down” and disappear?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They must shape-shift to make the middle cut next time round….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584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WHAT happens to the Rubbish?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508288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Aldehydes </a:t>
            </a:r>
            <a:r>
              <a:rPr kumimoji="0" lang="en-NZ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oxidise to organic acids….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Organic acids </a:t>
            </a:r>
            <a:r>
              <a:rPr kumimoji="0" lang="en-NZ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react with ethanol to form esters….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7BE16-8D2E-2734-560D-6B268C839C24}"/>
              </a:ext>
            </a:extLst>
          </p:cNvPr>
          <p:cNvGrpSpPr/>
          <p:nvPr/>
        </p:nvGrpSpPr>
        <p:grpSpPr>
          <a:xfrm>
            <a:off x="1343472" y="5229200"/>
            <a:ext cx="6120680" cy="492538"/>
            <a:chOff x="1343472" y="5229200"/>
            <a:chExt cx="6120680" cy="4925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7B34D9-0E93-4B3C-33EA-1A87C8490C6C}"/>
                </a:ext>
              </a:extLst>
            </p:cNvPr>
            <p:cNvSpPr txBox="1"/>
            <p:nvPr/>
          </p:nvSpPr>
          <p:spPr>
            <a:xfrm>
              <a:off x="1343472" y="5229200"/>
              <a:ext cx="193379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Organic acids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FA1853-1488-7150-D4FE-DADBB9BBB270}"/>
                </a:ext>
              </a:extLst>
            </p:cNvPr>
            <p:cNvSpPr txBox="1"/>
            <p:nvPr/>
          </p:nvSpPr>
          <p:spPr>
            <a:xfrm>
              <a:off x="3990546" y="5229200"/>
              <a:ext cx="1243798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Ethanol</a:t>
              </a:r>
            </a:p>
          </p:txBody>
        </p:sp>
        <p:sp>
          <p:nvSpPr>
            <p:cNvPr id="7" name="Plus Sign 6">
              <a:extLst>
                <a:ext uri="{FF2B5EF4-FFF2-40B4-BE49-F238E27FC236}">
                  <a16:creationId xmlns:a16="http://schemas.microsoft.com/office/drawing/2014/main" id="{93B0D675-84CE-44C2-40FE-39083BA36B4D}"/>
                </a:ext>
              </a:extLst>
            </p:cNvPr>
            <p:cNvSpPr/>
            <p:nvPr/>
          </p:nvSpPr>
          <p:spPr>
            <a:xfrm>
              <a:off x="3488406" y="5260073"/>
              <a:ext cx="387630" cy="399918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B5F084-3D2C-3D19-955A-9BEB6AA043EF}"/>
                </a:ext>
              </a:extLst>
            </p:cNvPr>
            <p:cNvSpPr txBox="1"/>
            <p:nvPr/>
          </p:nvSpPr>
          <p:spPr>
            <a:xfrm>
              <a:off x="6384032" y="5260073"/>
              <a:ext cx="108012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Esters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005EFD31-5FAE-D115-E836-5FC6D9BD3079}"/>
                </a:ext>
              </a:extLst>
            </p:cNvPr>
            <p:cNvSpPr/>
            <p:nvPr/>
          </p:nvSpPr>
          <p:spPr>
            <a:xfrm>
              <a:off x="5591944" y="5340661"/>
              <a:ext cx="576064" cy="2846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2" descr="Whisky Still Icon">
            <a:extLst>
              <a:ext uri="{FF2B5EF4-FFF2-40B4-BE49-F238E27FC236}">
                <a16:creationId xmlns:a16="http://schemas.microsoft.com/office/drawing/2014/main" id="{04937648-058F-FB6D-6E38-3905C675D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4437112"/>
            <a:ext cx="1933790" cy="193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C56816-A607-8B0D-23A1-1985426128B1}"/>
              </a:ext>
            </a:extLst>
          </p:cNvPr>
          <p:cNvSpPr txBox="1"/>
          <p:nvPr/>
        </p:nvSpPr>
        <p:spPr>
          <a:xfrm>
            <a:off x="10097657" y="3212976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361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C5060-3A7E-6568-0389-686E800B01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Water       -       it sticks TO ITSELF</a:t>
            </a:r>
          </a:p>
        </p:txBody>
      </p:sp>
      <p:pic>
        <p:nvPicPr>
          <p:cNvPr id="1026" name="Picture 2" descr="Building molecular Hamiltonians — PennyLane documentation">
            <a:extLst>
              <a:ext uri="{FF2B5EF4-FFF2-40B4-BE49-F238E27FC236}">
                <a16:creationId xmlns:a16="http://schemas.microsoft.com/office/drawing/2014/main" id="{8C12D482-F594-6D86-012B-237677C23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403451"/>
            <a:ext cx="1335435" cy="8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ydrogen Bonding | CK-12 Foundation">
            <a:extLst>
              <a:ext uri="{FF2B5EF4-FFF2-40B4-BE49-F238E27FC236}">
                <a16:creationId xmlns:a16="http://schemas.microsoft.com/office/drawing/2014/main" id="{1001BB8E-CAF3-6D89-EF41-DF3059B5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3135098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xamples of Hydrogen Bonding - Chemistry Examples">
            <a:extLst>
              <a:ext uri="{FF2B5EF4-FFF2-40B4-BE49-F238E27FC236}">
                <a16:creationId xmlns:a16="http://schemas.microsoft.com/office/drawing/2014/main" id="{826C0799-BC72-8CE7-1245-D07B1542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340345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67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Rubbish turns to gold?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508288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Early in a batch still run ethanol in the vapours in high (water low)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Further up the lyne arm ethanol in vapours higher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Inside of beaten copper vessels get flaky as they 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 the conditions for esterification??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" descr="Whisky Still Icon">
            <a:extLst>
              <a:ext uri="{FF2B5EF4-FFF2-40B4-BE49-F238E27FC236}">
                <a16:creationId xmlns:a16="http://schemas.microsoft.com/office/drawing/2014/main" id="{2C95B237-A7EC-F71C-2AFD-F9C491B5B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4437112"/>
            <a:ext cx="1933790" cy="193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7C48AB3-EEFA-2917-83A8-BCB1607E1462}"/>
              </a:ext>
            </a:extLst>
          </p:cNvPr>
          <p:cNvGrpSpPr/>
          <p:nvPr/>
        </p:nvGrpSpPr>
        <p:grpSpPr>
          <a:xfrm>
            <a:off x="1343472" y="5229200"/>
            <a:ext cx="6120680" cy="492538"/>
            <a:chOff x="1343472" y="5229200"/>
            <a:chExt cx="6120680" cy="4925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64E326-F6D0-5698-5AD9-7B0439781D80}"/>
                </a:ext>
              </a:extLst>
            </p:cNvPr>
            <p:cNvSpPr txBox="1"/>
            <p:nvPr/>
          </p:nvSpPr>
          <p:spPr>
            <a:xfrm>
              <a:off x="1343472" y="5229200"/>
              <a:ext cx="193379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Organic acids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6921BB-AED1-86E0-C04B-5FB5F84960DF}"/>
                </a:ext>
              </a:extLst>
            </p:cNvPr>
            <p:cNvSpPr txBox="1"/>
            <p:nvPr/>
          </p:nvSpPr>
          <p:spPr>
            <a:xfrm>
              <a:off x="3990546" y="5229200"/>
              <a:ext cx="1243798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Ethanol</a:t>
              </a:r>
            </a:p>
          </p:txBody>
        </p:sp>
        <p:sp>
          <p:nvSpPr>
            <p:cNvPr id="6" name="Plus Sign 5">
              <a:extLst>
                <a:ext uri="{FF2B5EF4-FFF2-40B4-BE49-F238E27FC236}">
                  <a16:creationId xmlns:a16="http://schemas.microsoft.com/office/drawing/2014/main" id="{D8902AE0-A1AF-9C6D-5700-B70263274C1B}"/>
                </a:ext>
              </a:extLst>
            </p:cNvPr>
            <p:cNvSpPr/>
            <p:nvPr/>
          </p:nvSpPr>
          <p:spPr>
            <a:xfrm>
              <a:off x="3488406" y="5260073"/>
              <a:ext cx="387630" cy="399918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569E33-CF2A-8821-9B7C-714A595B06D5}"/>
                </a:ext>
              </a:extLst>
            </p:cNvPr>
            <p:cNvSpPr txBox="1"/>
            <p:nvPr/>
          </p:nvSpPr>
          <p:spPr>
            <a:xfrm>
              <a:off x="6384032" y="5260073"/>
              <a:ext cx="108012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Esters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913DB33A-27FE-AB05-CD26-29BE666A7363}"/>
                </a:ext>
              </a:extLst>
            </p:cNvPr>
            <p:cNvSpPr/>
            <p:nvPr/>
          </p:nvSpPr>
          <p:spPr>
            <a:xfrm>
              <a:off x="5591944" y="5340661"/>
              <a:ext cx="576064" cy="2846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EE8E3EF-2EAE-1730-FC24-0949EE514D2D}"/>
              </a:ext>
            </a:extLst>
          </p:cNvPr>
          <p:cNvSpPr/>
          <p:nvPr/>
        </p:nvSpPr>
        <p:spPr>
          <a:xfrm>
            <a:off x="10560496" y="3363825"/>
            <a:ext cx="1080120" cy="648072"/>
          </a:xfrm>
          <a:prstGeom prst="wedgeRoundRectCallout">
            <a:avLst>
              <a:gd name="adj1" fmla="val -29215"/>
              <a:gd name="adj2" fmla="val 1351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 here!</a:t>
            </a:r>
          </a:p>
        </p:txBody>
      </p:sp>
    </p:spTree>
    <p:extLst>
      <p:ext uri="{BB962C8B-B14F-4D97-AF65-F5344CB8AC3E}">
        <p14:creationId xmlns:p14="http://schemas.microsoft.com/office/powerpoint/2010/main" val="3751667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isky Still Icon">
            <a:extLst>
              <a:ext uri="{FF2B5EF4-FFF2-40B4-BE49-F238E27FC236}">
                <a16:creationId xmlns:a16="http://schemas.microsoft.com/office/drawing/2014/main" id="{26B0F6D2-E076-93A1-DB20-5FD01C08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924" y="4916714"/>
            <a:ext cx="892152" cy="8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Energy needs of distillation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508288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needs 2260 kJ for 1 kg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Ethanol needs 850 kJ for 1 kg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demand climbs during a run: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Constant heat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declining evaporation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D0EE669-8582-4F4D-B04B-8B681237A2F3}"/>
              </a:ext>
            </a:extLst>
          </p:cNvPr>
          <p:cNvGraphicFramePr>
            <a:graphicFrameLocks/>
          </p:cNvGraphicFramePr>
          <p:nvPr/>
        </p:nvGraphicFramePr>
        <p:xfrm>
          <a:off x="8112224" y="2288042"/>
          <a:ext cx="3935760" cy="408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rrow: Left 5">
            <a:extLst>
              <a:ext uri="{FF2B5EF4-FFF2-40B4-BE49-F238E27FC236}">
                <a16:creationId xmlns:a16="http://schemas.microsoft.com/office/drawing/2014/main" id="{B96ADC33-9A15-F3B4-5B2B-7B254AD7C9D9}"/>
              </a:ext>
            </a:extLst>
          </p:cNvPr>
          <p:cNvSpPr/>
          <p:nvPr/>
        </p:nvSpPr>
        <p:spPr>
          <a:xfrm>
            <a:off x="10086144" y="5301208"/>
            <a:ext cx="474352" cy="26751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B07ED3-5A28-6E40-4994-F71F75D62F1D}"/>
              </a:ext>
            </a:extLst>
          </p:cNvPr>
          <p:cNvCxnSpPr/>
          <p:nvPr/>
        </p:nvCxnSpPr>
        <p:spPr>
          <a:xfrm>
            <a:off x="8976320" y="5652195"/>
            <a:ext cx="576064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448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isky Still Icon">
            <a:extLst>
              <a:ext uri="{FF2B5EF4-FFF2-40B4-BE49-F238E27FC236}">
                <a16:creationId xmlns:a16="http://schemas.microsoft.com/office/drawing/2014/main" id="{26B0F6D2-E076-93A1-DB20-5FD01C08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924" y="4916714"/>
            <a:ext cx="892152" cy="8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Energy needs of distillation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508288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needs 2260 kJ for 1 kg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Ethanol needs 850 kJ for 1 kg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demand climbs during a run: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Constant heat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declining evaporation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D0EE669-8582-4F4D-B04B-8B681237A2F3}"/>
              </a:ext>
            </a:extLst>
          </p:cNvPr>
          <p:cNvGraphicFramePr>
            <a:graphicFrameLocks/>
          </p:cNvGraphicFramePr>
          <p:nvPr/>
        </p:nvGraphicFramePr>
        <p:xfrm>
          <a:off x="8112224" y="2288042"/>
          <a:ext cx="3935760" cy="408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rrow: Left 5">
            <a:extLst>
              <a:ext uri="{FF2B5EF4-FFF2-40B4-BE49-F238E27FC236}">
                <a16:creationId xmlns:a16="http://schemas.microsoft.com/office/drawing/2014/main" id="{B96ADC33-9A15-F3B4-5B2B-7B254AD7C9D9}"/>
              </a:ext>
            </a:extLst>
          </p:cNvPr>
          <p:cNvSpPr/>
          <p:nvPr/>
        </p:nvSpPr>
        <p:spPr>
          <a:xfrm>
            <a:off x="10086144" y="5301208"/>
            <a:ext cx="474352" cy="26751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B07ED3-5A28-6E40-4994-F71F75D62F1D}"/>
              </a:ext>
            </a:extLst>
          </p:cNvPr>
          <p:cNvCxnSpPr/>
          <p:nvPr/>
        </p:nvCxnSpPr>
        <p:spPr>
          <a:xfrm>
            <a:off x="8976320" y="5652195"/>
            <a:ext cx="576064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918F877-0865-545A-8552-65D766816F49}"/>
              </a:ext>
            </a:extLst>
          </p:cNvPr>
          <p:cNvSpPr/>
          <p:nvPr/>
        </p:nvSpPr>
        <p:spPr>
          <a:xfrm>
            <a:off x="8842377" y="481729"/>
            <a:ext cx="1296144" cy="355032"/>
          </a:xfrm>
          <a:prstGeom prst="wedgeRoundRectCallout">
            <a:avLst>
              <a:gd name="adj1" fmla="val -8260"/>
              <a:gd name="adj2" fmla="val 735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~14 c/kg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A0CA6C7-D90F-F226-80A4-08F0F1917DC9}"/>
              </a:ext>
            </a:extLst>
          </p:cNvPr>
          <p:cNvSpPr/>
          <p:nvPr/>
        </p:nvSpPr>
        <p:spPr>
          <a:xfrm>
            <a:off x="10738728" y="1631224"/>
            <a:ext cx="1296144" cy="355032"/>
          </a:xfrm>
          <a:prstGeom prst="wedgeRoundRectCallout">
            <a:avLst>
              <a:gd name="adj1" fmla="val -56457"/>
              <a:gd name="adj2" fmla="val 603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~10 c/kg</a:t>
            </a:r>
          </a:p>
        </p:txBody>
      </p:sp>
    </p:spTree>
    <p:extLst>
      <p:ext uri="{BB962C8B-B14F-4D97-AF65-F5344CB8AC3E}">
        <p14:creationId xmlns:p14="http://schemas.microsoft.com/office/powerpoint/2010/main" val="4039313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Energy needs of distillation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508288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Still contents get wetter over run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Boiling point climbs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Constant heat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declining evaporation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 driving force declines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Unless you lift hot oil temp to compensate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A6D844AF-F8FB-274E-F343-3C365105FE1F}"/>
              </a:ext>
            </a:extLst>
          </p:cNvPr>
          <p:cNvSpPr/>
          <p:nvPr/>
        </p:nvSpPr>
        <p:spPr>
          <a:xfrm>
            <a:off x="8616280" y="3220960"/>
            <a:ext cx="144016" cy="28004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8202C4E-34FB-D94C-79D0-192F4E9C8C53}"/>
              </a:ext>
            </a:extLst>
          </p:cNvPr>
          <p:cNvGraphicFramePr>
            <a:graphicFrameLocks/>
          </p:cNvGraphicFramePr>
          <p:nvPr/>
        </p:nvGraphicFramePr>
        <p:xfrm>
          <a:off x="7824192" y="2492896"/>
          <a:ext cx="4221857" cy="311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FF0412ED-6D1F-D0D8-FAF5-AA7D845D085E}"/>
              </a:ext>
            </a:extLst>
          </p:cNvPr>
          <p:cNvSpPr/>
          <p:nvPr/>
        </p:nvSpPr>
        <p:spPr>
          <a:xfrm>
            <a:off x="10704512" y="3245089"/>
            <a:ext cx="103047" cy="15925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123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WHAT is reflux?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508288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 of three distillations runs in a row to get more and more pure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" descr="Whisky Still Icon">
            <a:extLst>
              <a:ext uri="{FF2B5EF4-FFF2-40B4-BE49-F238E27FC236}">
                <a16:creationId xmlns:a16="http://schemas.microsoft.com/office/drawing/2014/main" id="{2C95B237-A7EC-F71C-2AFD-F9C491B5B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429309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Whisky Still Icon">
            <a:extLst>
              <a:ext uri="{FF2B5EF4-FFF2-40B4-BE49-F238E27FC236}">
                <a16:creationId xmlns:a16="http://schemas.microsoft.com/office/drawing/2014/main" id="{7B3353E4-2D9B-E614-43B5-5D9A8B9F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00" y="4300125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Whisky Still Icon">
            <a:extLst>
              <a:ext uri="{FF2B5EF4-FFF2-40B4-BE49-F238E27FC236}">
                <a16:creationId xmlns:a16="http://schemas.microsoft.com/office/drawing/2014/main" id="{B84B0E2D-A5B1-A1F0-6A77-CAD07AF4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327013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9C6C1DA8-5900-6778-03AC-01AF8E0A5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48" y="499820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FB7381C9-7B52-BB94-71C3-77F8229D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48" y="501317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28DCCC89-765B-83CE-40F4-C6375353E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914" y="50318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9DD06E84-9BD7-70DF-1169-B05719E0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04804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E71F32-6036-6FBC-45A5-C4B79B03D5C5}"/>
              </a:ext>
            </a:extLst>
          </p:cNvPr>
          <p:cNvSpPr txBox="1"/>
          <p:nvPr/>
        </p:nvSpPr>
        <p:spPr>
          <a:xfrm>
            <a:off x="2279576" y="56794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679D49-E786-51FA-3255-85FE0DC6A213}"/>
              </a:ext>
            </a:extLst>
          </p:cNvPr>
          <p:cNvSpPr txBox="1"/>
          <p:nvPr/>
        </p:nvSpPr>
        <p:spPr>
          <a:xfrm>
            <a:off x="4799856" y="5661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D85ABA-428C-DE38-6B99-C639A020A936}"/>
              </a:ext>
            </a:extLst>
          </p:cNvPr>
          <p:cNvSpPr txBox="1"/>
          <p:nvPr/>
        </p:nvSpPr>
        <p:spPr>
          <a:xfrm>
            <a:off x="7413210" y="56570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EEA577-1037-42C8-973A-ADA8D8B351AA}"/>
              </a:ext>
            </a:extLst>
          </p:cNvPr>
          <p:cNvSpPr txBox="1"/>
          <p:nvPr/>
        </p:nvSpPr>
        <p:spPr>
          <a:xfrm>
            <a:off x="9984835" y="56570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92%</a:t>
            </a:r>
          </a:p>
        </p:txBody>
      </p:sp>
    </p:spTree>
    <p:extLst>
      <p:ext uri="{BB962C8B-B14F-4D97-AF65-F5344CB8AC3E}">
        <p14:creationId xmlns:p14="http://schemas.microsoft.com/office/powerpoint/2010/main" val="3463516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WHAT is reflux?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10508288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you need three lots of heating and cooling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" descr="Whisky Still Icon">
            <a:extLst>
              <a:ext uri="{FF2B5EF4-FFF2-40B4-BE49-F238E27FC236}">
                <a16:creationId xmlns:a16="http://schemas.microsoft.com/office/drawing/2014/main" id="{2C95B237-A7EC-F71C-2AFD-F9C491B5B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429309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Whisky Still Icon">
            <a:extLst>
              <a:ext uri="{FF2B5EF4-FFF2-40B4-BE49-F238E27FC236}">
                <a16:creationId xmlns:a16="http://schemas.microsoft.com/office/drawing/2014/main" id="{7B3353E4-2D9B-E614-43B5-5D9A8B9F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00" y="4300125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Whisky Still Icon">
            <a:extLst>
              <a:ext uri="{FF2B5EF4-FFF2-40B4-BE49-F238E27FC236}">
                <a16:creationId xmlns:a16="http://schemas.microsoft.com/office/drawing/2014/main" id="{B84B0E2D-A5B1-A1F0-6A77-CAD07AF4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327013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9C6C1DA8-5900-6778-03AC-01AF8E0A5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48" y="499820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FB7381C9-7B52-BB94-71C3-77F8229D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48" y="501317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28DCCC89-765B-83CE-40F4-C6375353E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914" y="50318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9DD06E84-9BD7-70DF-1169-B05719E0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04804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E71F32-6036-6FBC-45A5-C4B79B03D5C5}"/>
              </a:ext>
            </a:extLst>
          </p:cNvPr>
          <p:cNvSpPr txBox="1"/>
          <p:nvPr/>
        </p:nvSpPr>
        <p:spPr>
          <a:xfrm>
            <a:off x="2279576" y="56794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679D49-E786-51FA-3255-85FE0DC6A213}"/>
              </a:ext>
            </a:extLst>
          </p:cNvPr>
          <p:cNvSpPr txBox="1"/>
          <p:nvPr/>
        </p:nvSpPr>
        <p:spPr>
          <a:xfrm>
            <a:off x="4799856" y="5661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D85ABA-428C-DE38-6B99-C639A020A936}"/>
              </a:ext>
            </a:extLst>
          </p:cNvPr>
          <p:cNvSpPr txBox="1"/>
          <p:nvPr/>
        </p:nvSpPr>
        <p:spPr>
          <a:xfrm>
            <a:off x="7413210" y="56570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EEA577-1037-42C8-973A-ADA8D8B351AA}"/>
              </a:ext>
            </a:extLst>
          </p:cNvPr>
          <p:cNvSpPr txBox="1"/>
          <p:nvPr/>
        </p:nvSpPr>
        <p:spPr>
          <a:xfrm>
            <a:off x="9984835" y="56570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92%</a:t>
            </a:r>
          </a:p>
        </p:txBody>
      </p:sp>
      <p:pic>
        <p:nvPicPr>
          <p:cNvPr id="7170" name="Picture 2" descr="Fire Flame Icon Vector Illustration Graphic by juliochaniago55 · Creative  Fabrica">
            <a:extLst>
              <a:ext uri="{FF2B5EF4-FFF2-40B4-BE49-F238E27FC236}">
                <a16:creationId xmlns:a16="http://schemas.microsoft.com/office/drawing/2014/main" id="{FF8F9FDB-B293-E4A7-216E-1663EE017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68" y="5574272"/>
            <a:ext cx="877639" cy="4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re Flame Icon Vector Illustration Graphic by juliochaniago55 · Creative  Fabrica">
            <a:extLst>
              <a:ext uri="{FF2B5EF4-FFF2-40B4-BE49-F238E27FC236}">
                <a16:creationId xmlns:a16="http://schemas.microsoft.com/office/drawing/2014/main" id="{E0FE895E-1FFA-7703-E50B-BCCB437F9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88" y="5620067"/>
            <a:ext cx="877639" cy="4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re Flame Icon Vector Illustration Graphic by juliochaniago55 · Creative  Fabrica">
            <a:extLst>
              <a:ext uri="{FF2B5EF4-FFF2-40B4-BE49-F238E27FC236}">
                <a16:creationId xmlns:a16="http://schemas.microsoft.com/office/drawing/2014/main" id="{6B9644BD-B554-94A1-9D69-68EA873E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330" y="5597639"/>
            <a:ext cx="877639" cy="4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ap water - Free Tools and utensils icons">
            <a:extLst>
              <a:ext uri="{FF2B5EF4-FFF2-40B4-BE49-F238E27FC236}">
                <a16:creationId xmlns:a16="http://schemas.microsoft.com/office/drawing/2014/main" id="{CCEAE619-8311-26A7-7C8F-BA7C9457E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35" y="3717031"/>
            <a:ext cx="576065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ap water - Free Tools and utensils icons">
            <a:extLst>
              <a:ext uri="{FF2B5EF4-FFF2-40B4-BE49-F238E27FC236}">
                <a16:creationId xmlns:a16="http://schemas.microsoft.com/office/drawing/2014/main" id="{FAA4D87A-4827-2C14-0CA0-B930F645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80" y="3717030"/>
            <a:ext cx="576065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ap water - Free Tools and utensils icons">
            <a:extLst>
              <a:ext uri="{FF2B5EF4-FFF2-40B4-BE49-F238E27FC236}">
                <a16:creationId xmlns:a16="http://schemas.microsoft.com/office/drawing/2014/main" id="{BE6C1335-7239-7990-816E-73022365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859" y="3724060"/>
            <a:ext cx="576065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70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WHAT is reflux?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32328" y="2281880"/>
            <a:ext cx="5755760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Unless: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the heat over and over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Bubbling through liquid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Heat stronger spirit in next still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 distillations in one device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28DCCC89-765B-83CE-40F4-C6375353E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452796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9DD06E84-9BD7-70DF-1169-B05719E0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540" y="184482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E71F32-6036-6FBC-45A5-C4B79B03D5C5}"/>
              </a:ext>
            </a:extLst>
          </p:cNvPr>
          <p:cNvSpPr txBox="1"/>
          <p:nvPr/>
        </p:nvSpPr>
        <p:spPr>
          <a:xfrm>
            <a:off x="7392144" y="521918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EEA577-1037-42C8-973A-ADA8D8B351AA}"/>
              </a:ext>
            </a:extLst>
          </p:cNvPr>
          <p:cNvSpPr txBox="1"/>
          <p:nvPr/>
        </p:nvSpPr>
        <p:spPr>
          <a:xfrm>
            <a:off x="11064552" y="24928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92%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640FAC-7DCC-DDB7-C7E9-C707ED56D305}"/>
              </a:ext>
            </a:extLst>
          </p:cNvPr>
          <p:cNvGrpSpPr/>
          <p:nvPr/>
        </p:nvGrpSpPr>
        <p:grpSpPr>
          <a:xfrm>
            <a:off x="7824192" y="1196752"/>
            <a:ext cx="3168352" cy="4395465"/>
            <a:chOff x="6744072" y="1196752"/>
            <a:chExt cx="3168352" cy="4395465"/>
          </a:xfrm>
        </p:grpSpPr>
        <p:pic>
          <p:nvPicPr>
            <p:cNvPr id="21" name="Picture 2" descr="Whisky Still Icon">
              <a:extLst>
                <a:ext uri="{FF2B5EF4-FFF2-40B4-BE49-F238E27FC236}">
                  <a16:creationId xmlns:a16="http://schemas.microsoft.com/office/drawing/2014/main" id="{2C95B237-A7EC-F71C-2AFD-F9C491B5B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6280" y="1844824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Whisky Still Icon">
              <a:extLst>
                <a:ext uri="{FF2B5EF4-FFF2-40B4-BE49-F238E27FC236}">
                  <a16:creationId xmlns:a16="http://schemas.microsoft.com/office/drawing/2014/main" id="{7B3353E4-2D9B-E614-43B5-5D9A8B9FE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172" y="2842510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Whisky Still Icon">
              <a:extLst>
                <a:ext uri="{FF2B5EF4-FFF2-40B4-BE49-F238E27FC236}">
                  <a16:creationId xmlns:a16="http://schemas.microsoft.com/office/drawing/2014/main" id="{B84B0E2D-A5B1-A1F0-6A77-CAD07AF4E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072" y="3807880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Tap water - Free Tools and utensils icons">
              <a:extLst>
                <a:ext uri="{FF2B5EF4-FFF2-40B4-BE49-F238E27FC236}">
                  <a16:creationId xmlns:a16="http://schemas.microsoft.com/office/drawing/2014/main" id="{3FE6721E-9226-C6CA-BF77-1948A2566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352" y="1196752"/>
              <a:ext cx="576065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Fire Flame Icon Vector Illustration Graphic by juliochaniago55 · Creative  Fabrica">
              <a:extLst>
                <a:ext uri="{FF2B5EF4-FFF2-40B4-BE49-F238E27FC236}">
                  <a16:creationId xmlns:a16="http://schemas.microsoft.com/office/drawing/2014/main" id="{798CD438-3618-4134-13D9-EC823ED6E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324" y="5104024"/>
              <a:ext cx="877639" cy="488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6034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Distillation column</a:t>
            </a:r>
          </a:p>
        </p:txBody>
      </p:sp>
      <p:pic>
        <p:nvPicPr>
          <p:cNvPr id="26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28DCCC89-765B-83CE-40F4-C6375353E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452796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Barrel Icon Royalty Free SVG, Cliparts, Vectors, And Stock Illustration.  Image 80876510.">
            <a:extLst>
              <a:ext uri="{FF2B5EF4-FFF2-40B4-BE49-F238E27FC236}">
                <a16:creationId xmlns:a16="http://schemas.microsoft.com/office/drawing/2014/main" id="{9DD06E84-9BD7-70DF-1169-B05719E0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540" y="184482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E71F32-6036-6FBC-45A5-C4B79B03D5C5}"/>
              </a:ext>
            </a:extLst>
          </p:cNvPr>
          <p:cNvSpPr txBox="1"/>
          <p:nvPr/>
        </p:nvSpPr>
        <p:spPr>
          <a:xfrm>
            <a:off x="7392144" y="521918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EEA577-1037-42C8-973A-ADA8D8B351AA}"/>
              </a:ext>
            </a:extLst>
          </p:cNvPr>
          <p:cNvSpPr txBox="1"/>
          <p:nvPr/>
        </p:nvSpPr>
        <p:spPr>
          <a:xfrm>
            <a:off x="11064552" y="24928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92%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640FAC-7DCC-DDB7-C7E9-C707ED56D305}"/>
              </a:ext>
            </a:extLst>
          </p:cNvPr>
          <p:cNvGrpSpPr/>
          <p:nvPr/>
        </p:nvGrpSpPr>
        <p:grpSpPr>
          <a:xfrm>
            <a:off x="7824192" y="1196752"/>
            <a:ext cx="3168352" cy="4395465"/>
            <a:chOff x="6744072" y="1196752"/>
            <a:chExt cx="3168352" cy="4395465"/>
          </a:xfrm>
        </p:grpSpPr>
        <p:pic>
          <p:nvPicPr>
            <p:cNvPr id="21" name="Picture 2" descr="Whisky Still Icon">
              <a:extLst>
                <a:ext uri="{FF2B5EF4-FFF2-40B4-BE49-F238E27FC236}">
                  <a16:creationId xmlns:a16="http://schemas.microsoft.com/office/drawing/2014/main" id="{2C95B237-A7EC-F71C-2AFD-F9C491B5B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6280" y="1844824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Whisky Still Icon">
              <a:extLst>
                <a:ext uri="{FF2B5EF4-FFF2-40B4-BE49-F238E27FC236}">
                  <a16:creationId xmlns:a16="http://schemas.microsoft.com/office/drawing/2014/main" id="{7B3353E4-2D9B-E614-43B5-5D9A8B9FE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172" y="2842510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Whisky Still Icon">
              <a:extLst>
                <a:ext uri="{FF2B5EF4-FFF2-40B4-BE49-F238E27FC236}">
                  <a16:creationId xmlns:a16="http://schemas.microsoft.com/office/drawing/2014/main" id="{B84B0E2D-A5B1-A1F0-6A77-CAD07AF4E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072" y="3807880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Tap water - Free Tools and utensils icons">
              <a:extLst>
                <a:ext uri="{FF2B5EF4-FFF2-40B4-BE49-F238E27FC236}">
                  <a16:creationId xmlns:a16="http://schemas.microsoft.com/office/drawing/2014/main" id="{3FE6721E-9226-C6CA-BF77-1948A2566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352" y="1196752"/>
              <a:ext cx="576065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Fire Flame Icon Vector Illustration Graphic by juliochaniago55 · Creative  Fabrica">
              <a:extLst>
                <a:ext uri="{FF2B5EF4-FFF2-40B4-BE49-F238E27FC236}">
                  <a16:creationId xmlns:a16="http://schemas.microsoft.com/office/drawing/2014/main" id="{798CD438-3618-4134-13D9-EC823ED6E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324" y="5104024"/>
              <a:ext cx="877639" cy="488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70" name="Picture 6" descr="Distillation - Pot v Column distillation">
            <a:extLst>
              <a:ext uri="{FF2B5EF4-FFF2-40B4-BE49-F238E27FC236}">
                <a16:creationId xmlns:a16="http://schemas.microsoft.com/office/drawing/2014/main" id="{24AF00A9-6264-D722-902B-BD837051E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00" y="2507061"/>
            <a:ext cx="2273016" cy="34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Plate column - Wikipedia">
            <a:extLst>
              <a:ext uri="{FF2B5EF4-FFF2-40B4-BE49-F238E27FC236}">
                <a16:creationId xmlns:a16="http://schemas.microsoft.com/office/drawing/2014/main" id="{C1A1FD6A-6243-2974-5774-F2FFFC86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20" y="2420888"/>
            <a:ext cx="2049960" cy="364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70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Distillation column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640FAC-7DCC-DDB7-C7E9-C707ED56D305}"/>
              </a:ext>
            </a:extLst>
          </p:cNvPr>
          <p:cNvGrpSpPr/>
          <p:nvPr/>
        </p:nvGrpSpPr>
        <p:grpSpPr>
          <a:xfrm>
            <a:off x="9624392" y="2708920"/>
            <a:ext cx="2232248" cy="3213875"/>
            <a:chOff x="6744072" y="1196752"/>
            <a:chExt cx="3168352" cy="4395465"/>
          </a:xfrm>
        </p:grpSpPr>
        <p:pic>
          <p:nvPicPr>
            <p:cNvPr id="21" name="Picture 2" descr="Whisky Still Icon">
              <a:extLst>
                <a:ext uri="{FF2B5EF4-FFF2-40B4-BE49-F238E27FC236}">
                  <a16:creationId xmlns:a16="http://schemas.microsoft.com/office/drawing/2014/main" id="{2C95B237-A7EC-F71C-2AFD-F9C491B5B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6280" y="1844824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Whisky Still Icon">
              <a:extLst>
                <a:ext uri="{FF2B5EF4-FFF2-40B4-BE49-F238E27FC236}">
                  <a16:creationId xmlns:a16="http://schemas.microsoft.com/office/drawing/2014/main" id="{7B3353E4-2D9B-E614-43B5-5D9A8B9FE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172" y="2842510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Whisky Still Icon">
              <a:extLst>
                <a:ext uri="{FF2B5EF4-FFF2-40B4-BE49-F238E27FC236}">
                  <a16:creationId xmlns:a16="http://schemas.microsoft.com/office/drawing/2014/main" id="{B84B0E2D-A5B1-A1F0-6A77-CAD07AF4E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072" y="3807880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Tap water - Free Tools and utensils icons">
              <a:extLst>
                <a:ext uri="{FF2B5EF4-FFF2-40B4-BE49-F238E27FC236}">
                  <a16:creationId xmlns:a16="http://schemas.microsoft.com/office/drawing/2014/main" id="{3FE6721E-9226-C6CA-BF77-1948A2566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352" y="1196752"/>
              <a:ext cx="576065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Fire Flame Icon Vector Illustration Graphic by juliochaniago55 · Creative  Fabrica">
              <a:extLst>
                <a:ext uri="{FF2B5EF4-FFF2-40B4-BE49-F238E27FC236}">
                  <a16:creationId xmlns:a16="http://schemas.microsoft.com/office/drawing/2014/main" id="{798CD438-3618-4134-13D9-EC823ED6E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324" y="5104024"/>
              <a:ext cx="877639" cy="488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74" name="Picture 10" descr="Plate column - Wikipedia">
            <a:extLst>
              <a:ext uri="{FF2B5EF4-FFF2-40B4-BE49-F238E27FC236}">
                <a16:creationId xmlns:a16="http://schemas.microsoft.com/office/drawing/2014/main" id="{C1A1FD6A-6243-2974-5774-F2FFFC86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97" y="2390707"/>
            <a:ext cx="2049960" cy="364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6B6EAA-DB18-CE19-F443-D7CD510F2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1780" y="2593021"/>
            <a:ext cx="2049959" cy="3074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E92A18-CD2C-CD63-CFB0-F4526DBCF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248" y="2575190"/>
            <a:ext cx="2124898" cy="33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65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Distillation column needs reflux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E92A18-CD2C-CD63-CFB0-F4526DBCF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48" y="2575190"/>
            <a:ext cx="2124898" cy="334760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2448D7-D497-1E02-7B87-A9406997C67E}"/>
              </a:ext>
            </a:extLst>
          </p:cNvPr>
          <p:cNvSpPr txBox="1">
            <a:spLocks/>
          </p:cNvSpPr>
          <p:nvPr/>
        </p:nvSpPr>
        <p:spPr>
          <a:xfrm>
            <a:off x="3652608" y="3501008"/>
            <a:ext cx="5755760" cy="2653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 partial condensation of vapour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make liquid spirit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drain backward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condense upcoming vapours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act as multiple stages of still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Selective condensation of high boiling stuff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FED3A34-455B-6D29-12BE-F384941F8A52}"/>
              </a:ext>
            </a:extLst>
          </p:cNvPr>
          <p:cNvSpPr/>
          <p:nvPr/>
        </p:nvSpPr>
        <p:spPr>
          <a:xfrm>
            <a:off x="4079776" y="2708920"/>
            <a:ext cx="2124898" cy="936104"/>
          </a:xfrm>
          <a:prstGeom prst="wedgeRectCallout">
            <a:avLst>
              <a:gd name="adj1" fmla="val -127775"/>
              <a:gd name="adj2" fmla="val 52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Dephlegmator to condense only some of the vapours</a:t>
            </a:r>
          </a:p>
        </p:txBody>
      </p:sp>
      <p:pic>
        <p:nvPicPr>
          <p:cNvPr id="14338" name="Picture 2" descr="undefined">
            <a:extLst>
              <a:ext uri="{FF2B5EF4-FFF2-40B4-BE49-F238E27FC236}">
                <a16:creationId xmlns:a16="http://schemas.microsoft.com/office/drawing/2014/main" id="{14E9A688-FD62-6F3C-375E-A82653123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708920"/>
            <a:ext cx="223485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67C8EF3-9062-0E04-1150-51204988262F}"/>
              </a:ext>
            </a:extLst>
          </p:cNvPr>
          <p:cNvSpPr/>
          <p:nvPr/>
        </p:nvSpPr>
        <p:spPr>
          <a:xfrm>
            <a:off x="7176120" y="2700961"/>
            <a:ext cx="1622389" cy="944063"/>
          </a:xfrm>
          <a:prstGeom prst="wedgeRectCallout">
            <a:avLst>
              <a:gd name="adj1" fmla="val 169887"/>
              <a:gd name="adj2" fmla="val 131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Condenser + partial reflux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EC3661-DC94-43E2-A3F0-05D57D2E0791}"/>
              </a:ext>
            </a:extLst>
          </p:cNvPr>
          <p:cNvSpPr txBox="1"/>
          <p:nvPr/>
        </p:nvSpPr>
        <p:spPr>
          <a:xfrm>
            <a:off x="6456040" y="298832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04074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C5060-3A7E-6568-0389-686E800B01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Water       -       and wriggles</a:t>
            </a:r>
          </a:p>
        </p:txBody>
      </p:sp>
      <p:pic>
        <p:nvPicPr>
          <p:cNvPr id="1028" name="Picture 4" descr="MOLECULAR INTERPRETATION OF ENTROPY - CHEMICAL THERMODYNAMICS - CHEMISTRY  THE CENTRAL SCIENCE">
            <a:extLst>
              <a:ext uri="{FF2B5EF4-FFF2-40B4-BE49-F238E27FC236}">
                <a16:creationId xmlns:a16="http://schemas.microsoft.com/office/drawing/2014/main" id="{07E67496-0F1C-C82A-6337-22C89F170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3185219"/>
            <a:ext cx="686812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96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When do you need a column?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5159896" y="2281880"/>
            <a:ext cx="6480720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hard to get up to high alcohol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knock down unwanted flavour components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make clean neutral spirit of later use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gin making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blending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9948E-2084-81D1-559F-62F1C30AC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48" y="2575190"/>
            <a:ext cx="2124898" cy="33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68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A pot still has some reflux built in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5159896" y="2281880"/>
            <a:ext cx="6480720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Long/extended neck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Ball or lamp glass neck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Rising lyne arm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A pot still and its parts">
            <a:extLst>
              <a:ext uri="{FF2B5EF4-FFF2-40B4-BE49-F238E27FC236}">
                <a16:creationId xmlns:a16="http://schemas.microsoft.com/office/drawing/2014/main" id="{A1E972AA-8949-BE7A-7A03-8A09DDBB8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9" y="2471738"/>
            <a:ext cx="2880320" cy="393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3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NZ" dirty="0"/>
              <a:t>A pot still and scale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5159896" y="2281880"/>
            <a:ext cx="6480720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Smaller still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more surface/volume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More reflux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More copper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Different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A pot still and its parts">
            <a:extLst>
              <a:ext uri="{FF2B5EF4-FFF2-40B4-BE49-F238E27FC236}">
                <a16:creationId xmlns:a16="http://schemas.microsoft.com/office/drawing/2014/main" id="{A1E972AA-8949-BE7A-7A03-8A09DDBB8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348880"/>
            <a:ext cx="2880320" cy="393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w to Distill Whiskey and Moonshine">
            <a:extLst>
              <a:ext uri="{FF2B5EF4-FFF2-40B4-BE49-F238E27FC236}">
                <a16:creationId xmlns:a16="http://schemas.microsoft.com/office/drawing/2014/main" id="{FEAC6D6F-0ACA-662B-268F-4136CBA6F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47" y="4437112"/>
            <a:ext cx="2996080" cy="1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11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uniper Berries (Certified Organic) Pouch – New Zealand Herbal Brew">
            <a:extLst>
              <a:ext uri="{FF2B5EF4-FFF2-40B4-BE49-F238E27FC236}">
                <a16:creationId xmlns:a16="http://schemas.microsoft.com/office/drawing/2014/main" id="{9DD50425-C271-1F75-AC28-8C441539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1988840"/>
            <a:ext cx="2268468" cy="22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- maceration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Soak some of the juniper in EtOH/water cold overnight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Solvent penetrates the juniper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diffusion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capillary action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 bubbles likely to remain in pores and crevices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020E8-31B2-97BF-7C58-C1B8362F3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408" y="116632"/>
            <a:ext cx="2343150" cy="1952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047C69-47BF-180F-134A-79A858FD8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682" y="4221088"/>
            <a:ext cx="2472318" cy="2321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B4024A-AC77-29C1-AF1C-3A7DC1B414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1019" y="6597352"/>
            <a:ext cx="35052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92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- maceration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osmosis across cell walls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much dissolving of target compounds – yet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low solubility of target compounds in aqueous ethanol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020E8-31B2-97BF-7C58-C1B8362F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116632"/>
            <a:ext cx="2343150" cy="1952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206CD4-A815-DF13-3656-A2BCE694B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682" y="4221088"/>
            <a:ext cx="2472318" cy="2321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ADDD95-5D69-B4AE-3958-0AFE987BA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019" y="6597352"/>
            <a:ext cx="3505200" cy="209550"/>
          </a:xfrm>
          <a:prstGeom prst="rect">
            <a:avLst/>
          </a:prstGeom>
        </p:spPr>
      </p:pic>
      <p:pic>
        <p:nvPicPr>
          <p:cNvPr id="8" name="Picture 4" descr="Juniper Berries (Certified Organic) Pouch – New Zealand Herbal Brew">
            <a:extLst>
              <a:ext uri="{FF2B5EF4-FFF2-40B4-BE49-F238E27FC236}">
                <a16:creationId xmlns:a16="http://schemas.microsoft.com/office/drawing/2014/main" id="{3051C6FB-5C11-55F6-4054-CD6FA14B4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1988840"/>
            <a:ext cx="2268468" cy="22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46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- maceration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some compounds botanical ratios makes a difference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020E8-31B2-97BF-7C58-C1B8362F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116632"/>
            <a:ext cx="2343150" cy="19526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30F44B3-D57C-C46A-0E07-E4979453D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6384032" y="3441906"/>
            <a:ext cx="4611950" cy="2832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CAB186-A44A-F0B2-7294-60878AD6965E}"/>
              </a:ext>
            </a:extLst>
          </p:cNvPr>
          <p:cNvSpPr txBox="1"/>
          <p:nvPr/>
        </p:nvSpPr>
        <p:spPr>
          <a:xfrm>
            <a:off x="6811652" y="3428325"/>
            <a:ext cx="1391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γ-terpinene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17145-9CDF-0467-5945-42F0572F66D6}"/>
              </a:ext>
            </a:extLst>
          </p:cNvPr>
          <p:cNvSpPr txBox="1"/>
          <p:nvPr/>
        </p:nvSpPr>
        <p:spPr>
          <a:xfrm>
            <a:off x="9120336" y="3530107"/>
            <a:ext cx="1751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350 mL 60% ABV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626DB66-5E08-303B-F6B5-E38EF0F04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1393241" y="3429000"/>
            <a:ext cx="4619069" cy="28453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33AE89-8854-568D-5DD2-4D4477A7DCE4}"/>
              </a:ext>
            </a:extLst>
          </p:cNvPr>
          <p:cNvSpPr txBox="1"/>
          <p:nvPr/>
        </p:nvSpPr>
        <p:spPr>
          <a:xfrm>
            <a:off x="1775520" y="3400835"/>
            <a:ext cx="1247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limonene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A0442A-84A6-F1B3-BE1A-AF5CC4D87C95}"/>
              </a:ext>
            </a:extLst>
          </p:cNvPr>
          <p:cNvSpPr txBox="1"/>
          <p:nvPr/>
        </p:nvSpPr>
        <p:spPr>
          <a:xfrm>
            <a:off x="4174119" y="3498937"/>
            <a:ext cx="1751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350 mL 60% ABV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4F090-3CDC-E3CC-9613-92175EEDCCDA}"/>
              </a:ext>
            </a:extLst>
          </p:cNvPr>
          <p:cNvSpPr txBox="1"/>
          <p:nvPr/>
        </p:nvSpPr>
        <p:spPr>
          <a:xfrm>
            <a:off x="2157895" y="4351345"/>
            <a:ext cx="2016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11g juniper berry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3C6CAF-2985-0015-15A5-D6E69397398C}"/>
              </a:ext>
            </a:extLst>
          </p:cNvPr>
          <p:cNvSpPr txBox="1"/>
          <p:nvPr/>
        </p:nvSpPr>
        <p:spPr>
          <a:xfrm>
            <a:off x="3016890" y="5250197"/>
            <a:ext cx="2016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5.8 g juniper berry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DA520D-7B33-F102-C2BE-523DF20FF458}"/>
              </a:ext>
            </a:extLst>
          </p:cNvPr>
          <p:cNvSpPr txBox="1"/>
          <p:nvPr/>
        </p:nvSpPr>
        <p:spPr>
          <a:xfrm>
            <a:off x="8525323" y="4107502"/>
            <a:ext cx="2016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11g juniper berry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2B112C-46A5-38EF-AD28-790615B2D5A3}"/>
              </a:ext>
            </a:extLst>
          </p:cNvPr>
          <p:cNvSpPr txBox="1"/>
          <p:nvPr/>
        </p:nvSpPr>
        <p:spPr>
          <a:xfrm>
            <a:off x="9959788" y="4799794"/>
            <a:ext cx="13255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5.8 g juniper berry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FA93FA-7D37-E0C7-941D-52F9E1DDC606}"/>
              </a:ext>
            </a:extLst>
          </p:cNvPr>
          <p:cNvSpPr txBox="1"/>
          <p:nvPr/>
        </p:nvSpPr>
        <p:spPr>
          <a:xfrm>
            <a:off x="7968208" y="6446271"/>
            <a:ext cx="3842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Beau Welch’s Master’s project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428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8D5146-1DBA-7B89-47B0-B1EE56242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137" y="3369613"/>
            <a:ext cx="4293833" cy="287915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- maceration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Crushing berries before maceration helps extraction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020E8-31B2-97BF-7C58-C1B8362F3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408" y="116632"/>
            <a:ext cx="2343150" cy="1952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CAB186-A44A-F0B2-7294-60878AD6965E}"/>
              </a:ext>
            </a:extLst>
          </p:cNvPr>
          <p:cNvSpPr txBox="1"/>
          <p:nvPr/>
        </p:nvSpPr>
        <p:spPr>
          <a:xfrm>
            <a:off x="6811652" y="3428325"/>
            <a:ext cx="1391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β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-myrcene 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747393-6317-A72B-BDD1-94E93D188D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6507" y="3360217"/>
            <a:ext cx="4467324" cy="28791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33AE89-8854-568D-5DD2-4D4477A7DCE4}"/>
              </a:ext>
            </a:extLst>
          </p:cNvPr>
          <p:cNvSpPr txBox="1"/>
          <p:nvPr/>
        </p:nvSpPr>
        <p:spPr>
          <a:xfrm>
            <a:off x="1775520" y="3400835"/>
            <a:ext cx="1247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limonene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07CF7-05CB-DC9B-6803-0B87F2E600D9}"/>
              </a:ext>
            </a:extLst>
          </p:cNvPr>
          <p:cNvSpPr txBox="1"/>
          <p:nvPr/>
        </p:nvSpPr>
        <p:spPr>
          <a:xfrm>
            <a:off x="2135560" y="4265783"/>
            <a:ext cx="1325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crushed berries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D7B6C-2F63-2036-5742-83C5AA6396AE}"/>
              </a:ext>
            </a:extLst>
          </p:cNvPr>
          <p:cNvSpPr txBox="1"/>
          <p:nvPr/>
        </p:nvSpPr>
        <p:spPr>
          <a:xfrm>
            <a:off x="10128108" y="5061352"/>
            <a:ext cx="1325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whole berries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DA520D-7B33-F102-C2BE-523DF20FF458}"/>
              </a:ext>
            </a:extLst>
          </p:cNvPr>
          <p:cNvSpPr txBox="1"/>
          <p:nvPr/>
        </p:nvSpPr>
        <p:spPr>
          <a:xfrm>
            <a:off x="3243061" y="5296232"/>
            <a:ext cx="1099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vacuum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766B92-E5F5-B34B-F0A7-2F759AEBD3FB}"/>
              </a:ext>
            </a:extLst>
          </p:cNvPr>
          <p:cNvSpPr txBox="1"/>
          <p:nvPr/>
        </p:nvSpPr>
        <p:spPr>
          <a:xfrm>
            <a:off x="8295261" y="4212960"/>
            <a:ext cx="1325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crushed berries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C0A806-183C-76C8-B270-8519DA4B305F}"/>
              </a:ext>
            </a:extLst>
          </p:cNvPr>
          <p:cNvSpPr txBox="1"/>
          <p:nvPr/>
        </p:nvSpPr>
        <p:spPr>
          <a:xfrm>
            <a:off x="4954192" y="5061352"/>
            <a:ext cx="1325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whole berries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F93E77-D0F8-1AAE-EA09-6141DF196578}"/>
              </a:ext>
            </a:extLst>
          </p:cNvPr>
          <p:cNvSpPr txBox="1"/>
          <p:nvPr/>
        </p:nvSpPr>
        <p:spPr>
          <a:xfrm>
            <a:off x="8937173" y="5237885"/>
            <a:ext cx="1099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vacuum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899061-ABD0-1D0E-7AD5-99F4EF7B5D01}"/>
              </a:ext>
            </a:extLst>
          </p:cNvPr>
          <p:cNvSpPr txBox="1"/>
          <p:nvPr/>
        </p:nvSpPr>
        <p:spPr>
          <a:xfrm>
            <a:off x="7968208" y="6446271"/>
            <a:ext cx="3842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Beau Welch’s Master’s project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314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21271D0-D3B7-D538-7528-AEF3B5E2C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647285" y="3303791"/>
            <a:ext cx="4704018" cy="33663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A80F4EA-8962-1562-D94B-9F30AEFD3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1182973" y="3445183"/>
            <a:ext cx="4936303" cy="322417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- maceration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ABV affects extraction – higher appears slower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020E8-31B2-97BF-7C58-C1B8362F3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8408" y="116632"/>
            <a:ext cx="2343150" cy="1952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CAB186-A44A-F0B2-7294-60878AD6965E}"/>
              </a:ext>
            </a:extLst>
          </p:cNvPr>
          <p:cNvSpPr txBox="1"/>
          <p:nvPr/>
        </p:nvSpPr>
        <p:spPr>
          <a:xfrm>
            <a:off x="6811652" y="3428325"/>
            <a:ext cx="1391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β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-myrcene 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33AE89-8854-568D-5DD2-4D4477A7DCE4}"/>
              </a:ext>
            </a:extLst>
          </p:cNvPr>
          <p:cNvSpPr txBox="1"/>
          <p:nvPr/>
        </p:nvSpPr>
        <p:spPr>
          <a:xfrm>
            <a:off x="1775520" y="3400835"/>
            <a:ext cx="1247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limonene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07CF7-05CB-DC9B-6803-0B87F2E600D9}"/>
              </a:ext>
            </a:extLst>
          </p:cNvPr>
          <p:cNvSpPr txBox="1"/>
          <p:nvPr/>
        </p:nvSpPr>
        <p:spPr>
          <a:xfrm>
            <a:off x="3143672" y="5721505"/>
            <a:ext cx="1325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96% ABV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DA520D-7B33-F102-C2BE-523DF20FF458}"/>
              </a:ext>
            </a:extLst>
          </p:cNvPr>
          <p:cNvSpPr txBox="1"/>
          <p:nvPr/>
        </p:nvSpPr>
        <p:spPr>
          <a:xfrm>
            <a:off x="1805105" y="4949129"/>
            <a:ext cx="1099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80% ABV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C0A806-183C-76C8-B270-8519DA4B305F}"/>
              </a:ext>
            </a:extLst>
          </p:cNvPr>
          <p:cNvSpPr txBox="1"/>
          <p:nvPr/>
        </p:nvSpPr>
        <p:spPr>
          <a:xfrm>
            <a:off x="4926084" y="5824065"/>
            <a:ext cx="1325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60% ABV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7430CE-C661-ACE2-69CF-B728204CE2CE}"/>
              </a:ext>
            </a:extLst>
          </p:cNvPr>
          <p:cNvSpPr txBox="1"/>
          <p:nvPr/>
        </p:nvSpPr>
        <p:spPr>
          <a:xfrm>
            <a:off x="7103644" y="4949129"/>
            <a:ext cx="1099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80% ABV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0ABBB-34B8-0FB2-3591-559253A00C41}"/>
              </a:ext>
            </a:extLst>
          </p:cNvPr>
          <p:cNvSpPr txBox="1"/>
          <p:nvPr/>
        </p:nvSpPr>
        <p:spPr>
          <a:xfrm>
            <a:off x="8760296" y="5536839"/>
            <a:ext cx="1325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96% ABV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C7353E-F25B-D893-BABC-1B00361A7DC4}"/>
              </a:ext>
            </a:extLst>
          </p:cNvPr>
          <p:cNvSpPr txBox="1"/>
          <p:nvPr/>
        </p:nvSpPr>
        <p:spPr>
          <a:xfrm>
            <a:off x="10258005" y="5721505"/>
            <a:ext cx="1325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60% ABV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5655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- hydrodistillation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Boiling this mixture the next morning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Solubility climbs with temperature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volatility very high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Diffusion through solvent inside juniper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Agitated by vigour of boil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soon as pinene (eg) reaches bubble wall it leaps into vapour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Juniper likely to act as bubble nucleation sites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Careful if it goes off the boil and you restart…..may bump!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362" name="Picture 2" descr="Boiling Kettle Vector Art, Icons, and Graphics for Free Download">
            <a:extLst>
              <a:ext uri="{FF2B5EF4-FFF2-40B4-BE49-F238E27FC236}">
                <a16:creationId xmlns:a16="http://schemas.microsoft.com/office/drawing/2014/main" id="{98D2FF77-1742-F2EE-7B88-2CAE91E9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2708920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422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- hydrodistillation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90% of macerate extract reports to condensate when boiled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362" name="Picture 2" descr="Boiling Kettle Vector Art, Icons, and Graphics for Free Download">
            <a:extLst>
              <a:ext uri="{FF2B5EF4-FFF2-40B4-BE49-F238E27FC236}">
                <a16:creationId xmlns:a16="http://schemas.microsoft.com/office/drawing/2014/main" id="{98D2FF77-1742-F2EE-7B88-2CAE91E9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188640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FE87E8-BA4C-E75A-E3A2-52E0D471D8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8" y="3847030"/>
            <a:ext cx="4002008" cy="227723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75C4A0-CC0F-9DCB-248B-7EFDBD633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9776" y="3847030"/>
            <a:ext cx="4002008" cy="227297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F77834-509B-8EA7-533F-EC7E30B3B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2223" y="3840372"/>
            <a:ext cx="4002007" cy="227297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9F5C04-1BEC-BF45-0852-B66315D62C0E}"/>
              </a:ext>
            </a:extLst>
          </p:cNvPr>
          <p:cNvSpPr txBox="1"/>
          <p:nvPr/>
        </p:nvSpPr>
        <p:spPr>
          <a:xfrm>
            <a:off x="8386806" y="3496416"/>
            <a:ext cx="1248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limonene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F2FBD-3BDB-53DB-CAE5-96015A7C81C9}"/>
              </a:ext>
            </a:extLst>
          </p:cNvPr>
          <p:cNvSpPr txBox="1"/>
          <p:nvPr/>
        </p:nvSpPr>
        <p:spPr>
          <a:xfrm>
            <a:off x="4292440" y="3496416"/>
            <a:ext cx="132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β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-myrcene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B7D7E-20ED-53E5-B50D-FDE4A3D62CDD}"/>
              </a:ext>
            </a:extLst>
          </p:cNvPr>
          <p:cNvSpPr txBox="1"/>
          <p:nvPr/>
        </p:nvSpPr>
        <p:spPr>
          <a:xfrm>
            <a:off x="323738" y="3435203"/>
            <a:ext cx="1104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α-pinene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25A4D-A8A7-FBD4-418D-ED20349B3275}"/>
              </a:ext>
            </a:extLst>
          </p:cNvPr>
          <p:cNvSpPr txBox="1"/>
          <p:nvPr/>
        </p:nvSpPr>
        <p:spPr>
          <a:xfrm>
            <a:off x="1676248" y="3890938"/>
            <a:ext cx="1104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distillate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3EC26F-3095-735C-20C1-236A0422A7FB}"/>
              </a:ext>
            </a:extLst>
          </p:cNvPr>
          <p:cNvSpPr txBox="1"/>
          <p:nvPr/>
        </p:nvSpPr>
        <p:spPr>
          <a:xfrm>
            <a:off x="420390" y="3904732"/>
            <a:ext cx="1104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macerate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86D037-3C79-B3C1-C349-8FBF9CA0B7D5}"/>
              </a:ext>
            </a:extLst>
          </p:cNvPr>
          <p:cNvSpPr txBox="1"/>
          <p:nvPr/>
        </p:nvSpPr>
        <p:spPr>
          <a:xfrm>
            <a:off x="2837960" y="3865748"/>
            <a:ext cx="1104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raffinate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36F115-6076-71A3-7363-1D470591D636}"/>
              </a:ext>
            </a:extLst>
          </p:cNvPr>
          <p:cNvSpPr txBox="1"/>
          <p:nvPr/>
        </p:nvSpPr>
        <p:spPr>
          <a:xfrm>
            <a:off x="5582407" y="4607528"/>
            <a:ext cx="694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5.8 g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756F9F-B76E-022E-A70D-79052DBC69F6}"/>
              </a:ext>
            </a:extLst>
          </p:cNvPr>
          <p:cNvSpPr txBox="1"/>
          <p:nvPr/>
        </p:nvSpPr>
        <p:spPr>
          <a:xfrm>
            <a:off x="5356825" y="4983518"/>
            <a:ext cx="694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2.9 g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8AE8C3-DC7E-1823-9E49-6B830F421DFC}"/>
              </a:ext>
            </a:extLst>
          </p:cNvPr>
          <p:cNvSpPr txBox="1"/>
          <p:nvPr/>
        </p:nvSpPr>
        <p:spPr>
          <a:xfrm>
            <a:off x="5704323" y="4175525"/>
            <a:ext cx="810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11.6 g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3ECF4B-829E-66B4-9683-2B5A7E793AC2}"/>
              </a:ext>
            </a:extLst>
          </p:cNvPr>
          <p:cNvSpPr txBox="1"/>
          <p:nvPr/>
        </p:nvSpPr>
        <p:spPr>
          <a:xfrm>
            <a:off x="6282773" y="3907251"/>
            <a:ext cx="1685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g in 350 mL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DBDF46-27FB-C386-FCB5-EA60BC762260}"/>
              </a:ext>
            </a:extLst>
          </p:cNvPr>
          <p:cNvSpPr txBox="1"/>
          <p:nvPr/>
        </p:nvSpPr>
        <p:spPr>
          <a:xfrm>
            <a:off x="7968208" y="6446271"/>
            <a:ext cx="3842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Beau Welch’s Master’s project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18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with temperature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temperature: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wriggling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Tears some H-bonds apart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room temp, liquid water in gangs of three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higher temps in gangs or two or as loners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lower temps in bigger and bigger clumps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Building molecular Hamiltonians — PennyLane documentation">
            <a:extLst>
              <a:ext uri="{FF2B5EF4-FFF2-40B4-BE49-F238E27FC236}">
                <a16:creationId xmlns:a16="http://schemas.microsoft.com/office/drawing/2014/main" id="{D1ECF885-D531-92AB-9568-15575AE6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580" y="4077072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uilding molecular Hamiltonians — PennyLane documentation">
            <a:extLst>
              <a:ext uri="{FF2B5EF4-FFF2-40B4-BE49-F238E27FC236}">
                <a16:creationId xmlns:a16="http://schemas.microsoft.com/office/drawing/2014/main" id="{BF2EBD21-9B61-77E7-FE75-74B65D95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851">
            <a:off x="9588338" y="4202965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uilding molecular Hamiltonians — PennyLane documentation">
            <a:extLst>
              <a:ext uri="{FF2B5EF4-FFF2-40B4-BE49-F238E27FC236}">
                <a16:creationId xmlns:a16="http://schemas.microsoft.com/office/drawing/2014/main" id="{9C4A27C1-A327-6732-3205-918BCFFA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154">
            <a:off x="10485511" y="4144598"/>
            <a:ext cx="461548" cy="28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ilding molecular Hamiltonians — PennyLane documentation">
            <a:extLst>
              <a:ext uri="{FF2B5EF4-FFF2-40B4-BE49-F238E27FC236}">
                <a16:creationId xmlns:a16="http://schemas.microsoft.com/office/drawing/2014/main" id="{D243BB41-FAAD-DB02-C115-AF3F4098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5330">
            <a:off x="9441930" y="5635200"/>
            <a:ext cx="397312" cy="24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uilding molecular Hamiltonians — PennyLane documentation">
            <a:extLst>
              <a:ext uri="{FF2B5EF4-FFF2-40B4-BE49-F238E27FC236}">
                <a16:creationId xmlns:a16="http://schemas.microsoft.com/office/drawing/2014/main" id="{95DD3CBB-4238-D20E-6AD2-EECCAB29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9399">
            <a:off x="10555950" y="5701467"/>
            <a:ext cx="403506" cy="2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uilding molecular Hamiltonians — PennyLane documentation">
            <a:extLst>
              <a:ext uri="{FF2B5EF4-FFF2-40B4-BE49-F238E27FC236}">
                <a16:creationId xmlns:a16="http://schemas.microsoft.com/office/drawing/2014/main" id="{A28AB805-C515-E8E8-3AAF-A346FB3F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2231">
            <a:off x="9682236" y="2475245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uilding molecular Hamiltonians — PennyLane documentation">
            <a:extLst>
              <a:ext uri="{FF2B5EF4-FFF2-40B4-BE49-F238E27FC236}">
                <a16:creationId xmlns:a16="http://schemas.microsoft.com/office/drawing/2014/main" id="{0B3102AA-79FF-DC2E-07A7-ABCCF041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851">
            <a:off x="9444322" y="2738653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uilding molecular Hamiltonians — PennyLane documentation">
            <a:extLst>
              <a:ext uri="{FF2B5EF4-FFF2-40B4-BE49-F238E27FC236}">
                <a16:creationId xmlns:a16="http://schemas.microsoft.com/office/drawing/2014/main" id="{CE7AEF82-DC1B-3A85-867B-93322B007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587" y="3021804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Building molecular Hamiltonians — PennyLane documentation">
            <a:extLst>
              <a:ext uri="{FF2B5EF4-FFF2-40B4-BE49-F238E27FC236}">
                <a16:creationId xmlns:a16="http://schemas.microsoft.com/office/drawing/2014/main" id="{91CC7692-212D-B552-31F1-261432912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2231">
            <a:off x="9834636" y="5016645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Building molecular Hamiltonians — PennyLane documentation">
            <a:extLst>
              <a:ext uri="{FF2B5EF4-FFF2-40B4-BE49-F238E27FC236}">
                <a16:creationId xmlns:a16="http://schemas.microsoft.com/office/drawing/2014/main" id="{DD0B0DD6-F82C-A5B2-AA1B-86F6643A2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851">
            <a:off x="9596722" y="5280053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Building molecular Hamiltonians — PennyLane documentation">
            <a:extLst>
              <a:ext uri="{FF2B5EF4-FFF2-40B4-BE49-F238E27FC236}">
                <a16:creationId xmlns:a16="http://schemas.microsoft.com/office/drawing/2014/main" id="{D78E047F-8057-A52B-8EF1-6AC325EE0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987" y="5563204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B0CCB6E-1E60-4C10-DD40-0DE087A4DE25}"/>
              </a:ext>
            </a:extLst>
          </p:cNvPr>
          <p:cNvGrpSpPr/>
          <p:nvPr/>
        </p:nvGrpSpPr>
        <p:grpSpPr>
          <a:xfrm>
            <a:off x="10160377" y="5410954"/>
            <a:ext cx="540872" cy="788619"/>
            <a:chOff x="10433413" y="5169045"/>
            <a:chExt cx="540872" cy="788619"/>
          </a:xfrm>
        </p:grpSpPr>
        <p:pic>
          <p:nvPicPr>
            <p:cNvPr id="17" name="Picture 16" descr="Building molecular Hamiltonians — PennyLane documentation">
              <a:extLst>
                <a:ext uri="{FF2B5EF4-FFF2-40B4-BE49-F238E27FC236}">
                  <a16:creationId xmlns:a16="http://schemas.microsoft.com/office/drawing/2014/main" id="{842C93AE-6D19-6AF1-79E3-02B46616B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92231">
              <a:off x="10585895" y="5169045"/>
              <a:ext cx="388390" cy="24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Building molecular Hamiltonians — PennyLane documentation">
              <a:extLst>
                <a:ext uri="{FF2B5EF4-FFF2-40B4-BE49-F238E27FC236}">
                  <a16:creationId xmlns:a16="http://schemas.microsoft.com/office/drawing/2014/main" id="{B3BBDC08-C477-5395-6E29-5F94734D3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43851">
              <a:off x="10347981" y="5432453"/>
              <a:ext cx="453507" cy="282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Building molecular Hamiltonians — PennyLane documentation">
              <a:extLst>
                <a:ext uri="{FF2B5EF4-FFF2-40B4-BE49-F238E27FC236}">
                  <a16:creationId xmlns:a16="http://schemas.microsoft.com/office/drawing/2014/main" id="{9846A3D2-B301-2BE3-6D25-5EAB6743B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3246" y="5715604"/>
              <a:ext cx="388390" cy="24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93342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– Botanicals basket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processes happening simultaneously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Vapour condensing heat botanicals to condensate boiling point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Wetting of botanicals with solvent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Dissolution, migration, evaporation of cogeners (good &amp; bad)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Percolation through the bed and return to still – some leaching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Evaporation of cogener out of the EtOH/Water solution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umdinger Gin - The Distillery - NZ Gin">
            <a:extLst>
              <a:ext uri="{FF2B5EF4-FFF2-40B4-BE49-F238E27FC236}">
                <a16:creationId xmlns:a16="http://schemas.microsoft.com/office/drawing/2014/main" id="{1BE90DCC-E268-F7C6-ADDA-89166427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4624"/>
            <a:ext cx="2395973" cy="16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57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umdinger Gin - The Distillery - NZ Gin">
            <a:extLst>
              <a:ext uri="{FF2B5EF4-FFF2-40B4-BE49-F238E27FC236}">
                <a16:creationId xmlns:a16="http://schemas.microsoft.com/office/drawing/2014/main" id="{1BE90DCC-E268-F7C6-ADDA-89166427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4624"/>
            <a:ext cx="2395973" cy="16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– condensate percolation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BC652-E68B-A0DE-C3AF-B8211F73F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348880"/>
            <a:ext cx="7183074" cy="403244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DF3BFA-A4F2-C3AF-8FC1-29A8F4FF4C34}"/>
              </a:ext>
            </a:extLst>
          </p:cNvPr>
          <p:cNvSpPr txBox="1"/>
          <p:nvPr/>
        </p:nvSpPr>
        <p:spPr>
          <a:xfrm>
            <a:off x="2927648" y="2492896"/>
            <a:ext cx="1248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α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-pinene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F2F20-BE84-B2B0-D4AF-BCA1679047E0}"/>
              </a:ext>
            </a:extLst>
          </p:cNvPr>
          <p:cNvSpPr txBox="1"/>
          <p:nvPr/>
        </p:nvSpPr>
        <p:spPr>
          <a:xfrm>
            <a:off x="2135560" y="4427820"/>
            <a:ext cx="1248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Fraction 1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E9269E-4899-D6F4-F5A6-3E3F4EA9FAD0}"/>
              </a:ext>
            </a:extLst>
          </p:cNvPr>
          <p:cNvSpPr txBox="1"/>
          <p:nvPr/>
        </p:nvSpPr>
        <p:spPr>
          <a:xfrm>
            <a:off x="3143672" y="4045136"/>
            <a:ext cx="1248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Fraction 2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FCFB9-0061-28CE-6ACC-DCE27D36C460}"/>
              </a:ext>
            </a:extLst>
          </p:cNvPr>
          <p:cNvSpPr txBox="1"/>
          <p:nvPr/>
        </p:nvSpPr>
        <p:spPr>
          <a:xfrm>
            <a:off x="4223792" y="3664831"/>
            <a:ext cx="1248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Fraction 3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8CA5E-AAA8-2992-B91D-5573A45DD989}"/>
              </a:ext>
            </a:extLst>
          </p:cNvPr>
          <p:cNvSpPr txBox="1"/>
          <p:nvPr/>
        </p:nvSpPr>
        <p:spPr>
          <a:xfrm>
            <a:off x="6312323" y="3789129"/>
            <a:ext cx="1248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Fraction 5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04E50-5582-AA24-7091-C2BA4041E3C9}"/>
              </a:ext>
            </a:extLst>
          </p:cNvPr>
          <p:cNvSpPr txBox="1"/>
          <p:nvPr/>
        </p:nvSpPr>
        <p:spPr>
          <a:xfrm>
            <a:off x="5333497" y="2555612"/>
            <a:ext cx="1248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Fraction 4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96943F-3C7D-81C8-E08E-C965DF3AB13D}"/>
              </a:ext>
            </a:extLst>
          </p:cNvPr>
          <p:cNvSpPr txBox="1"/>
          <p:nvPr/>
        </p:nvSpPr>
        <p:spPr>
          <a:xfrm>
            <a:off x="7552967" y="3370323"/>
            <a:ext cx="1248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Fractions 1- 5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mixed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862CAE5C-2D34-FBF5-F608-B969944F4282}"/>
              </a:ext>
            </a:extLst>
          </p:cNvPr>
          <p:cNvSpPr/>
          <p:nvPr/>
        </p:nvSpPr>
        <p:spPr>
          <a:xfrm>
            <a:off x="9120336" y="3279843"/>
            <a:ext cx="2880320" cy="736811"/>
          </a:xfrm>
          <a:prstGeom prst="wedgeEllipseCallout">
            <a:avLst>
              <a:gd name="adj1" fmla="val -91640"/>
              <a:gd name="adj2" fmla="val 59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 ratio of botanical:solvent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A997B85-1236-32A1-288D-60BE70BBF9D4}"/>
              </a:ext>
            </a:extLst>
          </p:cNvPr>
          <p:cNvSpPr/>
          <p:nvPr/>
        </p:nvSpPr>
        <p:spPr>
          <a:xfrm>
            <a:off x="9768408" y="5661248"/>
            <a:ext cx="1872208" cy="305682"/>
          </a:xfrm>
          <a:prstGeom prst="wedgeEllipseCallout">
            <a:avLst>
              <a:gd name="adj1" fmla="val -119631"/>
              <a:gd name="adj2" fmla="val -14306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1/4 ratio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200D0AF6-48F0-927B-2280-B1E6729D6FEC}"/>
              </a:ext>
            </a:extLst>
          </p:cNvPr>
          <p:cNvSpPr/>
          <p:nvPr/>
        </p:nvSpPr>
        <p:spPr>
          <a:xfrm>
            <a:off x="9768408" y="5059708"/>
            <a:ext cx="1872208" cy="305682"/>
          </a:xfrm>
          <a:prstGeom prst="wedgeEllipseCallout">
            <a:avLst>
              <a:gd name="adj1" fmla="val -127082"/>
              <a:gd name="adj2" fmla="val -88056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1/2 ratio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64B8DA0-92AB-9947-D0B7-93AF633F95CD}"/>
              </a:ext>
            </a:extLst>
          </p:cNvPr>
          <p:cNvSpPr/>
          <p:nvPr/>
        </p:nvSpPr>
        <p:spPr>
          <a:xfrm>
            <a:off x="9800144" y="4312512"/>
            <a:ext cx="1872208" cy="305682"/>
          </a:xfrm>
          <a:prstGeom prst="wedgeEllipseCallout">
            <a:avLst>
              <a:gd name="adj1" fmla="val -142800"/>
              <a:gd name="adj2" fmla="val 7015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3/4 ratio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D913B9-7384-61BE-3110-D50688AEF961}"/>
              </a:ext>
            </a:extLst>
          </p:cNvPr>
          <p:cNvSpPr txBox="1"/>
          <p:nvPr/>
        </p:nvSpPr>
        <p:spPr>
          <a:xfrm>
            <a:off x="7968208" y="6446271"/>
            <a:ext cx="3842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Beau Welch’s Master’s project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98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umdinger Gin - The Distillery - NZ Gin">
            <a:extLst>
              <a:ext uri="{FF2B5EF4-FFF2-40B4-BE49-F238E27FC236}">
                <a16:creationId xmlns:a16="http://schemas.microsoft.com/office/drawing/2014/main" id="{1BE90DCC-E268-F7C6-ADDA-89166427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4624"/>
            <a:ext cx="2395973" cy="16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– condensate percolation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59BBF-F26A-B98C-670F-7BC1F0CA6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140968"/>
            <a:ext cx="5688965" cy="2988945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DFBEF6-EBC2-1A88-D771-E67F485E86BF}"/>
              </a:ext>
            </a:extLst>
          </p:cNvPr>
          <p:cNvSpPr txBox="1"/>
          <p:nvPr/>
        </p:nvSpPr>
        <p:spPr>
          <a:xfrm>
            <a:off x="462600" y="2762018"/>
            <a:ext cx="1528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γ-terpinene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A50D0D-8235-A108-65DF-1C6CF58A8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140968"/>
            <a:ext cx="5746750" cy="3014980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F64505-E54A-12F8-6E72-870BEA844AA0}"/>
              </a:ext>
            </a:extLst>
          </p:cNvPr>
          <p:cNvSpPr txBox="1"/>
          <p:nvPr/>
        </p:nvSpPr>
        <p:spPr>
          <a:xfrm>
            <a:off x="6168341" y="2711593"/>
            <a:ext cx="1295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β-myrcene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EA72E1-BD97-295A-002B-60F4EF9DCF89}"/>
              </a:ext>
            </a:extLst>
          </p:cNvPr>
          <p:cNvSpPr txBox="1"/>
          <p:nvPr/>
        </p:nvSpPr>
        <p:spPr>
          <a:xfrm>
            <a:off x="5087888" y="3278949"/>
            <a:ext cx="1248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Fractions 1- 6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mixed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930542-D796-B5A3-86E1-D3C58E9E776C}"/>
              </a:ext>
            </a:extLst>
          </p:cNvPr>
          <p:cNvSpPr txBox="1"/>
          <p:nvPr/>
        </p:nvSpPr>
        <p:spPr>
          <a:xfrm>
            <a:off x="10915841" y="3608280"/>
            <a:ext cx="1248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Fractions 1- 6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mixed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557CFB1-EBD9-799F-DED0-C1853B0B045A}"/>
              </a:ext>
            </a:extLst>
          </p:cNvPr>
          <p:cNvSpPr/>
          <p:nvPr/>
        </p:nvSpPr>
        <p:spPr>
          <a:xfrm>
            <a:off x="3143672" y="2640360"/>
            <a:ext cx="1528944" cy="612648"/>
          </a:xfrm>
          <a:prstGeom prst="wedgeEllipseCallout">
            <a:avLst>
              <a:gd name="adj1" fmla="val -107744"/>
              <a:gd name="adj2" fmla="val 94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Mobile early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0A58811F-0EDC-B36B-802F-61EF92C58BC8}"/>
              </a:ext>
            </a:extLst>
          </p:cNvPr>
          <p:cNvSpPr/>
          <p:nvPr/>
        </p:nvSpPr>
        <p:spPr>
          <a:xfrm>
            <a:off x="7752184" y="2405269"/>
            <a:ext cx="1528944" cy="612648"/>
          </a:xfrm>
          <a:prstGeom prst="wedgeEllipseCallout">
            <a:avLst>
              <a:gd name="adj1" fmla="val 96061"/>
              <a:gd name="adj2" fmla="val 198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Mobile later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D93F04-F36B-C457-3EC0-D08E6873D20F}"/>
              </a:ext>
            </a:extLst>
          </p:cNvPr>
          <p:cNvSpPr txBox="1"/>
          <p:nvPr/>
        </p:nvSpPr>
        <p:spPr>
          <a:xfrm>
            <a:off x="7968208" y="6446271"/>
            <a:ext cx="3842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Beau Welch’s Master’s project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3996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1BE5E-34C1-693A-CC1B-53F3C5EC5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2708920"/>
            <a:ext cx="5693410" cy="3281680"/>
          </a:xfrm>
          <a:prstGeom prst="rect">
            <a:avLst/>
          </a:prstGeom>
          <a:noFill/>
        </p:spPr>
      </p:pic>
      <p:pic>
        <p:nvPicPr>
          <p:cNvPr id="2050" name="Picture 2" descr="Humdinger Gin - The Distillery - NZ Gin">
            <a:extLst>
              <a:ext uri="{FF2B5EF4-FFF2-40B4-BE49-F238E27FC236}">
                <a16:creationId xmlns:a16="http://schemas.microsoft.com/office/drawing/2014/main" id="{1BE90DCC-E268-F7C6-ADDA-89166427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4624"/>
            <a:ext cx="2395973" cy="16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– condensate percolation</a:t>
            </a:r>
            <a:endParaRPr lang="en-NZ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EA72E1-BD97-295A-002B-60F4EF9DCF89}"/>
              </a:ext>
            </a:extLst>
          </p:cNvPr>
          <p:cNvSpPr txBox="1"/>
          <p:nvPr/>
        </p:nvSpPr>
        <p:spPr>
          <a:xfrm>
            <a:off x="3575720" y="2339588"/>
            <a:ext cx="1248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citronellal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E97B4-1E2D-D100-9BDC-34756F9A2848}"/>
              </a:ext>
            </a:extLst>
          </p:cNvPr>
          <p:cNvSpPr txBox="1"/>
          <p:nvPr/>
        </p:nvSpPr>
        <p:spPr>
          <a:xfrm>
            <a:off x="7968208" y="6446271"/>
            <a:ext cx="3842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Beau Welch’s Master’s project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0138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– Botanicals basket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with high EtOH in the vapour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 for cogener solubility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Bad for cogener volatility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run proceeds vapours get wetter and hotter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Humdinger Gin - The Distillery - NZ Gin">
            <a:extLst>
              <a:ext uri="{FF2B5EF4-FFF2-40B4-BE49-F238E27FC236}">
                <a16:creationId xmlns:a16="http://schemas.microsoft.com/office/drawing/2014/main" id="{91A5EEDA-5A31-64DB-25EC-AF1C779F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4624"/>
            <a:ext cx="2395973" cy="16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EB6AE6-5210-35FD-2A65-41AD4762EFE0}"/>
              </a:ext>
            </a:extLst>
          </p:cNvPr>
          <p:cNvGrpSpPr/>
          <p:nvPr/>
        </p:nvGrpSpPr>
        <p:grpSpPr>
          <a:xfrm>
            <a:off x="8760296" y="4869160"/>
            <a:ext cx="3309673" cy="1845331"/>
            <a:chOff x="1127448" y="1345216"/>
            <a:chExt cx="4965857" cy="25015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BE4A48-59D4-B5A1-D824-9D9ACB8CB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448" y="1542491"/>
              <a:ext cx="4965857" cy="230425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9E1BF8-DD71-8DA5-546E-B7440F910D16}"/>
                </a:ext>
              </a:extLst>
            </p:cNvPr>
            <p:cNvSpPr txBox="1"/>
            <p:nvPr/>
          </p:nvSpPr>
          <p:spPr>
            <a:xfrm>
              <a:off x="2045738" y="1345216"/>
              <a:ext cx="108012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EBBCC9-2002-00AA-E2EA-661C8B4A5784}"/>
                </a:ext>
              </a:extLst>
            </p:cNvPr>
            <p:cNvSpPr txBox="1"/>
            <p:nvPr/>
          </p:nvSpPr>
          <p:spPr>
            <a:xfrm>
              <a:off x="2783632" y="2126617"/>
              <a:ext cx="147332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42F268B-E37E-C148-9951-90A3C6036176}"/>
              </a:ext>
            </a:extLst>
          </p:cNvPr>
          <p:cNvSpPr/>
          <p:nvPr/>
        </p:nvSpPr>
        <p:spPr>
          <a:xfrm rot="5400000">
            <a:off x="9764109" y="5749425"/>
            <a:ext cx="430345" cy="2303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1626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– Botanicals basket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Temperature climbs as boiling/condensing point of vapours climbs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Solvent in basket gets hotter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Cogener solubility climbs a bit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Hydrophobic cogeners’ volatility climbs more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Humdinger Gin - The Distillery - NZ Gin">
            <a:extLst>
              <a:ext uri="{FF2B5EF4-FFF2-40B4-BE49-F238E27FC236}">
                <a16:creationId xmlns:a16="http://schemas.microsoft.com/office/drawing/2014/main" id="{91A5EEDA-5A31-64DB-25EC-AF1C779F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4624"/>
            <a:ext cx="2395973" cy="16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EB6AE6-5210-35FD-2A65-41AD4762EFE0}"/>
              </a:ext>
            </a:extLst>
          </p:cNvPr>
          <p:cNvGrpSpPr/>
          <p:nvPr/>
        </p:nvGrpSpPr>
        <p:grpSpPr>
          <a:xfrm>
            <a:off x="8760296" y="4869160"/>
            <a:ext cx="3309673" cy="1845331"/>
            <a:chOff x="1127448" y="1345216"/>
            <a:chExt cx="4965857" cy="25015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BE4A48-59D4-B5A1-D824-9D9ACB8CB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448" y="1542491"/>
              <a:ext cx="4965857" cy="230425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9E1BF8-DD71-8DA5-546E-B7440F910D16}"/>
                </a:ext>
              </a:extLst>
            </p:cNvPr>
            <p:cNvSpPr txBox="1"/>
            <p:nvPr/>
          </p:nvSpPr>
          <p:spPr>
            <a:xfrm>
              <a:off x="2045738" y="1345216"/>
              <a:ext cx="108012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EBBCC9-2002-00AA-E2EA-661C8B4A5784}"/>
                </a:ext>
              </a:extLst>
            </p:cNvPr>
            <p:cNvSpPr txBox="1"/>
            <p:nvPr/>
          </p:nvSpPr>
          <p:spPr>
            <a:xfrm>
              <a:off x="2783632" y="2126617"/>
              <a:ext cx="147332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42F268B-E37E-C148-9951-90A3C6036176}"/>
              </a:ext>
            </a:extLst>
          </p:cNvPr>
          <p:cNvSpPr/>
          <p:nvPr/>
        </p:nvSpPr>
        <p:spPr>
          <a:xfrm rot="5400000">
            <a:off x="9764109" y="5749425"/>
            <a:ext cx="430345" cy="2303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836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– Botanicals basket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(latent heat) in the condensing vapour rises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get some thermal breakdown of botanicals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vegetal notes</a:t>
            </a: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Humdinger Gin - The Distillery - NZ Gin">
            <a:extLst>
              <a:ext uri="{FF2B5EF4-FFF2-40B4-BE49-F238E27FC236}">
                <a16:creationId xmlns:a16="http://schemas.microsoft.com/office/drawing/2014/main" id="{91A5EEDA-5A31-64DB-25EC-AF1C779F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4624"/>
            <a:ext cx="2395973" cy="16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38FB7B7-357D-CA20-F31F-E10FE27B7B9C}"/>
              </a:ext>
            </a:extLst>
          </p:cNvPr>
          <p:cNvGrpSpPr/>
          <p:nvPr/>
        </p:nvGrpSpPr>
        <p:grpSpPr>
          <a:xfrm>
            <a:off x="8760296" y="4869160"/>
            <a:ext cx="3309673" cy="1845331"/>
            <a:chOff x="1127448" y="1345216"/>
            <a:chExt cx="4965857" cy="25015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C8BD5A-3A34-BA99-1203-F8E344B3F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448" y="1542491"/>
              <a:ext cx="4965857" cy="230425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7CFB53-73C1-4437-FD0F-6707EA4B744D}"/>
                </a:ext>
              </a:extLst>
            </p:cNvPr>
            <p:cNvSpPr txBox="1"/>
            <p:nvPr/>
          </p:nvSpPr>
          <p:spPr>
            <a:xfrm>
              <a:off x="2045738" y="1345216"/>
              <a:ext cx="108012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7561EC-9CA3-75BF-BA5E-4510975226F0}"/>
                </a:ext>
              </a:extLst>
            </p:cNvPr>
            <p:cNvSpPr txBox="1"/>
            <p:nvPr/>
          </p:nvSpPr>
          <p:spPr>
            <a:xfrm>
              <a:off x="2783632" y="2126617"/>
              <a:ext cx="147332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286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Gin – Vapour distillation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Humdinger Gin - The Distillery - NZ Gin">
            <a:extLst>
              <a:ext uri="{FF2B5EF4-FFF2-40B4-BE49-F238E27FC236}">
                <a16:creationId xmlns:a16="http://schemas.microsoft.com/office/drawing/2014/main" id="{91A5EEDA-5A31-64DB-25EC-AF1C779F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4624"/>
            <a:ext cx="2395973" cy="16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C37FB-D81D-5908-B376-72146F8911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3" y="2240206"/>
            <a:ext cx="3965803" cy="2339689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BB6983-B0BB-47E2-A896-58CFE07BC25D}"/>
              </a:ext>
            </a:extLst>
          </p:cNvPr>
          <p:cNvSpPr txBox="1"/>
          <p:nvPr/>
        </p:nvSpPr>
        <p:spPr>
          <a:xfrm>
            <a:off x="1732360" y="2328451"/>
            <a:ext cx="1104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limonene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416560-5AF5-DB14-3DB4-300AF121C7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5" y="2236797"/>
            <a:ext cx="4307246" cy="2256245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C83933-88CF-75B4-E5C9-E1A22E7A4B75}"/>
              </a:ext>
            </a:extLst>
          </p:cNvPr>
          <p:cNvSpPr txBox="1"/>
          <p:nvPr/>
        </p:nvSpPr>
        <p:spPr>
          <a:xfrm>
            <a:off x="5755972" y="2258376"/>
            <a:ext cx="1608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γ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-terpinene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94A847-8D49-3A62-E0B3-BE31BDFD00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63" y="4509120"/>
            <a:ext cx="3968846" cy="2082185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1B4193-F5DB-C1DB-AB18-433C1E55E4FF}"/>
              </a:ext>
            </a:extLst>
          </p:cNvPr>
          <p:cNvSpPr txBox="1"/>
          <p:nvPr/>
        </p:nvSpPr>
        <p:spPr>
          <a:xfrm>
            <a:off x="1415480" y="4756817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β-myrcene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09EA83-BFC1-B27E-9FEB-D1F10E1B1C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64" y="4493042"/>
            <a:ext cx="4276487" cy="2339689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CA693D-0476-E013-2C65-05AEB6B27582}"/>
              </a:ext>
            </a:extLst>
          </p:cNvPr>
          <p:cNvSpPr txBox="1"/>
          <p:nvPr/>
        </p:nvSpPr>
        <p:spPr>
          <a:xfrm>
            <a:off x="5591944" y="4551774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citronellal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5EAB5E57-747A-2133-62FE-D7129A8C758D}"/>
              </a:ext>
            </a:extLst>
          </p:cNvPr>
          <p:cNvSpPr/>
          <p:nvPr/>
        </p:nvSpPr>
        <p:spPr>
          <a:xfrm>
            <a:off x="9729191" y="2288129"/>
            <a:ext cx="2284596" cy="736811"/>
          </a:xfrm>
          <a:prstGeom prst="wedgeEllipseCallout">
            <a:avLst>
              <a:gd name="adj1" fmla="val -79559"/>
              <a:gd name="adj2" fmla="val 149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Highest ratio not best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D97BBA29-368B-2255-D1CD-B01144C885C6}"/>
              </a:ext>
            </a:extLst>
          </p:cNvPr>
          <p:cNvSpPr/>
          <p:nvPr/>
        </p:nvSpPr>
        <p:spPr>
          <a:xfrm>
            <a:off x="9673793" y="4736440"/>
            <a:ext cx="2284596" cy="736811"/>
          </a:xfrm>
          <a:prstGeom prst="wedgeEllipseCallout">
            <a:avLst>
              <a:gd name="adj1" fmla="val -79559"/>
              <a:gd name="adj2" fmla="val 149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Highest ratio not best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CD6A78-41AE-E88F-9C69-F632D77B28A5}"/>
              </a:ext>
            </a:extLst>
          </p:cNvPr>
          <p:cNvSpPr txBox="1"/>
          <p:nvPr/>
        </p:nvSpPr>
        <p:spPr>
          <a:xfrm>
            <a:off x="8950284" y="6474822"/>
            <a:ext cx="3842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Beau Welch’s Master’s project</a:t>
            </a: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406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Basic physics of flavour distillation is well known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spirit distillation is very complex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Lots of interactions between solvents, cogeners &amp; botanicals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 helps most in analysis of product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886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99456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is still an art-form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Partly because the product is art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Ardbeg Whisky Corryvreckan (700ml)">
            <a:extLst>
              <a:ext uri="{FF2B5EF4-FFF2-40B4-BE49-F238E27FC236}">
                <a16:creationId xmlns:a16="http://schemas.microsoft.com/office/drawing/2014/main" id="{EE676B70-1B5B-A562-6391-1F22FD9F0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779447"/>
            <a:ext cx="16002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UNO GIN - Gin Society">
            <a:extLst>
              <a:ext uri="{FF2B5EF4-FFF2-40B4-BE49-F238E27FC236}">
                <a16:creationId xmlns:a16="http://schemas.microsoft.com/office/drawing/2014/main" id="{4BF24E6D-30D2-A7F9-7D7F-7F35ABAE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3" y="2788774"/>
            <a:ext cx="117957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6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with temperature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Tearing apart takes energy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 heat capacity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heat 1 kg of water by 1°C takes 4.18 kJ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0.0012 kWh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0.03 cents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Building molecular Hamiltonians — PennyLane documentation">
            <a:extLst>
              <a:ext uri="{FF2B5EF4-FFF2-40B4-BE49-F238E27FC236}">
                <a16:creationId xmlns:a16="http://schemas.microsoft.com/office/drawing/2014/main" id="{D1ECF885-D531-92AB-9568-15575AE6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700" y="2924944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uilding molecular Hamiltonians — PennyLane documentation">
            <a:extLst>
              <a:ext uri="{FF2B5EF4-FFF2-40B4-BE49-F238E27FC236}">
                <a16:creationId xmlns:a16="http://schemas.microsoft.com/office/drawing/2014/main" id="{BF2EBD21-9B61-77E7-FE75-74B65D95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851">
            <a:off x="10668458" y="3050837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uilding molecular Hamiltonians — PennyLane documentation">
            <a:extLst>
              <a:ext uri="{FF2B5EF4-FFF2-40B4-BE49-F238E27FC236}">
                <a16:creationId xmlns:a16="http://schemas.microsoft.com/office/drawing/2014/main" id="{9C4A27C1-A327-6732-3205-918BCFFA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154">
            <a:off x="10485512" y="2048560"/>
            <a:ext cx="461548" cy="28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uilding molecular Hamiltonians — PennyLane documentation">
            <a:extLst>
              <a:ext uri="{FF2B5EF4-FFF2-40B4-BE49-F238E27FC236}">
                <a16:creationId xmlns:a16="http://schemas.microsoft.com/office/drawing/2014/main" id="{95DD3CBB-4238-D20E-6AD2-EECCAB29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9399">
            <a:off x="10555950" y="5701467"/>
            <a:ext cx="403506" cy="2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uilding molecular Hamiltonians — PennyLane documentation">
            <a:extLst>
              <a:ext uri="{FF2B5EF4-FFF2-40B4-BE49-F238E27FC236}">
                <a16:creationId xmlns:a16="http://schemas.microsoft.com/office/drawing/2014/main" id="{A28AB805-C515-E8E8-3AAF-A346FB3F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2231">
            <a:off x="10657903" y="3893316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uilding molecular Hamiltonians — PennyLane documentation">
            <a:extLst>
              <a:ext uri="{FF2B5EF4-FFF2-40B4-BE49-F238E27FC236}">
                <a16:creationId xmlns:a16="http://schemas.microsoft.com/office/drawing/2014/main" id="{0B3102AA-79FF-DC2E-07A7-ABCCF041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851">
            <a:off x="10419989" y="4156724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uilding molecular Hamiltonians — PennyLane documentation">
            <a:extLst>
              <a:ext uri="{FF2B5EF4-FFF2-40B4-BE49-F238E27FC236}">
                <a16:creationId xmlns:a16="http://schemas.microsoft.com/office/drawing/2014/main" id="{CE7AEF82-DC1B-3A85-867B-93322B007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254" y="4439875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7917FC-233D-0F93-ECAA-AB4919EDF363}"/>
              </a:ext>
            </a:extLst>
          </p:cNvPr>
          <p:cNvGrpSpPr/>
          <p:nvPr/>
        </p:nvGrpSpPr>
        <p:grpSpPr>
          <a:xfrm>
            <a:off x="10240118" y="5126392"/>
            <a:ext cx="1184474" cy="1182928"/>
            <a:chOff x="9516775" y="5016645"/>
            <a:chExt cx="1184474" cy="1182928"/>
          </a:xfrm>
        </p:grpSpPr>
        <p:pic>
          <p:nvPicPr>
            <p:cNvPr id="11" name="Picture 10" descr="Building molecular Hamiltonians — PennyLane documentation">
              <a:extLst>
                <a:ext uri="{FF2B5EF4-FFF2-40B4-BE49-F238E27FC236}">
                  <a16:creationId xmlns:a16="http://schemas.microsoft.com/office/drawing/2014/main" id="{D243BB41-FAAD-DB02-C115-AF3F4098C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25330">
              <a:off x="9441930" y="5635200"/>
              <a:ext cx="397312" cy="24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Building molecular Hamiltonians — PennyLane documentation">
              <a:extLst>
                <a:ext uri="{FF2B5EF4-FFF2-40B4-BE49-F238E27FC236}">
                  <a16:creationId xmlns:a16="http://schemas.microsoft.com/office/drawing/2014/main" id="{91CC7692-212D-B552-31F1-261432912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92231">
              <a:off x="9834636" y="5016645"/>
              <a:ext cx="388390" cy="24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Building molecular Hamiltonians — PennyLane documentation">
              <a:extLst>
                <a:ext uri="{FF2B5EF4-FFF2-40B4-BE49-F238E27FC236}">
                  <a16:creationId xmlns:a16="http://schemas.microsoft.com/office/drawing/2014/main" id="{DD0B0DD6-F82C-A5B2-AA1B-86F6643A2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43851">
              <a:off x="9596722" y="5280053"/>
              <a:ext cx="453507" cy="282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Building molecular Hamiltonians — PennyLane documentation">
              <a:extLst>
                <a:ext uri="{FF2B5EF4-FFF2-40B4-BE49-F238E27FC236}">
                  <a16:creationId xmlns:a16="http://schemas.microsoft.com/office/drawing/2014/main" id="{D78E047F-8057-A52B-8EF1-6AC325EE0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987" y="5563204"/>
              <a:ext cx="388390" cy="24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B0CCB6E-1E60-4C10-DD40-0DE087A4DE25}"/>
                </a:ext>
              </a:extLst>
            </p:cNvPr>
            <p:cNvGrpSpPr/>
            <p:nvPr/>
          </p:nvGrpSpPr>
          <p:grpSpPr>
            <a:xfrm>
              <a:off x="10160377" y="5410954"/>
              <a:ext cx="540872" cy="788619"/>
              <a:chOff x="10433413" y="5169045"/>
              <a:chExt cx="540872" cy="788619"/>
            </a:xfrm>
          </p:grpSpPr>
          <p:pic>
            <p:nvPicPr>
              <p:cNvPr id="17" name="Picture 16" descr="Building molecular Hamiltonians — PennyLane documentation">
                <a:extLst>
                  <a:ext uri="{FF2B5EF4-FFF2-40B4-BE49-F238E27FC236}">
                    <a16:creationId xmlns:a16="http://schemas.microsoft.com/office/drawing/2014/main" id="{842C93AE-6D19-6AF1-79E3-02B46616BA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192231">
                <a:off x="10585895" y="5169045"/>
                <a:ext cx="388390" cy="242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 descr="Building molecular Hamiltonians — PennyLane documentation">
                <a:extLst>
                  <a:ext uri="{FF2B5EF4-FFF2-40B4-BE49-F238E27FC236}">
                    <a16:creationId xmlns:a16="http://schemas.microsoft.com/office/drawing/2014/main" id="{B3BBDC08-C477-5395-6E29-5F94734D33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43851">
                <a:off x="10347981" y="5432453"/>
                <a:ext cx="453507" cy="282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Building molecular Hamiltonians — PennyLane documentation">
                <a:extLst>
                  <a:ext uri="{FF2B5EF4-FFF2-40B4-BE49-F238E27FC236}">
                    <a16:creationId xmlns:a16="http://schemas.microsoft.com/office/drawing/2014/main" id="{9846A3D2-B301-2BE3-6D25-5EAB6743B2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3246" y="5715604"/>
                <a:ext cx="388390" cy="242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Arrow: Up 6">
            <a:extLst>
              <a:ext uri="{FF2B5EF4-FFF2-40B4-BE49-F238E27FC236}">
                <a16:creationId xmlns:a16="http://schemas.microsoft.com/office/drawing/2014/main" id="{3A8E62D8-8881-EE8E-440E-6B973EBB1863}"/>
              </a:ext>
            </a:extLst>
          </p:cNvPr>
          <p:cNvSpPr/>
          <p:nvPr/>
        </p:nvSpPr>
        <p:spPr>
          <a:xfrm>
            <a:off x="11543098" y="2683115"/>
            <a:ext cx="137596" cy="36035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2" name="Picture 4" descr="Mercury In Glass Thermometer Images, Mercury In Glass Thermometer  Transparent PNG, Free download">
            <a:extLst>
              <a:ext uri="{FF2B5EF4-FFF2-40B4-BE49-F238E27FC236}">
                <a16:creationId xmlns:a16="http://schemas.microsoft.com/office/drawing/2014/main" id="{F6337399-9073-5C76-CEDC-508FBEDE4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787" y="1122897"/>
            <a:ext cx="322217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87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093032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138165-3B04-7D19-D540-3A93E4C947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22" y="3765522"/>
            <a:ext cx="4293586" cy="2862391"/>
          </a:xfrm>
          <a:prstGeom prst="rect">
            <a:avLst/>
          </a:prstGeom>
        </p:spPr>
      </p:pic>
      <p:pic>
        <p:nvPicPr>
          <p:cNvPr id="8" name="Picture 7" descr="A picture containing grass, outdoor, sky, mountain&#10;&#10;Description automatically generated">
            <a:extLst>
              <a:ext uri="{FF2B5EF4-FFF2-40B4-BE49-F238E27FC236}">
                <a16:creationId xmlns:a16="http://schemas.microsoft.com/office/drawing/2014/main" id="{0FCF4647-2515-FDEF-24B7-00044646F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27" y="3753940"/>
            <a:ext cx="3861537" cy="289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4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with temperature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Tearing apart takes energy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heat 1 kg of water by 1°C takes 4.18 kJ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heat 1 kg of copper by 1°C takes only 0.38 kJ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Building molecular Hamiltonians — PennyLane documentation">
            <a:extLst>
              <a:ext uri="{FF2B5EF4-FFF2-40B4-BE49-F238E27FC236}">
                <a16:creationId xmlns:a16="http://schemas.microsoft.com/office/drawing/2014/main" id="{D1ECF885-D531-92AB-9568-15575AE6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700" y="2924944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uilding molecular Hamiltonians — PennyLane documentation">
            <a:extLst>
              <a:ext uri="{FF2B5EF4-FFF2-40B4-BE49-F238E27FC236}">
                <a16:creationId xmlns:a16="http://schemas.microsoft.com/office/drawing/2014/main" id="{BF2EBD21-9B61-77E7-FE75-74B65D95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851">
            <a:off x="10668458" y="3050837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uilding molecular Hamiltonians — PennyLane documentation">
            <a:extLst>
              <a:ext uri="{FF2B5EF4-FFF2-40B4-BE49-F238E27FC236}">
                <a16:creationId xmlns:a16="http://schemas.microsoft.com/office/drawing/2014/main" id="{9C4A27C1-A327-6732-3205-918BCFFA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154">
            <a:off x="10485512" y="2048560"/>
            <a:ext cx="461548" cy="28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uilding molecular Hamiltonians — PennyLane documentation">
            <a:extLst>
              <a:ext uri="{FF2B5EF4-FFF2-40B4-BE49-F238E27FC236}">
                <a16:creationId xmlns:a16="http://schemas.microsoft.com/office/drawing/2014/main" id="{95DD3CBB-4238-D20E-6AD2-EECCAB29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9399">
            <a:off x="10555950" y="5701467"/>
            <a:ext cx="403506" cy="2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uilding molecular Hamiltonians — PennyLane documentation">
            <a:extLst>
              <a:ext uri="{FF2B5EF4-FFF2-40B4-BE49-F238E27FC236}">
                <a16:creationId xmlns:a16="http://schemas.microsoft.com/office/drawing/2014/main" id="{A28AB805-C515-E8E8-3AAF-A346FB3F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2231">
            <a:off x="10657903" y="3893316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uilding molecular Hamiltonians — PennyLane documentation">
            <a:extLst>
              <a:ext uri="{FF2B5EF4-FFF2-40B4-BE49-F238E27FC236}">
                <a16:creationId xmlns:a16="http://schemas.microsoft.com/office/drawing/2014/main" id="{0B3102AA-79FF-DC2E-07A7-ABCCF041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851">
            <a:off x="10419989" y="4156724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uilding molecular Hamiltonians — PennyLane documentation">
            <a:extLst>
              <a:ext uri="{FF2B5EF4-FFF2-40B4-BE49-F238E27FC236}">
                <a16:creationId xmlns:a16="http://schemas.microsoft.com/office/drawing/2014/main" id="{CE7AEF82-DC1B-3A85-867B-93322B007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254" y="4439875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7917FC-233D-0F93-ECAA-AB4919EDF363}"/>
              </a:ext>
            </a:extLst>
          </p:cNvPr>
          <p:cNvGrpSpPr/>
          <p:nvPr/>
        </p:nvGrpSpPr>
        <p:grpSpPr>
          <a:xfrm>
            <a:off x="10240118" y="5126392"/>
            <a:ext cx="1184474" cy="1182928"/>
            <a:chOff x="9516775" y="5016645"/>
            <a:chExt cx="1184474" cy="1182928"/>
          </a:xfrm>
        </p:grpSpPr>
        <p:pic>
          <p:nvPicPr>
            <p:cNvPr id="11" name="Picture 10" descr="Building molecular Hamiltonians — PennyLane documentation">
              <a:extLst>
                <a:ext uri="{FF2B5EF4-FFF2-40B4-BE49-F238E27FC236}">
                  <a16:creationId xmlns:a16="http://schemas.microsoft.com/office/drawing/2014/main" id="{D243BB41-FAAD-DB02-C115-AF3F4098C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25330">
              <a:off x="9441930" y="5635200"/>
              <a:ext cx="397312" cy="24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Building molecular Hamiltonians — PennyLane documentation">
              <a:extLst>
                <a:ext uri="{FF2B5EF4-FFF2-40B4-BE49-F238E27FC236}">
                  <a16:creationId xmlns:a16="http://schemas.microsoft.com/office/drawing/2014/main" id="{91CC7692-212D-B552-31F1-261432912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92231">
              <a:off x="9834636" y="5016645"/>
              <a:ext cx="388390" cy="24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Building molecular Hamiltonians — PennyLane documentation">
              <a:extLst>
                <a:ext uri="{FF2B5EF4-FFF2-40B4-BE49-F238E27FC236}">
                  <a16:creationId xmlns:a16="http://schemas.microsoft.com/office/drawing/2014/main" id="{DD0B0DD6-F82C-A5B2-AA1B-86F6643A2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43851">
              <a:off x="9596722" y="5280053"/>
              <a:ext cx="453507" cy="282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Building molecular Hamiltonians — PennyLane documentation">
              <a:extLst>
                <a:ext uri="{FF2B5EF4-FFF2-40B4-BE49-F238E27FC236}">
                  <a16:creationId xmlns:a16="http://schemas.microsoft.com/office/drawing/2014/main" id="{D78E047F-8057-A52B-8EF1-6AC325EE0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987" y="5563204"/>
              <a:ext cx="388390" cy="24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B0CCB6E-1E60-4C10-DD40-0DE087A4DE25}"/>
                </a:ext>
              </a:extLst>
            </p:cNvPr>
            <p:cNvGrpSpPr/>
            <p:nvPr/>
          </p:nvGrpSpPr>
          <p:grpSpPr>
            <a:xfrm>
              <a:off x="10160377" y="5410954"/>
              <a:ext cx="540872" cy="788619"/>
              <a:chOff x="10433413" y="5169045"/>
              <a:chExt cx="540872" cy="788619"/>
            </a:xfrm>
          </p:grpSpPr>
          <p:pic>
            <p:nvPicPr>
              <p:cNvPr id="17" name="Picture 16" descr="Building molecular Hamiltonians — PennyLane documentation">
                <a:extLst>
                  <a:ext uri="{FF2B5EF4-FFF2-40B4-BE49-F238E27FC236}">
                    <a16:creationId xmlns:a16="http://schemas.microsoft.com/office/drawing/2014/main" id="{842C93AE-6D19-6AF1-79E3-02B46616BA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192231">
                <a:off x="10585895" y="5169045"/>
                <a:ext cx="388390" cy="242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 descr="Building molecular Hamiltonians — PennyLane documentation">
                <a:extLst>
                  <a:ext uri="{FF2B5EF4-FFF2-40B4-BE49-F238E27FC236}">
                    <a16:creationId xmlns:a16="http://schemas.microsoft.com/office/drawing/2014/main" id="{B3BBDC08-C477-5395-6E29-5F94734D33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43851">
                <a:off x="10347981" y="5432453"/>
                <a:ext cx="453507" cy="282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Building molecular Hamiltonians — PennyLane documentation">
                <a:extLst>
                  <a:ext uri="{FF2B5EF4-FFF2-40B4-BE49-F238E27FC236}">
                    <a16:creationId xmlns:a16="http://schemas.microsoft.com/office/drawing/2014/main" id="{9846A3D2-B301-2BE3-6D25-5EAB6743B2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3246" y="5715604"/>
                <a:ext cx="388390" cy="242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Arrow: Up 6">
            <a:extLst>
              <a:ext uri="{FF2B5EF4-FFF2-40B4-BE49-F238E27FC236}">
                <a16:creationId xmlns:a16="http://schemas.microsoft.com/office/drawing/2014/main" id="{3A8E62D8-8881-EE8E-440E-6B973EBB1863}"/>
              </a:ext>
            </a:extLst>
          </p:cNvPr>
          <p:cNvSpPr/>
          <p:nvPr/>
        </p:nvSpPr>
        <p:spPr>
          <a:xfrm>
            <a:off x="11543098" y="2683115"/>
            <a:ext cx="137596" cy="36035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2" name="Picture 4" descr="Mercury In Glass Thermometer Images, Mercury In Glass Thermometer  Transparent PNG, Free download">
            <a:extLst>
              <a:ext uri="{FF2B5EF4-FFF2-40B4-BE49-F238E27FC236}">
                <a16:creationId xmlns:a16="http://schemas.microsoft.com/office/drawing/2014/main" id="{F6337399-9073-5C76-CEDC-508FBEDE4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787" y="1122897"/>
            <a:ext cx="322217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8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with temperature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Tearing apart takes energy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heat 1 kg of water by 1°C takes 4.18 kJ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heat 1 kg of copper by 1°C takes only 0.38 kJ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heat 1 kg of ethanol by 1°C takes 2.46 kJ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Building molecular Hamiltonians — PennyLane documentation">
            <a:extLst>
              <a:ext uri="{FF2B5EF4-FFF2-40B4-BE49-F238E27FC236}">
                <a16:creationId xmlns:a16="http://schemas.microsoft.com/office/drawing/2014/main" id="{D1ECF885-D531-92AB-9568-15575AE6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700" y="2924944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uilding molecular Hamiltonians — PennyLane documentation">
            <a:extLst>
              <a:ext uri="{FF2B5EF4-FFF2-40B4-BE49-F238E27FC236}">
                <a16:creationId xmlns:a16="http://schemas.microsoft.com/office/drawing/2014/main" id="{BF2EBD21-9B61-77E7-FE75-74B65D95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851">
            <a:off x="10668458" y="3050837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uilding molecular Hamiltonians — PennyLane documentation">
            <a:extLst>
              <a:ext uri="{FF2B5EF4-FFF2-40B4-BE49-F238E27FC236}">
                <a16:creationId xmlns:a16="http://schemas.microsoft.com/office/drawing/2014/main" id="{9C4A27C1-A327-6732-3205-918BCFFA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154">
            <a:off x="10485512" y="2048560"/>
            <a:ext cx="461548" cy="28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uilding molecular Hamiltonians — PennyLane documentation">
            <a:extLst>
              <a:ext uri="{FF2B5EF4-FFF2-40B4-BE49-F238E27FC236}">
                <a16:creationId xmlns:a16="http://schemas.microsoft.com/office/drawing/2014/main" id="{95DD3CBB-4238-D20E-6AD2-EECCAB29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9399">
            <a:off x="10555950" y="5701467"/>
            <a:ext cx="403506" cy="2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uilding molecular Hamiltonians — PennyLane documentation">
            <a:extLst>
              <a:ext uri="{FF2B5EF4-FFF2-40B4-BE49-F238E27FC236}">
                <a16:creationId xmlns:a16="http://schemas.microsoft.com/office/drawing/2014/main" id="{A28AB805-C515-E8E8-3AAF-A346FB3F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2231">
            <a:off x="10657903" y="3893316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uilding molecular Hamiltonians — PennyLane documentation">
            <a:extLst>
              <a:ext uri="{FF2B5EF4-FFF2-40B4-BE49-F238E27FC236}">
                <a16:creationId xmlns:a16="http://schemas.microsoft.com/office/drawing/2014/main" id="{0B3102AA-79FF-DC2E-07A7-ABCCF041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851">
            <a:off x="10419989" y="4156724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uilding molecular Hamiltonians — PennyLane documentation">
            <a:extLst>
              <a:ext uri="{FF2B5EF4-FFF2-40B4-BE49-F238E27FC236}">
                <a16:creationId xmlns:a16="http://schemas.microsoft.com/office/drawing/2014/main" id="{CE7AEF82-DC1B-3A85-867B-93322B007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254" y="4439875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7917FC-233D-0F93-ECAA-AB4919EDF363}"/>
              </a:ext>
            </a:extLst>
          </p:cNvPr>
          <p:cNvGrpSpPr/>
          <p:nvPr/>
        </p:nvGrpSpPr>
        <p:grpSpPr>
          <a:xfrm>
            <a:off x="10240118" y="5126392"/>
            <a:ext cx="1184474" cy="1182928"/>
            <a:chOff x="9516775" y="5016645"/>
            <a:chExt cx="1184474" cy="1182928"/>
          </a:xfrm>
        </p:grpSpPr>
        <p:pic>
          <p:nvPicPr>
            <p:cNvPr id="11" name="Picture 10" descr="Building molecular Hamiltonians — PennyLane documentation">
              <a:extLst>
                <a:ext uri="{FF2B5EF4-FFF2-40B4-BE49-F238E27FC236}">
                  <a16:creationId xmlns:a16="http://schemas.microsoft.com/office/drawing/2014/main" id="{D243BB41-FAAD-DB02-C115-AF3F4098C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25330">
              <a:off x="9441930" y="5635200"/>
              <a:ext cx="397312" cy="24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Building molecular Hamiltonians — PennyLane documentation">
              <a:extLst>
                <a:ext uri="{FF2B5EF4-FFF2-40B4-BE49-F238E27FC236}">
                  <a16:creationId xmlns:a16="http://schemas.microsoft.com/office/drawing/2014/main" id="{91CC7692-212D-B552-31F1-261432912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92231">
              <a:off x="9834636" y="5016645"/>
              <a:ext cx="388390" cy="24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Building molecular Hamiltonians — PennyLane documentation">
              <a:extLst>
                <a:ext uri="{FF2B5EF4-FFF2-40B4-BE49-F238E27FC236}">
                  <a16:creationId xmlns:a16="http://schemas.microsoft.com/office/drawing/2014/main" id="{DD0B0DD6-F82C-A5B2-AA1B-86F6643A2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43851">
              <a:off x="9596722" y="5280053"/>
              <a:ext cx="453507" cy="282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Building molecular Hamiltonians — PennyLane documentation">
              <a:extLst>
                <a:ext uri="{FF2B5EF4-FFF2-40B4-BE49-F238E27FC236}">
                  <a16:creationId xmlns:a16="http://schemas.microsoft.com/office/drawing/2014/main" id="{D78E047F-8057-A52B-8EF1-6AC325EE0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987" y="5563204"/>
              <a:ext cx="388390" cy="24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B0CCB6E-1E60-4C10-DD40-0DE087A4DE25}"/>
                </a:ext>
              </a:extLst>
            </p:cNvPr>
            <p:cNvGrpSpPr/>
            <p:nvPr/>
          </p:nvGrpSpPr>
          <p:grpSpPr>
            <a:xfrm>
              <a:off x="10160377" y="5410954"/>
              <a:ext cx="540872" cy="788619"/>
              <a:chOff x="10433413" y="5169045"/>
              <a:chExt cx="540872" cy="788619"/>
            </a:xfrm>
          </p:grpSpPr>
          <p:pic>
            <p:nvPicPr>
              <p:cNvPr id="17" name="Picture 16" descr="Building molecular Hamiltonians — PennyLane documentation">
                <a:extLst>
                  <a:ext uri="{FF2B5EF4-FFF2-40B4-BE49-F238E27FC236}">
                    <a16:creationId xmlns:a16="http://schemas.microsoft.com/office/drawing/2014/main" id="{842C93AE-6D19-6AF1-79E3-02B46616BA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192231">
                <a:off x="10585895" y="5169045"/>
                <a:ext cx="388390" cy="242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 descr="Building molecular Hamiltonians — PennyLane documentation">
                <a:extLst>
                  <a:ext uri="{FF2B5EF4-FFF2-40B4-BE49-F238E27FC236}">
                    <a16:creationId xmlns:a16="http://schemas.microsoft.com/office/drawing/2014/main" id="{B3BBDC08-C477-5395-6E29-5F94734D33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643851">
                <a:off x="10347981" y="5432453"/>
                <a:ext cx="453507" cy="282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Building molecular Hamiltonians — PennyLane documentation">
                <a:extLst>
                  <a:ext uri="{FF2B5EF4-FFF2-40B4-BE49-F238E27FC236}">
                    <a16:creationId xmlns:a16="http://schemas.microsoft.com/office/drawing/2014/main" id="{9846A3D2-B301-2BE3-6D25-5EAB6743B2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3246" y="5715604"/>
                <a:ext cx="388390" cy="242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Arrow: Up 6">
            <a:extLst>
              <a:ext uri="{FF2B5EF4-FFF2-40B4-BE49-F238E27FC236}">
                <a16:creationId xmlns:a16="http://schemas.microsoft.com/office/drawing/2014/main" id="{3A8E62D8-8881-EE8E-440E-6B973EBB1863}"/>
              </a:ext>
            </a:extLst>
          </p:cNvPr>
          <p:cNvSpPr/>
          <p:nvPr/>
        </p:nvSpPr>
        <p:spPr>
          <a:xfrm>
            <a:off x="11543098" y="2683115"/>
            <a:ext cx="137596" cy="36035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2" name="Picture 4" descr="Mercury In Glass Thermometer Images, Mercury In Glass Thermometer  Transparent PNG, Free download">
            <a:extLst>
              <a:ext uri="{FF2B5EF4-FFF2-40B4-BE49-F238E27FC236}">
                <a16:creationId xmlns:a16="http://schemas.microsoft.com/office/drawing/2014/main" id="{F6337399-9073-5C76-CEDC-508FBEDE4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787" y="1122897"/>
            <a:ext cx="322217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1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DDBDA-E8D5-4878-9840-C60066935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with temperature</a:t>
            </a:r>
            <a:endParaRPr lang="en-NZ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996F27-7FDE-4E07-A8BF-8E4B321BB3F6}"/>
              </a:ext>
            </a:extLst>
          </p:cNvPr>
          <p:cNvSpPr txBox="1">
            <a:spLocks/>
          </p:cNvSpPr>
          <p:nvPr/>
        </p:nvSpPr>
        <p:spPr>
          <a:xfrm>
            <a:off x="1182973" y="2276872"/>
            <a:ext cx="10005935" cy="387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Below zero water is solid ice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Above 100 °C water is gas 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(for 1 atmosphere pressure)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rgbClr val="0042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1B8B0D-32F2-BCB3-58E4-0939C794C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2276872"/>
            <a:ext cx="2983459" cy="2518821"/>
          </a:xfrm>
          <a:prstGeom prst="rect">
            <a:avLst/>
          </a:prstGeom>
        </p:spPr>
      </p:pic>
      <p:pic>
        <p:nvPicPr>
          <p:cNvPr id="8" name="Picture 7" descr="Building molecular Hamiltonians — PennyLane documentation">
            <a:extLst>
              <a:ext uri="{FF2B5EF4-FFF2-40B4-BE49-F238E27FC236}">
                <a16:creationId xmlns:a16="http://schemas.microsoft.com/office/drawing/2014/main" id="{D1ECF885-D531-92AB-9568-15575AE6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169472"/>
            <a:ext cx="388390" cy="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uilding molecular Hamiltonians — PennyLane documentation">
            <a:extLst>
              <a:ext uri="{FF2B5EF4-FFF2-40B4-BE49-F238E27FC236}">
                <a16:creationId xmlns:a16="http://schemas.microsoft.com/office/drawing/2014/main" id="{BF2EBD21-9B61-77E7-FE75-74B65D95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3851">
            <a:off x="9100154" y="5995548"/>
            <a:ext cx="453507" cy="2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uilding molecular Hamiltonians — PennyLane documentation">
            <a:extLst>
              <a:ext uri="{FF2B5EF4-FFF2-40B4-BE49-F238E27FC236}">
                <a16:creationId xmlns:a16="http://schemas.microsoft.com/office/drawing/2014/main" id="{9C4A27C1-A327-6732-3205-918BCFFA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154">
            <a:off x="9900917" y="5717759"/>
            <a:ext cx="461548" cy="28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ilding molecular Hamiltonians — PennyLane documentation">
            <a:extLst>
              <a:ext uri="{FF2B5EF4-FFF2-40B4-BE49-F238E27FC236}">
                <a16:creationId xmlns:a16="http://schemas.microsoft.com/office/drawing/2014/main" id="{D243BB41-FAAD-DB02-C115-AF3F4098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2652">
            <a:off x="11057382" y="6025238"/>
            <a:ext cx="397312" cy="24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uilding molecular Hamiltonians — PennyLane documentation">
            <a:extLst>
              <a:ext uri="{FF2B5EF4-FFF2-40B4-BE49-F238E27FC236}">
                <a16:creationId xmlns:a16="http://schemas.microsoft.com/office/drawing/2014/main" id="{95DD3CBB-4238-D20E-6AD2-EECCAB29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7611">
            <a:off x="10614288" y="5327115"/>
            <a:ext cx="403506" cy="2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64270"/>
      </p:ext>
    </p:extLst>
  </p:cSld>
  <p:clrMapOvr>
    <a:masterClrMapping/>
  </p:clrMapOvr>
</p:sld>
</file>

<file path=ppt/theme/theme1.xml><?xml version="1.0" encoding="utf-8"?>
<a:theme xmlns:a="http://schemas.openxmlformats.org/drawingml/2006/main" name="2_Lallemand Craft Distill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llemand Craft Distilling" id="{6EAEA425-953B-4D95-BBFB-BA1A9E0B5A18}" vid="{E0C11C2E-4288-42F7-AA54-2B570A89EB9A}"/>
    </a:ext>
  </a:extLst>
</a:theme>
</file>

<file path=ppt/theme/theme2.xml><?xml version="1.0" encoding="utf-8"?>
<a:theme xmlns:a="http://schemas.openxmlformats.org/drawingml/2006/main" name="3_Lallemand Craft Distill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llemand Craft Distilling" id="{6EAEA425-953B-4D95-BBFB-BA1A9E0B5A18}" vid="{E0C11C2E-4288-42F7-AA54-2B570A89EB9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1931</Words>
  <Application>Microsoft Office PowerPoint</Application>
  <PresentationFormat>Widescreen</PresentationFormat>
  <Paragraphs>790</Paragraphs>
  <Slides>60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Cambria Math</vt:lpstr>
      <vt:lpstr>Univers</vt:lpstr>
      <vt:lpstr>2_Lallemand Craft Distilling</vt:lpstr>
      <vt:lpstr>3_Lallemand Craft Distilling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Encore Event Technologies</dc:creator>
  <cp:lastModifiedBy>Kayleigh Williams</cp:lastModifiedBy>
  <cp:revision>6</cp:revision>
  <dcterms:created xsi:type="dcterms:W3CDTF">2023-06-08T22:49:48Z</dcterms:created>
  <dcterms:modified xsi:type="dcterms:W3CDTF">2023-06-14T02:57:46Z</dcterms:modified>
</cp:coreProperties>
</file>