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7"/>
  </p:notesMasterIdLst>
  <p:sldIdLst>
    <p:sldId id="257" r:id="rId5"/>
    <p:sldId id="267" r:id="rId6"/>
    <p:sldId id="277" r:id="rId7"/>
    <p:sldId id="278" r:id="rId8"/>
    <p:sldId id="258" r:id="rId9"/>
    <p:sldId id="265" r:id="rId10"/>
    <p:sldId id="279" r:id="rId11"/>
    <p:sldId id="263" r:id="rId12"/>
    <p:sldId id="281" r:id="rId13"/>
    <p:sldId id="280" r:id="rId14"/>
    <p:sldId id="264" r:id="rId15"/>
    <p:sldId id="270" r:id="rId16"/>
    <p:sldId id="271" r:id="rId17"/>
    <p:sldId id="284" r:id="rId18"/>
    <p:sldId id="266" r:id="rId19"/>
    <p:sldId id="273" r:id="rId20"/>
    <p:sldId id="276" r:id="rId21"/>
    <p:sldId id="274" r:id="rId22"/>
    <p:sldId id="286" r:id="rId23"/>
    <p:sldId id="261" r:id="rId24"/>
    <p:sldId id="259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318"/>
    <a:srgbClr val="E5A025"/>
    <a:srgbClr val="E9EEEE"/>
    <a:srgbClr val="9D673D"/>
    <a:srgbClr val="FF0066"/>
    <a:srgbClr val="222222"/>
    <a:srgbClr val="F5A824"/>
    <a:srgbClr val="FFFFFF"/>
    <a:srgbClr val="004A8D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67450" autoAdjust="0"/>
  </p:normalViewPr>
  <p:slideViewPr>
    <p:cSldViewPr snapToGrid="0">
      <p:cViewPr varScale="1">
        <p:scale>
          <a:sx n="77" d="100"/>
          <a:sy n="77" d="100"/>
        </p:scale>
        <p:origin x="20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ECC4-1484-435C-A23B-1DD78CA8D1A8}" type="datetimeFigureOut">
              <a:rPr lang="en-NZ" smtClean="0"/>
              <a:t>8/06/2023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BC135-92D4-4F79-9313-34279F9AFF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46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765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417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25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758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342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41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989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52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289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536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78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265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536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398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12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932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20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23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933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98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373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C135-92D4-4F79-9313-34279F9AFF3A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77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09000"/>
            <a:ext cx="10498886" cy="2160000"/>
          </a:xfrm>
        </p:spPr>
        <p:txBody>
          <a:bodyPr anchor="b"/>
          <a:lstStyle>
            <a:lvl1pPr algn="ctr">
              <a:defRPr sz="6000" b="1">
                <a:solidFill>
                  <a:schemeClr val="accent6"/>
                </a:solidFill>
                <a:latin typeface="+mj-lt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408266"/>
            <a:ext cx="10498885" cy="1380914"/>
          </a:xfrm>
        </p:spPr>
        <p:txBody>
          <a:bodyPr tIns="180000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8" name="Oval 7"/>
          <p:cNvSpPr/>
          <p:nvPr userDrawn="1"/>
        </p:nvSpPr>
        <p:spPr>
          <a:xfrm flipV="1">
            <a:off x="838200" y="3220633"/>
            <a:ext cx="10498887" cy="36000"/>
          </a:xfrm>
          <a:prstGeom prst="ellipse">
            <a:avLst/>
          </a:prstGeom>
          <a:solidFill>
            <a:srgbClr val="F5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E5A02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BD9B6-FAED-44AB-A4CB-7D9D09E23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EFE5A-1AA8-43BA-88EE-CBFDAE8A1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42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1DB73-9161-4620-A223-6221646FB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AF0295-4D6C-4293-99B0-F176A81B66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09000"/>
            <a:ext cx="10498886" cy="21600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6"/>
                </a:solidFill>
                <a:latin typeface="+mj-lt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insert section header</a:t>
            </a:r>
            <a:endParaRPr lang="en-N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CF5474-006E-4ECB-A5CB-919953FE7BEF}"/>
              </a:ext>
            </a:extLst>
          </p:cNvPr>
          <p:cNvSpPr/>
          <p:nvPr userDrawn="1"/>
        </p:nvSpPr>
        <p:spPr>
          <a:xfrm flipV="1">
            <a:off x="838200" y="3220633"/>
            <a:ext cx="10498887" cy="3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E5A02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C1EED-BCA4-4E5E-988D-2AB54D80E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491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 flipV="1">
            <a:off x="854913" y="1654688"/>
            <a:ext cx="10498887" cy="3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E5A02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E77AD6-EAAF-4F94-8BC6-341216855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912" y="1800000"/>
            <a:ext cx="10498887" cy="41267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1047EE7-6E4D-4364-B55E-008BC9CE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32F40-B0F7-4778-851A-0C6E0AB9E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156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3800" y="1825625"/>
            <a:ext cx="504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7BB4F-BD30-459D-994C-2F767246D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10" name="Title 13">
            <a:extLst>
              <a:ext uri="{FF2B5EF4-FFF2-40B4-BE49-F238E27FC236}">
                <a16:creationId xmlns:a16="http://schemas.microsoft.com/office/drawing/2014/main" id="{E5B287C5-A363-452B-9BB9-8CA99D15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281883-4568-477A-AC3A-16E6D04C7254}"/>
              </a:ext>
            </a:extLst>
          </p:cNvPr>
          <p:cNvSpPr/>
          <p:nvPr userDrawn="1"/>
        </p:nvSpPr>
        <p:spPr>
          <a:xfrm flipV="1">
            <a:off x="854913" y="1654688"/>
            <a:ext cx="10498887" cy="3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E5A02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5BFA7-EBC8-443D-AEC4-89F305372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374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95E34-AC72-4229-8D0B-19D64AB77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D1E5F-3940-48EB-8266-FB3D5D9CF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77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5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 w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35B04-9E99-4F99-8A66-5F0B2CD1E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5742451"/>
            <a:ext cx="1871662" cy="979023"/>
          </a:xfrm>
          <a:prstGeom prst="rect">
            <a:avLst/>
          </a:prstGeom>
        </p:spPr>
      </p:pic>
      <p:sp>
        <p:nvSpPr>
          <p:cNvPr id="10" name="Title 13">
            <a:extLst>
              <a:ext uri="{FF2B5EF4-FFF2-40B4-BE49-F238E27FC236}">
                <a16:creationId xmlns:a16="http://schemas.microsoft.com/office/drawing/2014/main" id="{AC3CE36E-9080-4DCB-A823-3D45EF8F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3223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5A2604-3763-40DB-93E5-15D107553F43}"/>
              </a:ext>
            </a:extLst>
          </p:cNvPr>
          <p:cNvSpPr/>
          <p:nvPr userDrawn="1"/>
        </p:nvSpPr>
        <p:spPr>
          <a:xfrm flipV="1">
            <a:off x="854913" y="1654688"/>
            <a:ext cx="3931200" cy="3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E5A025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39684C-B249-46C4-AAC2-369182D372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6612" y="1958109"/>
            <a:ext cx="3931200" cy="39029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C0618-3925-42C0-B82F-01697E8D69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30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1C4D014-FE86-4CBB-B71B-28717961D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314575"/>
            <a:ext cx="4267200" cy="45434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53B8DC-6E13-4D24-A76A-2EEFAE47373F}"/>
              </a:ext>
            </a:extLst>
          </p:cNvPr>
          <p:cNvGrpSpPr/>
          <p:nvPr userDrawn="1"/>
        </p:nvGrpSpPr>
        <p:grpSpPr>
          <a:xfrm>
            <a:off x="721222" y="4772442"/>
            <a:ext cx="6389666" cy="1583910"/>
            <a:chOff x="721222" y="4772442"/>
            <a:chExt cx="6389666" cy="158391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10BDDE8-259D-452F-A5A5-F3A427C5D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22" y="4772442"/>
              <a:ext cx="638966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NZ" altLang="en-US" sz="2400" b="1" dirty="0">
                <a:solidFill>
                  <a:srgbClr val="614318"/>
                </a:solidFill>
                <a:latin typeface="Eurostile-Roman"/>
                <a:ea typeface="Calibri" panose="020F050202020403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NZ" altLang="en-US" sz="2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Find us: </a:t>
              </a:r>
              <a:r>
                <a:rPr lang="en-NZ" altLang="en-US" sz="2400" b="1" dirty="0">
                  <a:solidFill>
                    <a:srgbClr val="004A8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www.massey.ac.nz/feast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F1333C-D47F-4E78-B746-EEE1E236D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/>
            <a:stretch/>
          </p:blipFill>
          <p:spPr>
            <a:xfrm>
              <a:off x="762001" y="5732464"/>
              <a:ext cx="2819400" cy="623888"/>
            </a:xfrm>
            <a:prstGeom prst="rect">
              <a:avLst/>
            </a:prstGeom>
          </p:spPr>
        </p:pic>
      </p:grpSp>
      <p:pic>
        <p:nvPicPr>
          <p:cNvPr id="9" name="Picture 2" descr="Image result for q&amp;a">
            <a:extLst>
              <a:ext uri="{FF2B5EF4-FFF2-40B4-BE49-F238E27FC236}">
                <a16:creationId xmlns:a16="http://schemas.microsoft.com/office/drawing/2014/main" id="{C718AD66-C5CD-4A2A-8B8B-210B9EACE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73" y="1934042"/>
            <a:ext cx="3544527" cy="25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B59A0A-9C40-4D61-ACE7-BD0C35DA69B8}"/>
              </a:ext>
            </a:extLst>
          </p:cNvPr>
          <p:cNvSpPr txBox="1"/>
          <p:nvPr userDrawn="1"/>
        </p:nvSpPr>
        <p:spPr>
          <a:xfrm>
            <a:off x="838200" y="363600"/>
            <a:ext cx="10515600" cy="13248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+mj-lt"/>
              </a:rPr>
              <a:t>Thank you for your attention </a:t>
            </a:r>
            <a:endParaRPr lang="en-NZ" sz="4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59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EC8FF-0DD6-4550-8C87-9332E11B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613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BC0B8962-2F87-46CC-B7E6-6C7B42BE23D6}" type="slidenum">
              <a:rPr lang="en-NZ" smtClean="0"/>
              <a:pPr algn="l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23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svg"/><Relationship Id="rId9" Type="http://schemas.openxmlformats.org/officeDocument/2006/relationships/image" Target="../media/image71.svg"/><Relationship Id="rId14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t gin experiences distillery tours world gin day 2021">
            <a:extLst>
              <a:ext uri="{FF2B5EF4-FFF2-40B4-BE49-F238E27FC236}">
                <a16:creationId xmlns:a16="http://schemas.microsoft.com/office/drawing/2014/main" id="{471B6F48-F3CC-08B5-63FA-73839F49A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39" r="9827" b="9090"/>
          <a:stretch/>
        </p:blipFill>
        <p:spPr bwMode="auto">
          <a:xfrm>
            <a:off x="6589072" y="10"/>
            <a:ext cx="56029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FB05-086E-4563-A35F-CE4C6B4C0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C0B8962-2F87-46CC-B7E6-6C7B42BE23D6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E893E-F633-0844-86A4-DAFB2F553754}"/>
              </a:ext>
            </a:extLst>
          </p:cNvPr>
          <p:cNvSpPr/>
          <p:nvPr/>
        </p:nvSpPr>
        <p:spPr>
          <a:xfrm>
            <a:off x="243840" y="191589"/>
            <a:ext cx="941277" cy="930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47CCE-BFD9-41E0-18D3-9BF0706822C7}"/>
              </a:ext>
            </a:extLst>
          </p:cNvPr>
          <p:cNvSpPr/>
          <p:nvPr/>
        </p:nvSpPr>
        <p:spPr>
          <a:xfrm>
            <a:off x="356061" y="4437614"/>
            <a:ext cx="4102608" cy="5532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F5281-D6EA-93FB-6EC6-45A1CE8B2832}"/>
              </a:ext>
            </a:extLst>
          </p:cNvPr>
          <p:cNvSpPr txBox="1"/>
          <p:nvPr/>
        </p:nvSpPr>
        <p:spPr>
          <a:xfrm>
            <a:off x="243840" y="3488997"/>
            <a:ext cx="60916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b="1" dirty="0">
                <a:solidFill>
                  <a:srgbClr val="614318"/>
                </a:solidFill>
              </a:rPr>
              <a:t>Professor Joanne Hort </a:t>
            </a:r>
          </a:p>
          <a:p>
            <a:pPr algn="ctr"/>
            <a:r>
              <a:rPr lang="en-NZ" sz="1600" dirty="0">
                <a:solidFill>
                  <a:srgbClr val="614318"/>
                </a:solidFill>
              </a:rPr>
              <a:t>Fonterra Riddet Chair in Consumer Sensory Science</a:t>
            </a:r>
          </a:p>
          <a:p>
            <a:pPr algn="ctr"/>
            <a:r>
              <a:rPr lang="en-NZ" sz="1600" dirty="0">
                <a:solidFill>
                  <a:srgbClr val="614318"/>
                </a:solidFill>
              </a:rPr>
              <a:t>Food Experience and Sensory testing Lab</a:t>
            </a:r>
          </a:p>
          <a:p>
            <a:pPr algn="ctr"/>
            <a:r>
              <a:rPr lang="en-NZ" sz="1600" dirty="0">
                <a:solidFill>
                  <a:srgbClr val="614318"/>
                </a:solidFill>
              </a:rPr>
              <a:t> Massey University</a:t>
            </a:r>
          </a:p>
        </p:txBody>
      </p:sp>
      <p:pic>
        <p:nvPicPr>
          <p:cNvPr id="12" name="Picture 2" descr="Distilled Spirits Aotearoa">
            <a:extLst>
              <a:ext uri="{FF2B5EF4-FFF2-40B4-BE49-F238E27FC236}">
                <a16:creationId xmlns:a16="http://schemas.microsoft.com/office/drawing/2014/main" id="{E5F6382A-DFDC-2EB9-A814-F694EDF4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8" y="81234"/>
            <a:ext cx="1040832" cy="10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EA52D11-4973-FBF2-D08F-CE99C91F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44" y="-143204"/>
            <a:ext cx="4475591" cy="13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48787AB-1221-483F-978E-7FFF9143A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23" y="1290026"/>
            <a:ext cx="5860101" cy="1809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NZ" dirty="0"/>
              <a:t>‘Tasting Notes’ </a:t>
            </a:r>
            <a:br>
              <a:rPr lang="en-NZ" dirty="0"/>
            </a:br>
            <a:r>
              <a:rPr lang="en-NZ" sz="3100" b="0" dirty="0"/>
              <a:t>Insights and practical tips for effective product tasting</a:t>
            </a:r>
            <a:endParaRPr lang="en-US" b="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723D05-192F-4507-E5B1-2205FCB410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42" y="3101445"/>
            <a:ext cx="5695950" cy="4953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EA3FF5B-6776-B4F4-AEB6-51F4550C1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4" y="5048768"/>
            <a:ext cx="4579195" cy="13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245E38-8790-B06C-FD30-67296C5B8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913" y="1994481"/>
            <a:ext cx="10498887" cy="1229471"/>
          </a:xfrm>
        </p:spPr>
        <p:txBody>
          <a:bodyPr/>
          <a:lstStyle/>
          <a:p>
            <a:r>
              <a:rPr lang="en-NZ" dirty="0">
                <a:solidFill>
                  <a:schemeClr val="bg2"/>
                </a:solidFill>
              </a:rPr>
              <a:t>Palate Cleanse: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708DB-1B10-21FB-5D76-BAE8C21A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 the spirit of fairness…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B2B2B-1909-1396-20CD-5BAC08F86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10</a:t>
            </a:fld>
            <a:endParaRPr lang="en-NZ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067C42-852F-37AD-4A25-8DEAE6C2F813}"/>
              </a:ext>
            </a:extLst>
          </p:cNvPr>
          <p:cNvGrpSpPr/>
          <p:nvPr/>
        </p:nvGrpSpPr>
        <p:grpSpPr>
          <a:xfrm>
            <a:off x="4180442" y="1929072"/>
            <a:ext cx="914400" cy="1133024"/>
            <a:chOff x="5630443" y="3319688"/>
            <a:chExt cx="914400" cy="1133024"/>
          </a:xfrm>
        </p:grpSpPr>
        <p:pic>
          <p:nvPicPr>
            <p:cNvPr id="31" name="Graphic 30" descr="Nose with solid fill">
              <a:extLst>
                <a:ext uri="{FF2B5EF4-FFF2-40B4-BE49-F238E27FC236}">
                  <a16:creationId xmlns:a16="http://schemas.microsoft.com/office/drawing/2014/main" id="{36A4BAFB-161C-62C4-1E74-7524E610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319688"/>
              <a:ext cx="566512" cy="566512"/>
            </a:xfrm>
            <a:prstGeom prst="rect">
              <a:avLst/>
            </a:prstGeom>
          </p:spPr>
        </p:pic>
        <p:pic>
          <p:nvPicPr>
            <p:cNvPr id="33" name="Graphic 32" descr="Protecting hand with solid fill">
              <a:extLst>
                <a:ext uri="{FF2B5EF4-FFF2-40B4-BE49-F238E27FC236}">
                  <a16:creationId xmlns:a16="http://schemas.microsoft.com/office/drawing/2014/main" id="{187034C7-593C-D038-83E4-EEACCDEF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0443" y="3538312"/>
              <a:ext cx="914400" cy="914400"/>
            </a:xfrm>
            <a:prstGeom prst="rect">
              <a:avLst/>
            </a:prstGeom>
          </p:spPr>
        </p:pic>
      </p:grpSp>
      <p:pic>
        <p:nvPicPr>
          <p:cNvPr id="4098" name="Picture 2" descr="cracker Icon 441207">
            <a:extLst>
              <a:ext uri="{FF2B5EF4-FFF2-40B4-BE49-F238E27FC236}">
                <a16:creationId xmlns:a16="http://schemas.microsoft.com/office/drawing/2014/main" id="{4A49B5EC-3D3F-280D-9430-E7675FE6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68" y="1890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DAA350C5-1E65-DAFF-C091-066D08F082B2}"/>
              </a:ext>
            </a:extLst>
          </p:cNvPr>
          <p:cNvGrpSpPr/>
          <p:nvPr/>
        </p:nvGrpSpPr>
        <p:grpSpPr>
          <a:xfrm>
            <a:off x="5413627" y="1755538"/>
            <a:ext cx="1871020" cy="1186392"/>
            <a:chOff x="4935758" y="1715788"/>
            <a:chExt cx="1871020" cy="1186392"/>
          </a:xfrm>
        </p:grpSpPr>
        <p:pic>
          <p:nvPicPr>
            <p:cNvPr id="36" name="Graphic 35" descr="Water Bottle with solid fill">
              <a:extLst>
                <a:ext uri="{FF2B5EF4-FFF2-40B4-BE49-F238E27FC236}">
                  <a16:creationId xmlns:a16="http://schemas.microsoft.com/office/drawing/2014/main" id="{9EADD1E2-AAC9-7A41-7FF1-80A56C41D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35758" y="1750849"/>
              <a:ext cx="1151331" cy="1151331"/>
            </a:xfrm>
            <a:prstGeom prst="rect">
              <a:avLst/>
            </a:prstGeom>
          </p:spPr>
        </p:pic>
        <p:grpSp>
          <p:nvGrpSpPr>
            <p:cNvPr id="4113" name="Group 4112">
              <a:extLst>
                <a:ext uri="{FF2B5EF4-FFF2-40B4-BE49-F238E27FC236}">
                  <a16:creationId xmlns:a16="http://schemas.microsoft.com/office/drawing/2014/main" id="{A47B38C0-4AF6-4A3A-7D8D-0B7C09D27DBC}"/>
                </a:ext>
              </a:extLst>
            </p:cNvPr>
            <p:cNvGrpSpPr/>
            <p:nvPr/>
          </p:nvGrpSpPr>
          <p:grpSpPr>
            <a:xfrm>
              <a:off x="5308794" y="1715788"/>
              <a:ext cx="1497984" cy="1151331"/>
              <a:chOff x="5308794" y="1715788"/>
              <a:chExt cx="1497984" cy="115133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336E31-72C5-CF31-79D4-F2CEC9A86BF1}"/>
                  </a:ext>
                </a:extLst>
              </p:cNvPr>
              <p:cNvSpPr txBox="1"/>
              <p:nvPr/>
            </p:nvSpPr>
            <p:spPr>
              <a:xfrm>
                <a:off x="5308794" y="2083216"/>
                <a:ext cx="6111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050" dirty="0"/>
                  <a:t>20°</a:t>
                </a:r>
              </a:p>
              <a:p>
                <a:endParaRPr lang="en-NZ" sz="1050" dirty="0"/>
              </a:p>
            </p:txBody>
          </p:sp>
          <p:pic>
            <p:nvPicPr>
              <p:cNvPr id="38" name="Graphic 37" descr="Water Bottle with solid fill">
                <a:extLst>
                  <a:ext uri="{FF2B5EF4-FFF2-40B4-BE49-F238E27FC236}">
                    <a16:creationId xmlns:a16="http://schemas.microsoft.com/office/drawing/2014/main" id="{95658A1B-E5AA-9701-F451-BD126F05B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55447" y="1715788"/>
                <a:ext cx="1151331" cy="1151331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BA5543F-0555-A26D-4862-91D6939F6408}"/>
                  </a:ext>
                </a:extLst>
              </p:cNvPr>
              <p:cNvSpPr/>
              <p:nvPr/>
            </p:nvSpPr>
            <p:spPr>
              <a:xfrm>
                <a:off x="6231664" y="2258028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A2C5C9D-32A2-FE8C-9F18-B2EA7B2162DE}"/>
                  </a:ext>
                </a:extLst>
              </p:cNvPr>
              <p:cNvSpPr/>
              <p:nvPr/>
            </p:nvSpPr>
            <p:spPr>
              <a:xfrm>
                <a:off x="6139675" y="2337705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F2C5BAD-F1CB-FB1F-B1EC-1796903F46EF}"/>
                  </a:ext>
                </a:extLst>
              </p:cNvPr>
              <p:cNvSpPr/>
              <p:nvPr/>
            </p:nvSpPr>
            <p:spPr>
              <a:xfrm>
                <a:off x="6232007" y="2381942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FCCCD60-E1BB-72FC-AA0C-63F301348CF3}"/>
                  </a:ext>
                </a:extLst>
              </p:cNvPr>
              <p:cNvSpPr/>
              <p:nvPr/>
            </p:nvSpPr>
            <p:spPr>
              <a:xfrm>
                <a:off x="6220479" y="2451497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75025C0-8A9F-BAD7-8D1E-316A75274EA2}"/>
                  </a:ext>
                </a:extLst>
              </p:cNvPr>
              <p:cNvSpPr/>
              <p:nvPr/>
            </p:nvSpPr>
            <p:spPr>
              <a:xfrm>
                <a:off x="6200217" y="2147032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74EFA7-70E6-EDE7-1513-70B33510144A}"/>
                  </a:ext>
                </a:extLst>
              </p:cNvPr>
              <p:cNvSpPr/>
              <p:nvPr/>
            </p:nvSpPr>
            <p:spPr>
              <a:xfrm>
                <a:off x="6185394" y="2575288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AF9D902-644E-D32B-6DF3-3252E738B810}"/>
                  </a:ext>
                </a:extLst>
              </p:cNvPr>
              <p:cNvCxnSpPr/>
              <p:nvPr/>
            </p:nvCxnSpPr>
            <p:spPr>
              <a:xfrm flipH="1">
                <a:off x="5908913" y="1878906"/>
                <a:ext cx="712821" cy="9084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45AB8B8-F113-1221-4965-8D6025A3A0F1}"/>
              </a:ext>
            </a:extLst>
          </p:cNvPr>
          <p:cNvSpPr txBox="1"/>
          <p:nvPr/>
        </p:nvSpPr>
        <p:spPr>
          <a:xfrm>
            <a:off x="9584371" y="2027662"/>
            <a:ext cx="211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bg2"/>
                </a:solidFill>
              </a:rPr>
              <a:t>Be consistent</a:t>
            </a:r>
            <a:endParaRPr lang="en-NZ" b="1" dirty="0">
              <a:solidFill>
                <a:schemeClr val="bg2"/>
              </a:solidFill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F05B1907-33C9-C32E-FA21-D7F89C5B4F4D}"/>
              </a:ext>
            </a:extLst>
          </p:cNvPr>
          <p:cNvSpPr txBox="1">
            <a:spLocks/>
          </p:cNvSpPr>
          <p:nvPr/>
        </p:nvSpPr>
        <p:spPr>
          <a:xfrm>
            <a:off x="385590" y="3189791"/>
            <a:ext cx="9824613" cy="851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800" dirty="0"/>
              <a:t>Consistent protocols: palate cleansing, temperature, amount consumed, water added, time to swallow…</a:t>
            </a:r>
          </a:p>
        </p:txBody>
      </p:sp>
      <p:pic>
        <p:nvPicPr>
          <p:cNvPr id="4102" name="Picture 6" descr="shush Icon 1193606">
            <a:extLst>
              <a:ext uri="{FF2B5EF4-FFF2-40B4-BE49-F238E27FC236}">
                <a16:creationId xmlns:a16="http://schemas.microsoft.com/office/drawing/2014/main" id="{4A8D484A-7B21-092D-1195-EF833FE0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61" y="4234347"/>
            <a:ext cx="983741" cy="9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D0A56A48-4F2A-1FD9-80F7-5480A92C41BC}"/>
              </a:ext>
            </a:extLst>
          </p:cNvPr>
          <p:cNvGrpSpPr/>
          <p:nvPr/>
        </p:nvGrpSpPr>
        <p:grpSpPr>
          <a:xfrm>
            <a:off x="5810519" y="4041688"/>
            <a:ext cx="1529808" cy="1489375"/>
            <a:chOff x="5591282" y="4460107"/>
            <a:chExt cx="1905000" cy="1905000"/>
          </a:xfrm>
        </p:grpSpPr>
        <p:pic>
          <p:nvPicPr>
            <p:cNvPr id="4104" name="Picture 8" descr="boo Icon 3566998">
              <a:extLst>
                <a:ext uri="{FF2B5EF4-FFF2-40B4-BE49-F238E27FC236}">
                  <a16:creationId xmlns:a16="http://schemas.microsoft.com/office/drawing/2014/main" id="{023A9ABB-AB3D-4E51-F795-67AA600F6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282" y="446010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590E3F-C916-55AB-09E6-5C719C39BE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7672" y="5036663"/>
              <a:ext cx="1304549" cy="124269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3768A0-0518-0699-BBB4-D267BB2ED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5966" y="4991818"/>
              <a:ext cx="1300056" cy="12875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06" name="Picture 10" descr="notebook Icon 5081027">
            <a:extLst>
              <a:ext uri="{FF2B5EF4-FFF2-40B4-BE49-F238E27FC236}">
                <a16:creationId xmlns:a16="http://schemas.microsoft.com/office/drawing/2014/main" id="{320E5253-05E6-0840-181F-DC7671D1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10" y="4176617"/>
            <a:ext cx="1296317" cy="12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39589ADF-253E-595B-F241-097B8E20B259}"/>
              </a:ext>
            </a:extLst>
          </p:cNvPr>
          <p:cNvGrpSpPr/>
          <p:nvPr/>
        </p:nvGrpSpPr>
        <p:grpSpPr>
          <a:xfrm>
            <a:off x="3412427" y="5472934"/>
            <a:ext cx="2206814" cy="926290"/>
            <a:chOff x="3412427" y="5472934"/>
            <a:chExt cx="2206814" cy="926290"/>
          </a:xfrm>
        </p:grpSpPr>
        <p:pic>
          <p:nvPicPr>
            <p:cNvPr id="61" name="Graphic 60" descr="Ear outline">
              <a:extLst>
                <a:ext uri="{FF2B5EF4-FFF2-40B4-BE49-F238E27FC236}">
                  <a16:creationId xmlns:a16="http://schemas.microsoft.com/office/drawing/2014/main" id="{DF5795A2-39E7-FAC4-2DC9-010BB1EA5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12427" y="5472934"/>
              <a:ext cx="914400" cy="914400"/>
            </a:xfrm>
            <a:prstGeom prst="rect">
              <a:avLst/>
            </a:prstGeom>
          </p:spPr>
        </p:pic>
        <p:pic>
          <p:nvPicPr>
            <p:cNvPr id="4108" name="Picture 12" descr="dismiss user Icon 2059355">
              <a:extLst>
                <a:ext uri="{FF2B5EF4-FFF2-40B4-BE49-F238E27FC236}">
                  <a16:creationId xmlns:a16="http://schemas.microsoft.com/office/drawing/2014/main" id="{3D9F234B-DE55-19B6-6024-BA3761697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40" y="5484823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096" name="Table 4096">
            <a:extLst>
              <a:ext uri="{FF2B5EF4-FFF2-40B4-BE49-F238E27FC236}">
                <a16:creationId xmlns:a16="http://schemas.microsoft.com/office/drawing/2014/main" id="{499F852E-CC6D-C8E5-C8D0-EB5F80F7E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71553"/>
              </p:ext>
            </p:extLst>
          </p:nvPr>
        </p:nvGraphicFramePr>
        <p:xfrm>
          <a:off x="10210203" y="2805505"/>
          <a:ext cx="13391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61">
                  <a:extLst>
                    <a:ext uri="{9D8B030D-6E8A-4147-A177-3AD203B41FA5}">
                      <a16:colId xmlns:a16="http://schemas.microsoft.com/office/drawing/2014/main" val="4036993237"/>
                    </a:ext>
                  </a:extLst>
                </a:gridCol>
                <a:gridCol w="429658">
                  <a:extLst>
                    <a:ext uri="{9D8B030D-6E8A-4147-A177-3AD203B41FA5}">
                      <a16:colId xmlns:a16="http://schemas.microsoft.com/office/drawing/2014/main" val="3437376705"/>
                    </a:ext>
                  </a:extLst>
                </a:gridCol>
                <a:gridCol w="484742">
                  <a:extLst>
                    <a:ext uri="{9D8B030D-6E8A-4147-A177-3AD203B41FA5}">
                      <a16:colId xmlns:a16="http://schemas.microsoft.com/office/drawing/2014/main" val="3579162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7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4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8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2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5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41906"/>
                  </a:ext>
                </a:extLst>
              </a:tr>
            </a:tbl>
          </a:graphicData>
        </a:graphic>
      </p:graphicFrame>
      <p:sp>
        <p:nvSpPr>
          <p:cNvPr id="4099" name="TextBox 4098">
            <a:extLst>
              <a:ext uri="{FF2B5EF4-FFF2-40B4-BE49-F238E27FC236}">
                <a16:creationId xmlns:a16="http://schemas.microsoft.com/office/drawing/2014/main" id="{D293FD81-E778-4E11-EF8C-F217F84E6B39}"/>
              </a:ext>
            </a:extLst>
          </p:cNvPr>
          <p:cNvSpPr txBox="1"/>
          <p:nvPr/>
        </p:nvSpPr>
        <p:spPr>
          <a:xfrm>
            <a:off x="9712141" y="5063899"/>
            <a:ext cx="2412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dirty="0"/>
              <a:t>Balance/randomise sample order</a:t>
            </a:r>
          </a:p>
        </p:txBody>
      </p:sp>
      <p:sp>
        <p:nvSpPr>
          <p:cNvPr id="4101" name="Text Placeholder 1">
            <a:extLst>
              <a:ext uri="{FF2B5EF4-FFF2-40B4-BE49-F238E27FC236}">
                <a16:creationId xmlns:a16="http://schemas.microsoft.com/office/drawing/2014/main" id="{C242E48D-56A6-2820-7AE6-ECD6F278ED49}"/>
              </a:ext>
            </a:extLst>
          </p:cNvPr>
          <p:cNvSpPr txBox="1">
            <a:spLocks/>
          </p:cNvSpPr>
          <p:nvPr/>
        </p:nvSpPr>
        <p:spPr>
          <a:xfrm>
            <a:off x="838200" y="4501082"/>
            <a:ext cx="10498887" cy="12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2"/>
                </a:solidFill>
              </a:rPr>
              <a:t>Taste blind</a:t>
            </a:r>
          </a:p>
          <a:p>
            <a:endParaRPr lang="en-NZ" dirty="0"/>
          </a:p>
        </p:txBody>
      </p: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21B47FC6-9E6D-E7B8-821C-FC6BA72C9698}"/>
              </a:ext>
            </a:extLst>
          </p:cNvPr>
          <p:cNvGrpSpPr/>
          <p:nvPr/>
        </p:nvGrpSpPr>
        <p:grpSpPr>
          <a:xfrm>
            <a:off x="3258189" y="4041396"/>
            <a:ext cx="1100901" cy="1293122"/>
            <a:chOff x="3258189" y="4041396"/>
            <a:chExt cx="1100901" cy="1293122"/>
          </a:xfrm>
        </p:grpSpPr>
        <p:pic>
          <p:nvPicPr>
            <p:cNvPr id="4105" name="Picture 4104">
              <a:extLst>
                <a:ext uri="{FF2B5EF4-FFF2-40B4-BE49-F238E27FC236}">
                  <a16:creationId xmlns:a16="http://schemas.microsoft.com/office/drawing/2014/main" id="{9525DC92-ECE6-CAF8-31DD-5D4A3A1EC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58189" y="4041396"/>
              <a:ext cx="1100901" cy="1293122"/>
            </a:xfrm>
            <a:prstGeom prst="rect">
              <a:avLst/>
            </a:prstGeom>
            <a:noFill/>
          </p:spPr>
        </p:pic>
        <p:sp>
          <p:nvSpPr>
            <p:cNvPr id="4107" name="Wave 4106">
              <a:extLst>
                <a:ext uri="{FF2B5EF4-FFF2-40B4-BE49-F238E27FC236}">
                  <a16:creationId xmlns:a16="http://schemas.microsoft.com/office/drawing/2014/main" id="{A0B40FB2-07EC-4FD1-8FC8-1628D1ED7C6F}"/>
                </a:ext>
              </a:extLst>
            </p:cNvPr>
            <p:cNvSpPr/>
            <p:nvPr/>
          </p:nvSpPr>
          <p:spPr>
            <a:xfrm>
              <a:off x="3468967" y="4311311"/>
              <a:ext cx="679347" cy="511646"/>
            </a:xfrm>
            <a:prstGeom prst="wav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400" dirty="0">
                  <a:solidFill>
                    <a:srgbClr val="614318"/>
                  </a:solidFill>
                </a:rPr>
                <a:t>416</a:t>
              </a:r>
            </a:p>
          </p:txBody>
        </p:sp>
      </p:grpSp>
      <p:sp>
        <p:nvSpPr>
          <p:cNvPr id="4110" name="Text Placeholder 1">
            <a:extLst>
              <a:ext uri="{FF2B5EF4-FFF2-40B4-BE49-F238E27FC236}">
                <a16:creationId xmlns:a16="http://schemas.microsoft.com/office/drawing/2014/main" id="{5DE96E73-7470-9F78-2635-573C1D270E7F}"/>
              </a:ext>
            </a:extLst>
          </p:cNvPr>
          <p:cNvSpPr txBox="1">
            <a:spLocks/>
          </p:cNvSpPr>
          <p:nvPr/>
        </p:nvSpPr>
        <p:spPr>
          <a:xfrm>
            <a:off x="854913" y="5648878"/>
            <a:ext cx="10498887" cy="12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Team work</a:t>
            </a:r>
          </a:p>
          <a:p>
            <a:endParaRPr lang="en-NZ" dirty="0"/>
          </a:p>
        </p:txBody>
      </p:sp>
      <p:pic>
        <p:nvPicPr>
          <p:cNvPr id="4111" name="Picture 14" descr="strength Icon 1094236">
            <a:extLst>
              <a:ext uri="{FF2B5EF4-FFF2-40B4-BE49-F238E27FC236}">
                <a16:creationId xmlns:a16="http://schemas.microsoft.com/office/drawing/2014/main" id="{9E7D4F7E-69C1-7D10-6F66-80850C1E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4" y="551420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weakness Icon 4780194">
            <a:extLst>
              <a:ext uri="{FF2B5EF4-FFF2-40B4-BE49-F238E27FC236}">
                <a16:creationId xmlns:a16="http://schemas.microsoft.com/office/drawing/2014/main" id="{D3BF8959-6B12-CFEB-B6FC-2CD35B20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25" y="5349129"/>
            <a:ext cx="1296317" cy="12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7" grpId="0"/>
      <p:bldP spid="48" grpId="0"/>
      <p:bldP spid="4099" grpId="0"/>
      <p:bldP spid="4101" grpId="0"/>
      <p:bldP spid="4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CCEF0-5017-AE99-3C4A-C7E654AD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Honing the instrument…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F3A61-180A-B2F5-9EA8-C2EEC4FDD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11</a:t>
            </a:fld>
            <a:endParaRPr lang="en-NZ" dirty="0"/>
          </a:p>
        </p:txBody>
      </p:sp>
      <p:pic>
        <p:nvPicPr>
          <p:cNvPr id="6146" name="Picture 2" descr="Free Positive stylish ethnic female in headscarf smelling aromatic olive oil in bottle while cooking dinner in contemporary light kitchen Stock Photo">
            <a:extLst>
              <a:ext uri="{FF2B5EF4-FFF2-40B4-BE49-F238E27FC236}">
                <a16:creationId xmlns:a16="http://schemas.microsoft.com/office/drawing/2014/main" id="{22880493-4D15-B329-0AA9-9E74CF7E4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r="25223" b="30438"/>
          <a:stretch/>
        </p:blipFill>
        <p:spPr bwMode="auto">
          <a:xfrm>
            <a:off x="2256471" y="1853225"/>
            <a:ext cx="2350800" cy="2228541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5AA46-208D-1186-EC75-2D1294BFC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/>
          <a:stretch/>
        </p:blipFill>
        <p:spPr>
          <a:xfrm>
            <a:off x="432026" y="3002684"/>
            <a:ext cx="2351313" cy="2228541"/>
          </a:xfrm>
          <a:prstGeom prst="hexagon">
            <a:avLst/>
          </a:prstGeom>
          <a:noFill/>
        </p:spPr>
      </p:pic>
      <p:pic>
        <p:nvPicPr>
          <p:cNvPr id="6150" name="Picture 6" descr="green grass field and trees">
            <a:extLst>
              <a:ext uri="{FF2B5EF4-FFF2-40B4-BE49-F238E27FC236}">
                <a16:creationId xmlns:a16="http://schemas.microsoft.com/office/drawing/2014/main" id="{466487AE-1D8F-77A2-7121-3666EC41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57" y="4116954"/>
            <a:ext cx="2350800" cy="222840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4866E4-4978-6907-7870-C210BE9ECF7C}"/>
              </a:ext>
            </a:extLst>
          </p:cNvPr>
          <p:cNvSpPr txBox="1">
            <a:spLocks/>
          </p:cNvSpPr>
          <p:nvPr/>
        </p:nvSpPr>
        <p:spPr>
          <a:xfrm>
            <a:off x="2891159" y="3395479"/>
            <a:ext cx="60742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NZ" sz="2800" dirty="0"/>
              <a:t>Sniff, taste, feel </a:t>
            </a:r>
          </a:p>
          <a:p>
            <a:pPr marL="457200" lvl="1" indent="0" algn="ctr">
              <a:buNone/>
            </a:pPr>
            <a:r>
              <a:rPr lang="en-NZ" sz="2800" dirty="0"/>
              <a:t>everything!</a:t>
            </a:r>
          </a:p>
          <a:p>
            <a:pPr marL="457200" lvl="1" indent="0" algn="ctr">
              <a:buNone/>
            </a:pPr>
            <a:r>
              <a:rPr lang="en-NZ" sz="2800" dirty="0"/>
              <a:t>Awaken your senses</a:t>
            </a:r>
          </a:p>
        </p:txBody>
      </p:sp>
      <p:pic>
        <p:nvPicPr>
          <p:cNvPr id="10" name="Picture 8" descr="clear drinking glass with yellow liquid">
            <a:extLst>
              <a:ext uri="{FF2B5EF4-FFF2-40B4-BE49-F238E27FC236}">
                <a16:creationId xmlns:a16="http://schemas.microsoft.com/office/drawing/2014/main" id="{3EFD5AB4-89CE-2DDD-C281-119A1B590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35122" r="18945" b="25366"/>
          <a:stretch/>
        </p:blipFill>
        <p:spPr bwMode="auto">
          <a:xfrm>
            <a:off x="7708662" y="4127950"/>
            <a:ext cx="2402636" cy="222840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lear drinking glass with green leaf">
            <a:extLst>
              <a:ext uri="{FF2B5EF4-FFF2-40B4-BE49-F238E27FC236}">
                <a16:creationId xmlns:a16="http://schemas.microsoft.com/office/drawing/2014/main" id="{509C80EA-9B95-AAD7-1731-780EB8E9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3" t="22639" r="10859"/>
          <a:stretch/>
        </p:blipFill>
        <p:spPr bwMode="auto">
          <a:xfrm>
            <a:off x="9615188" y="3013750"/>
            <a:ext cx="2402636" cy="222840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hallow focus photography cup of tea">
            <a:extLst>
              <a:ext uri="{FF2B5EF4-FFF2-40B4-BE49-F238E27FC236}">
                <a16:creationId xmlns:a16="http://schemas.microsoft.com/office/drawing/2014/main" id="{4E2933EA-85A5-62AD-54AD-DFF13A04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61" y="1829861"/>
            <a:ext cx="2402636" cy="222840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3C509-15EA-4C6A-A384-934EFE026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	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5CE9F9-505D-7590-5648-BA55896D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Tip of the tongue….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A06686-394A-7C15-DCD7-A6DABA13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3" y="1800000"/>
            <a:ext cx="4690493" cy="4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DAC1EF-18D1-27BD-8E39-03CD1957524E}"/>
              </a:ext>
            </a:extLst>
          </p:cNvPr>
          <p:cNvGrpSpPr/>
          <p:nvPr/>
        </p:nvGrpSpPr>
        <p:grpSpPr>
          <a:xfrm>
            <a:off x="5986489" y="1800000"/>
            <a:ext cx="4766063" cy="4762046"/>
            <a:chOff x="5432373" y="365125"/>
            <a:chExt cx="5400000" cy="5400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E4AEAC-4742-03C5-9E5C-C27BFE1E020C}"/>
                </a:ext>
              </a:extLst>
            </p:cNvPr>
            <p:cNvGrpSpPr/>
            <p:nvPr/>
          </p:nvGrpSpPr>
          <p:grpSpPr>
            <a:xfrm>
              <a:off x="5432373" y="365125"/>
              <a:ext cx="5400000" cy="5400000"/>
              <a:chOff x="5432373" y="365125"/>
              <a:chExt cx="5400000" cy="5400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19A966E-3A1A-59A5-B2DF-267B5082DB58}"/>
                  </a:ext>
                </a:extLst>
              </p:cNvPr>
              <p:cNvSpPr/>
              <p:nvPr/>
            </p:nvSpPr>
            <p:spPr>
              <a:xfrm>
                <a:off x="5432373" y="365125"/>
                <a:ext cx="5400000" cy="5400000"/>
              </a:xfrm>
              <a:prstGeom prst="ellipse">
                <a:avLst/>
              </a:prstGeom>
              <a:solidFill>
                <a:srgbClr val="E5A02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CBCBF56-0E7C-3AE3-46B3-B044AA07C345}"/>
                  </a:ext>
                </a:extLst>
              </p:cNvPr>
              <p:cNvGrpSpPr/>
              <p:nvPr/>
            </p:nvGrpSpPr>
            <p:grpSpPr>
              <a:xfrm>
                <a:off x="5675335" y="683290"/>
                <a:ext cx="4887039" cy="4860000"/>
                <a:chOff x="5676702" y="365124"/>
                <a:chExt cx="5600797" cy="547514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9273CA8-F230-D59E-4941-D2BFD8C4F571}"/>
                    </a:ext>
                  </a:extLst>
                </p:cNvPr>
                <p:cNvSpPr/>
                <p:nvPr/>
              </p:nvSpPr>
              <p:spPr>
                <a:xfrm>
                  <a:off x="5707689" y="365124"/>
                  <a:ext cx="5569810" cy="5475148"/>
                </a:xfrm>
                <a:prstGeom prst="ellipse">
                  <a:avLst/>
                </a:prstGeom>
                <a:solidFill>
                  <a:srgbClr val="2222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3BE5710F-47E2-C35F-9BA7-9ABCF0D79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70" t="-1149" r="-4413" b="271"/>
                <a:stretch/>
              </p:blipFill>
              <p:spPr>
                <a:xfrm>
                  <a:off x="5676702" y="401960"/>
                  <a:ext cx="5600796" cy="5401477"/>
                </a:xfrm>
                <a:prstGeom prst="ellipse">
                  <a:avLst/>
                </a:prstGeom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64E624-C6C7-AB48-0653-DC45C17405E3}"/>
                  </a:ext>
                </a:extLst>
              </p:cNvPr>
              <p:cNvSpPr/>
              <p:nvPr/>
            </p:nvSpPr>
            <p:spPr>
              <a:xfrm>
                <a:off x="5940700" y="552525"/>
                <a:ext cx="4356308" cy="33991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NZ Gin Consumer Flavour Wheel</a:t>
                </a:r>
                <a:endParaRPr lang="en-US" sz="2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17966-AC69-3F80-9834-D6320DF4F189}"/>
                </a:ext>
              </a:extLst>
            </p:cNvPr>
            <p:cNvSpPr/>
            <p:nvPr/>
          </p:nvSpPr>
          <p:spPr>
            <a:xfrm>
              <a:off x="5954219" y="2284810"/>
              <a:ext cx="4356308" cy="33991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Feast &amp; BeGin Distilling (2019)</a:t>
              </a:r>
              <a:endParaRPr 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5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C3C537-1C52-6F0F-5810-960780DB23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25" y="2201135"/>
            <a:ext cx="1952625" cy="3771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9C8B1-3AFE-6F7B-0AED-6CAA73625DFE}"/>
              </a:ext>
            </a:extLst>
          </p:cNvPr>
          <p:cNvSpPr/>
          <p:nvPr/>
        </p:nvSpPr>
        <p:spPr>
          <a:xfrm>
            <a:off x="10155032" y="5695719"/>
            <a:ext cx="1909390" cy="10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36F1897-D267-3422-04CD-688D75D3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3414" y="1780315"/>
            <a:ext cx="4053215" cy="2131738"/>
          </a:xfrm>
        </p:spPr>
        <p:txBody>
          <a:bodyPr numCol="1">
            <a:normAutofit/>
          </a:bodyPr>
          <a:lstStyle/>
          <a:p>
            <a:r>
              <a:rPr lang="en-NZ" dirty="0"/>
              <a:t>Ingredients</a:t>
            </a:r>
          </a:p>
          <a:p>
            <a:r>
              <a:rPr lang="en-NZ" dirty="0"/>
              <a:t>Essential oils, compounds</a:t>
            </a:r>
          </a:p>
          <a:p>
            <a:r>
              <a:rPr lang="en-NZ" dirty="0"/>
              <a:t>Reference samples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57DBF-C485-2745-B3CF-7C39FBA6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Committing to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A9EE3-44C4-4C9E-871B-4241C4485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13</a:t>
            </a:fld>
            <a:endParaRPr lang="en-NZ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56E6F-A4FF-D096-C8BC-9016BE69DF3B}"/>
              </a:ext>
            </a:extLst>
          </p:cNvPr>
          <p:cNvGrpSpPr/>
          <p:nvPr/>
        </p:nvGrpSpPr>
        <p:grpSpPr>
          <a:xfrm>
            <a:off x="328413" y="1865715"/>
            <a:ext cx="1595648" cy="4269900"/>
            <a:chOff x="483522" y="1900912"/>
            <a:chExt cx="1595648" cy="4269900"/>
          </a:xfrm>
          <a:solidFill>
            <a:schemeClr val="bg1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C7E5619-16BB-494C-389B-72C542DA8E69}"/>
                </a:ext>
              </a:extLst>
            </p:cNvPr>
            <p:cNvSpPr/>
            <p:nvPr/>
          </p:nvSpPr>
          <p:spPr>
            <a:xfrm rot="2745538">
              <a:off x="169991" y="4531718"/>
              <a:ext cx="1952625" cy="1325563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B8732D-74E3-5077-EC27-4FA84DD481DC}"/>
                </a:ext>
              </a:extLst>
            </p:cNvPr>
            <p:cNvSpPr/>
            <p:nvPr/>
          </p:nvSpPr>
          <p:spPr>
            <a:xfrm>
              <a:off x="529317" y="1900912"/>
              <a:ext cx="1549853" cy="2538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sp>
        <p:nvSpPr>
          <p:cNvPr id="18" name="Flowchart: Merge 17">
            <a:extLst>
              <a:ext uri="{FF2B5EF4-FFF2-40B4-BE49-F238E27FC236}">
                <a16:creationId xmlns:a16="http://schemas.microsoft.com/office/drawing/2014/main" id="{692CD89E-2688-19F0-E0D4-CB3175C88E93}"/>
              </a:ext>
            </a:extLst>
          </p:cNvPr>
          <p:cNvSpPr/>
          <p:nvPr/>
        </p:nvSpPr>
        <p:spPr>
          <a:xfrm rot="724859">
            <a:off x="876732" y="1955634"/>
            <a:ext cx="920313" cy="577000"/>
          </a:xfrm>
          <a:prstGeom prst="flowChartMerg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FC9293-8FB1-3E42-B3C3-0E0DE4E8F66E}"/>
              </a:ext>
            </a:extLst>
          </p:cNvPr>
          <p:cNvSpPr/>
          <p:nvPr/>
        </p:nvSpPr>
        <p:spPr>
          <a:xfrm rot="758696">
            <a:off x="387785" y="1928941"/>
            <a:ext cx="1549853" cy="173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79A2C9-8B45-2D4F-7ED9-C1A676B27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25" b="1990"/>
          <a:stretch/>
        </p:blipFill>
        <p:spPr>
          <a:xfrm>
            <a:off x="84548" y="257492"/>
            <a:ext cx="11733244" cy="63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C3C537-1C52-6F0F-5810-960780DB23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25" y="2201135"/>
            <a:ext cx="1952625" cy="3771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9C8B1-3AFE-6F7B-0AED-6CAA73625DFE}"/>
              </a:ext>
            </a:extLst>
          </p:cNvPr>
          <p:cNvSpPr/>
          <p:nvPr/>
        </p:nvSpPr>
        <p:spPr>
          <a:xfrm>
            <a:off x="10155032" y="5695719"/>
            <a:ext cx="1909390" cy="10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36F1897-D267-3422-04CD-688D75D3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3414" y="1780315"/>
            <a:ext cx="5588099" cy="2131738"/>
          </a:xfrm>
        </p:spPr>
        <p:txBody>
          <a:bodyPr numCol="2">
            <a:normAutofit fontScale="92500" lnSpcReduction="10000"/>
          </a:bodyPr>
          <a:lstStyle/>
          <a:p>
            <a:r>
              <a:rPr lang="en-NZ" dirty="0"/>
              <a:t>Ingredients</a:t>
            </a:r>
          </a:p>
          <a:p>
            <a:r>
              <a:rPr lang="en-NZ" dirty="0"/>
              <a:t>Essential oils, compounds</a:t>
            </a:r>
          </a:p>
          <a:p>
            <a:r>
              <a:rPr lang="en-NZ" dirty="0"/>
              <a:t>Reference samples</a:t>
            </a:r>
          </a:p>
          <a:p>
            <a:r>
              <a:rPr lang="en-NZ" dirty="0"/>
              <a:t>Spiked liquid</a:t>
            </a:r>
          </a:p>
          <a:p>
            <a:r>
              <a:rPr lang="en-NZ" dirty="0"/>
              <a:t>Different concentrations</a:t>
            </a:r>
          </a:p>
          <a:p>
            <a:r>
              <a:rPr lang="en-NZ" dirty="0"/>
              <a:t>Spiked spirits</a:t>
            </a:r>
          </a:p>
          <a:p>
            <a:r>
              <a:rPr lang="en-NZ" dirty="0"/>
              <a:t>Spirits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57DBF-C485-2745-B3CF-7C39FBA6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Committing to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A9EE3-44C4-4C9E-871B-4241C4485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14</a:t>
            </a:fld>
            <a:endParaRPr lang="en-NZ" dirty="0"/>
          </a:p>
        </p:txBody>
      </p:sp>
      <p:sp>
        <p:nvSpPr>
          <p:cNvPr id="18" name="Flowchart: Merge 17">
            <a:extLst>
              <a:ext uri="{FF2B5EF4-FFF2-40B4-BE49-F238E27FC236}">
                <a16:creationId xmlns:a16="http://schemas.microsoft.com/office/drawing/2014/main" id="{692CD89E-2688-19F0-E0D4-CB3175C88E93}"/>
              </a:ext>
            </a:extLst>
          </p:cNvPr>
          <p:cNvSpPr/>
          <p:nvPr/>
        </p:nvSpPr>
        <p:spPr>
          <a:xfrm rot="724859">
            <a:off x="876732" y="1955634"/>
            <a:ext cx="920313" cy="577000"/>
          </a:xfrm>
          <a:prstGeom prst="flowChartMerg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78360A48-1BB4-E141-B119-2299632F1F8E}"/>
              </a:ext>
            </a:extLst>
          </p:cNvPr>
          <p:cNvSpPr txBox="1">
            <a:spLocks/>
          </p:cNvSpPr>
          <p:nvPr/>
        </p:nvSpPr>
        <p:spPr>
          <a:xfrm>
            <a:off x="5983414" y="4189413"/>
            <a:ext cx="5588099" cy="230346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2"/>
                </a:solidFill>
              </a:rPr>
              <a:t>Sniff /taste</a:t>
            </a:r>
          </a:p>
          <a:p>
            <a:r>
              <a:rPr lang="en-NZ" dirty="0">
                <a:solidFill>
                  <a:schemeClr val="bg2"/>
                </a:solidFill>
              </a:rPr>
              <a:t>Focus on the sensation</a:t>
            </a:r>
          </a:p>
          <a:p>
            <a:r>
              <a:rPr lang="en-NZ" dirty="0">
                <a:solidFill>
                  <a:schemeClr val="bg2"/>
                </a:solidFill>
              </a:rPr>
              <a:t>Say the descriptor (10-20s)</a:t>
            </a:r>
          </a:p>
          <a:p>
            <a:r>
              <a:rPr lang="en-NZ" dirty="0">
                <a:solidFill>
                  <a:schemeClr val="bg2"/>
                </a:solidFill>
              </a:rPr>
              <a:t>Imagine an image/icon</a:t>
            </a:r>
          </a:p>
          <a:p>
            <a:endParaRPr lang="en-NZ" dirty="0"/>
          </a:p>
        </p:txBody>
      </p:sp>
      <p:pic>
        <p:nvPicPr>
          <p:cNvPr id="8196" name="Picture 4" descr="Free Woman Holding And Smelling A Lemon Stock Photo">
            <a:extLst>
              <a:ext uri="{FF2B5EF4-FFF2-40B4-BE49-F238E27FC236}">
                <a16:creationId xmlns:a16="http://schemas.microsoft.com/office/drawing/2014/main" id="{EFB61EFA-CFF7-9D85-ECA8-2A0B632C7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14989" r="28368" b="36122"/>
          <a:stretch/>
        </p:blipFill>
        <p:spPr bwMode="auto">
          <a:xfrm>
            <a:off x="2688794" y="3099318"/>
            <a:ext cx="2828686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32D7454-5583-6929-B2A9-092CED4DC076}"/>
              </a:ext>
            </a:extLst>
          </p:cNvPr>
          <p:cNvSpPr/>
          <p:nvPr/>
        </p:nvSpPr>
        <p:spPr>
          <a:xfrm>
            <a:off x="2952250" y="1780316"/>
            <a:ext cx="2283779" cy="1489070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/>
              <a:t>Florida orange</a:t>
            </a:r>
          </a:p>
        </p:txBody>
      </p:sp>
      <p:pic>
        <p:nvPicPr>
          <p:cNvPr id="8198" name="Picture 6" descr="orange Icon 1172068">
            <a:extLst>
              <a:ext uri="{FF2B5EF4-FFF2-40B4-BE49-F238E27FC236}">
                <a16:creationId xmlns:a16="http://schemas.microsoft.com/office/drawing/2014/main" id="{D6F31FDD-6DAD-196C-C652-75BC231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11" y="1999331"/>
            <a:ext cx="791344" cy="7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B3EBC29-563A-3B2D-C615-095319033D24}"/>
              </a:ext>
            </a:extLst>
          </p:cNvPr>
          <p:cNvSpPr/>
          <p:nvPr/>
        </p:nvSpPr>
        <p:spPr>
          <a:xfrm>
            <a:off x="8188759" y="1771601"/>
            <a:ext cx="1659961" cy="165739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9F7A0A-C220-780C-1B68-3F60974BD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60144"/>
            <a:ext cx="10498887" cy="4126749"/>
          </a:xfrm>
        </p:spPr>
        <p:txBody>
          <a:bodyPr>
            <a:normAutofit lnSpcReduction="10000"/>
          </a:bodyPr>
          <a:lstStyle/>
          <a:p>
            <a:r>
              <a:rPr lang="en-NZ" dirty="0"/>
              <a:t>Genetic</a:t>
            </a:r>
          </a:p>
          <a:p>
            <a:pPr lvl="1"/>
            <a:r>
              <a:rPr lang="en-NZ" dirty="0"/>
              <a:t>Specific </a:t>
            </a:r>
            <a:r>
              <a:rPr lang="en-NZ" dirty="0" err="1"/>
              <a:t>Ageusias</a:t>
            </a:r>
            <a:r>
              <a:rPr lang="en-NZ" dirty="0"/>
              <a:t> (lack of taste) 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Specific </a:t>
            </a:r>
            <a:r>
              <a:rPr lang="en-NZ" dirty="0" err="1">
                <a:solidFill>
                  <a:schemeClr val="bg2"/>
                </a:solidFill>
              </a:rPr>
              <a:t>Anosmias</a:t>
            </a:r>
            <a:r>
              <a:rPr lang="en-NZ" dirty="0">
                <a:solidFill>
                  <a:schemeClr val="bg2"/>
                </a:solidFill>
              </a:rPr>
              <a:t> (lack of smell)</a:t>
            </a:r>
          </a:p>
          <a:p>
            <a:endParaRPr lang="en-NZ" dirty="0"/>
          </a:p>
          <a:p>
            <a:r>
              <a:rPr lang="en-NZ" dirty="0"/>
              <a:t>Temporary loss – cold, covid, medication …</a:t>
            </a:r>
          </a:p>
          <a:p>
            <a:endParaRPr lang="en-NZ" dirty="0"/>
          </a:p>
          <a:p>
            <a:r>
              <a:rPr lang="en-NZ" dirty="0"/>
              <a:t>Individual Thresholds - Physiology</a:t>
            </a:r>
          </a:p>
          <a:p>
            <a:endParaRPr lang="en-NZ" dirty="0"/>
          </a:p>
          <a:p>
            <a:r>
              <a:rPr lang="en-NZ" dirty="0"/>
              <a:t>Taster status</a:t>
            </a: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FCAE0-1701-C7D8-9250-350404B3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NZ" sz="4000" dirty="0"/>
              <a:t>Individual variation in 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D35B7-A117-6B97-8338-06E879D32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15</a:t>
            </a:fld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5B882-C6D9-8A2D-59A0-6EEFEE57A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3"/>
          <a:stretch/>
        </p:blipFill>
        <p:spPr>
          <a:xfrm>
            <a:off x="8065214" y="1844278"/>
            <a:ext cx="1877190" cy="1468856"/>
          </a:xfrm>
          <a:prstGeom prst="rect">
            <a:avLst/>
          </a:prstGeom>
          <a:noFill/>
        </p:spPr>
      </p:pic>
      <p:pic>
        <p:nvPicPr>
          <p:cNvPr id="8" name="Picture 20" descr="covid Icon 4569943">
            <a:extLst>
              <a:ext uri="{FF2B5EF4-FFF2-40B4-BE49-F238E27FC236}">
                <a16:creationId xmlns:a16="http://schemas.microsoft.com/office/drawing/2014/main" id="{28D0D6A8-684C-4D68-50F8-1D555243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47" y="3197739"/>
            <a:ext cx="1105552" cy="11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auge Icon 5324234">
            <a:extLst>
              <a:ext uri="{FF2B5EF4-FFF2-40B4-BE49-F238E27FC236}">
                <a16:creationId xmlns:a16="http://schemas.microsoft.com/office/drawing/2014/main" id="{8BDD75CF-7D88-5024-9558-AA75195A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26" y="38633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7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F728C-E7BF-1175-0348-04F29131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What’s your taster status?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908C-70DE-FF7A-C1F6-83FC59782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16</a:t>
            </a:fld>
            <a:endParaRPr lang="en-N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0B26EA-E809-4FDA-57C1-64AB4991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86" y="1818619"/>
            <a:ext cx="8334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eaLnBrk="1" hangingPunct="1">
              <a:defRPr/>
            </a:pPr>
            <a:r>
              <a:rPr lang="en-US" sz="2000" u="sng" kern="0" baseline="0" dirty="0">
                <a:solidFill>
                  <a:srgbClr val="614318"/>
                </a:solidFill>
                <a:ea typeface="ＭＳ Ｐゴシック" pitchFamily="-28" charset="-128"/>
              </a:rPr>
              <a:t>Prop Taster Status</a:t>
            </a:r>
          </a:p>
          <a:p>
            <a:pPr eaLnBrk="1" hangingPunct="1">
              <a:defRPr/>
            </a:pPr>
            <a:endParaRPr lang="en-US" sz="2000" u="sng" kern="0" baseline="0" dirty="0">
              <a:solidFill>
                <a:srgbClr val="614318"/>
              </a:solidFill>
              <a:ea typeface="ＭＳ Ｐゴシック" pitchFamily="-28" charset="-128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614318"/>
                </a:solidFill>
              </a:rPr>
              <a:t>Filter paper – impregnated with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rgbClr val="614318"/>
                </a:solidFill>
              </a:rPr>
              <a:t>Propylthiouracil</a:t>
            </a:r>
            <a:r>
              <a:rPr lang="en-GB" altLang="en-US" sz="2800" dirty="0">
                <a:solidFill>
                  <a:srgbClr val="614318"/>
                </a:solidFill>
              </a:rPr>
              <a:t>	</a:t>
            </a:r>
          </a:p>
          <a:p>
            <a:pPr eaLnBrk="1" hangingPunct="1">
              <a:defRPr/>
            </a:pPr>
            <a:endParaRPr lang="en-GB" altLang="en-US" sz="2000" dirty="0">
              <a:solidFill>
                <a:srgbClr val="614318"/>
              </a:solidFill>
            </a:endParaRPr>
          </a:p>
          <a:p>
            <a:pPr eaLnBrk="1" hangingPunct="1">
              <a:defRPr/>
            </a:pPr>
            <a:endParaRPr lang="en-US" sz="2000" u="sng" kern="0" baseline="0" dirty="0">
              <a:solidFill>
                <a:srgbClr val="614318"/>
              </a:solidFill>
              <a:ea typeface="ＭＳ Ｐゴシック" pitchFamily="-28" charset="-128"/>
            </a:endParaRPr>
          </a:p>
          <a:p>
            <a:pPr eaLnBrk="1" hangingPunct="1">
              <a:defRPr/>
            </a:pPr>
            <a:endParaRPr lang="en-US" sz="2000" u="sng" kern="0" baseline="0" dirty="0">
              <a:solidFill>
                <a:srgbClr val="614318"/>
              </a:solidFill>
              <a:ea typeface="ＭＳ Ｐゴシック" pitchFamily="-28" charset="-128"/>
            </a:endParaRPr>
          </a:p>
          <a:p>
            <a:pPr eaLnBrk="1" hangingPunct="1">
              <a:defRPr/>
            </a:pPr>
            <a:endParaRPr lang="en-US" sz="2000" u="sng" kern="0" baseline="0" dirty="0">
              <a:solidFill>
                <a:srgbClr val="614318"/>
              </a:solidFill>
              <a:ea typeface="ＭＳ Ｐゴシック" pitchFamily="-28" charset="-128"/>
            </a:endParaRPr>
          </a:p>
          <a:p>
            <a:pPr eaLnBrk="1" hangingPunct="1">
              <a:defRPr/>
            </a:pPr>
            <a:endParaRPr lang="en-US" sz="2000" u="sng" kern="0" baseline="0" dirty="0">
              <a:solidFill>
                <a:srgbClr val="614318"/>
              </a:solidFill>
              <a:ea typeface="ＭＳ Ｐゴシック" pitchFamily="-28" charset="-128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A289407-87C9-F107-5558-4E933C6C4C63}"/>
              </a:ext>
            </a:extLst>
          </p:cNvPr>
          <p:cNvSpPr/>
          <p:nvPr/>
        </p:nvSpPr>
        <p:spPr>
          <a:xfrm>
            <a:off x="6801394" y="2238103"/>
            <a:ext cx="4368546" cy="3567839"/>
          </a:xfrm>
          <a:prstGeom prst="roundRect">
            <a:avLst/>
          </a:prstGeom>
          <a:solidFill>
            <a:srgbClr val="E5A025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614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 is an anti thyroid agent used in the treatment of Grave’s Disease.  You will only consume a very tiny amount of what would be in one tablet given to patients so it is harmless, - it is up to you if you wish to continue to participate.</a:t>
            </a:r>
            <a:endParaRPr lang="en-GB" sz="2000" b="1" dirty="0">
              <a:solidFill>
                <a:srgbClr val="6143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encrypted-tbn1.gstatic.com/images?q=tbn:ANd9GcQgHsm8URF8hrYUjumC6IgZqRZS_rWBt-Io1EM-Va3_E8FfiRPR">
            <a:extLst>
              <a:ext uri="{FF2B5EF4-FFF2-40B4-BE49-F238E27FC236}">
                <a16:creationId xmlns:a16="http://schemas.microsoft.com/office/drawing/2014/main" id="{1A8D980B-E644-6D48-0198-2FC568C2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2" y="4545478"/>
            <a:ext cx="20605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encrypted-tbn0.gstatic.com/images?q=tbn:ANd9GcSHBHSX01VGJ3pU-KZ-78KGc2uIj2xJLLJXxPTEuQWcVNmza8zX1w">
            <a:extLst>
              <a:ext uri="{FF2B5EF4-FFF2-40B4-BE49-F238E27FC236}">
                <a16:creationId xmlns:a16="http://schemas.microsoft.com/office/drawing/2014/main" id="{FF45A969-EDCC-704F-38D3-1CA81B6B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8"/>
          <a:stretch>
            <a:fillRect/>
          </a:stretch>
        </p:blipFill>
        <p:spPr bwMode="auto">
          <a:xfrm>
            <a:off x="659456" y="3613241"/>
            <a:ext cx="2081213" cy="13906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3E0EB-B021-DA7C-AD7E-751CCC55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What’s your taster status?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84AB-30E2-F388-3CBC-1B8A49CA3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17</a:t>
            </a:fld>
            <a:endParaRPr lang="en-N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97C99B-3C91-C330-3F90-B6CC88A3FE0B}"/>
              </a:ext>
            </a:extLst>
          </p:cNvPr>
          <p:cNvGrpSpPr>
            <a:grpSpLocks/>
          </p:cNvGrpSpPr>
          <p:nvPr/>
        </p:nvGrpSpPr>
        <p:grpSpPr bwMode="auto">
          <a:xfrm>
            <a:off x="8611916" y="2097042"/>
            <a:ext cx="2466975" cy="3360738"/>
            <a:chOff x="6374596" y="1469985"/>
            <a:chExt cx="2465408" cy="3360978"/>
          </a:xfrm>
        </p:grpSpPr>
        <p:pic>
          <p:nvPicPr>
            <p:cNvPr id="6" name="Picture 3" descr="taste pore and tongue chankasdra">
              <a:extLst>
                <a:ext uri="{FF2B5EF4-FFF2-40B4-BE49-F238E27FC236}">
                  <a16:creationId xmlns:a16="http://schemas.microsoft.com/office/drawing/2014/main" id="{E70032FF-B727-B147-65EA-709CAE97F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3" t="4453" r="1534" b="38380"/>
            <a:stretch>
              <a:fillRect/>
            </a:stretch>
          </p:blipFill>
          <p:spPr bwMode="auto">
            <a:xfrm>
              <a:off x="6374596" y="1469985"/>
              <a:ext cx="2465408" cy="3356658"/>
            </a:xfrm>
            <a:prstGeom prst="rect">
              <a:avLst/>
            </a:prstGeom>
            <a:noFill/>
            <a:ln w="38100">
              <a:solidFill>
                <a:srgbClr val="E5A0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2D4111DA-FDAB-D108-1AD7-4FA33E6C2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018" y="3736836"/>
              <a:ext cx="1101096" cy="10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243DBC-329F-0297-31E1-2E333AE456FD}"/>
              </a:ext>
            </a:extLst>
          </p:cNvPr>
          <p:cNvSpPr txBox="1">
            <a:spLocks/>
          </p:cNvSpPr>
          <p:nvPr/>
        </p:nvSpPr>
        <p:spPr>
          <a:xfrm>
            <a:off x="617810" y="1992068"/>
            <a:ext cx="5924550" cy="4746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GB" sz="2000" dirty="0">
                <a:solidFill>
                  <a:srgbClr val="614318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Place the filter paper on the tip of your tongue</a:t>
            </a:r>
          </a:p>
          <a:p>
            <a:pPr marL="0" indent="0">
              <a:buFontTx/>
              <a:buNone/>
              <a:defRPr/>
            </a:pPr>
            <a:endParaRPr lang="en-GB" sz="2400" kern="0" baseline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D26243-1E63-3607-4AB3-6FFB3CCF78CA}"/>
              </a:ext>
            </a:extLst>
          </p:cNvPr>
          <p:cNvSpPr txBox="1">
            <a:spLocks/>
          </p:cNvSpPr>
          <p:nvPr/>
        </p:nvSpPr>
        <p:spPr bwMode="auto">
          <a:xfrm>
            <a:off x="617810" y="3039371"/>
            <a:ext cx="6235836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49263" indent="-182563">
              <a:spcBef>
                <a:spcPct val="20000"/>
              </a:spcBef>
              <a:buChar char="–"/>
              <a:defRPr sz="24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15963" indent="-174625">
              <a:spcBef>
                <a:spcPct val="20000"/>
              </a:spcBef>
              <a:buChar char="•"/>
              <a:defRPr sz="22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898525" indent="-182563">
              <a:spcBef>
                <a:spcPct val="20000"/>
              </a:spcBef>
              <a:buChar char="–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074738" indent="-176213">
              <a:spcBef>
                <a:spcPct val="20000"/>
              </a:spcBef>
              <a:buChar char="»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1938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89138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46338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3538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sz="2000" baseline="0" dirty="0">
                <a:solidFill>
                  <a:srgbClr val="614318"/>
                </a:solidFill>
                <a:latin typeface="Verdana" panose="020B0604030504040204" pitchFamily="34" charset="0"/>
              </a:rPr>
              <a:t>Let is become </a:t>
            </a:r>
            <a:r>
              <a:rPr lang="en-GB" altLang="en-US" sz="2000" u="sng" baseline="0" dirty="0">
                <a:solidFill>
                  <a:srgbClr val="614318"/>
                </a:solidFill>
                <a:latin typeface="Verdana" panose="020B0604030504040204" pitchFamily="34" charset="0"/>
              </a:rPr>
              <a:t>wet with saliva </a:t>
            </a:r>
            <a:r>
              <a:rPr lang="en-GB" altLang="en-US" sz="2000" baseline="0" dirty="0">
                <a:solidFill>
                  <a:srgbClr val="614318"/>
                </a:solidFill>
                <a:latin typeface="Verdana" panose="020B0604030504040204" pitchFamily="34" charset="0"/>
              </a:rPr>
              <a:t>and move your tongue a bit and then remove the paper.</a:t>
            </a:r>
          </a:p>
          <a:p>
            <a:pPr>
              <a:spcBef>
                <a:spcPct val="0"/>
              </a:spcBef>
              <a:buClrTx/>
            </a:pPr>
            <a:endParaRPr lang="en-GB" altLang="en-US" sz="2000" baseline="0" dirty="0">
              <a:solidFill>
                <a:srgbClr val="614318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2000" baseline="0" dirty="0">
                <a:solidFill>
                  <a:srgbClr val="614318"/>
                </a:solidFill>
                <a:latin typeface="Verdana" panose="020B0604030504040204" pitchFamily="34" charset="0"/>
              </a:rPr>
              <a:t>Rate the intensity of bitterness</a:t>
            </a:r>
          </a:p>
          <a:p>
            <a:pPr>
              <a:spcBef>
                <a:spcPct val="0"/>
              </a:spcBef>
              <a:buClrTx/>
            </a:pPr>
            <a:endParaRPr lang="en-GB" altLang="en-US" sz="1050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aseline="0" dirty="0">
                <a:latin typeface="Verdana" panose="020B0604030504040204" pitchFamily="34" charset="0"/>
              </a:rPr>
              <a:t>(feel free to eat the sweet)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</a:pPr>
            <a:endParaRPr lang="en-GB" altLang="en-US" sz="32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3200" dirty="0">
              <a:solidFill>
                <a:srgbClr val="008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CE114-1768-7D84-6664-D8AB338ABCD6}"/>
              </a:ext>
            </a:extLst>
          </p:cNvPr>
          <p:cNvSpPr/>
          <p:nvPr/>
        </p:nvSpPr>
        <p:spPr bwMode="auto">
          <a:xfrm>
            <a:off x="368300" y="5087938"/>
            <a:ext cx="2112963" cy="1230312"/>
          </a:xfrm>
          <a:prstGeom prst="rect">
            <a:avLst/>
          </a:prstGeom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Almost tasteless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307B6-DCA3-68D6-7722-96C969428CC8}"/>
              </a:ext>
            </a:extLst>
          </p:cNvPr>
          <p:cNvSpPr/>
          <p:nvPr/>
        </p:nvSpPr>
        <p:spPr bwMode="auto">
          <a:xfrm>
            <a:off x="2670175" y="5087938"/>
            <a:ext cx="2112963" cy="1230312"/>
          </a:xfrm>
          <a:prstGeom prst="rect">
            <a:avLst/>
          </a:prstGeom>
          <a:solidFill>
            <a:srgbClr val="FFFFCC"/>
          </a:solidFill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Bitter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55799-54F2-31A9-2242-197306EA6077}"/>
              </a:ext>
            </a:extLst>
          </p:cNvPr>
          <p:cNvSpPr/>
          <p:nvPr/>
        </p:nvSpPr>
        <p:spPr bwMode="auto">
          <a:xfrm>
            <a:off x="4964113" y="5086350"/>
            <a:ext cx="2114550" cy="1228725"/>
          </a:xfrm>
          <a:prstGeom prst="rect">
            <a:avLst/>
          </a:prstGeom>
          <a:solidFill>
            <a:srgbClr val="FFFF00"/>
          </a:solidFill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Very Bitter and  very unpleasant</a:t>
            </a:r>
          </a:p>
        </p:txBody>
      </p:sp>
      <p:pic>
        <p:nvPicPr>
          <p:cNvPr id="13" name="Picture 3" descr="taste pore and tongue chankasdra">
            <a:extLst>
              <a:ext uri="{FF2B5EF4-FFF2-40B4-BE49-F238E27FC236}">
                <a16:creationId xmlns:a16="http://schemas.microsoft.com/office/drawing/2014/main" id="{22F75274-F920-C1B2-05C6-1C2A0781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23055" r="27930" b="76135"/>
          <a:stretch>
            <a:fillRect/>
          </a:stretch>
        </p:blipFill>
        <p:spPr bwMode="auto">
          <a:xfrm>
            <a:off x="8615091" y="3605167"/>
            <a:ext cx="6191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taste pore and tongue chankasdra">
            <a:extLst>
              <a:ext uri="{FF2B5EF4-FFF2-40B4-BE49-F238E27FC236}">
                <a16:creationId xmlns:a16="http://schemas.microsoft.com/office/drawing/2014/main" id="{AEB38FAB-A7A7-C361-FAAD-F20132E4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23055" r="22476" b="76135"/>
          <a:stretch>
            <a:fillRect/>
          </a:stretch>
        </p:blipFill>
        <p:spPr bwMode="auto">
          <a:xfrm>
            <a:off x="8603978" y="3236867"/>
            <a:ext cx="1055688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taste pore and tongue chankasdra">
            <a:extLst>
              <a:ext uri="{FF2B5EF4-FFF2-40B4-BE49-F238E27FC236}">
                <a16:creationId xmlns:a16="http://schemas.microsoft.com/office/drawing/2014/main" id="{296F0FA7-16D7-CEF5-0953-16DF7B13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7" t="23111" r="22476" b="76135"/>
          <a:stretch>
            <a:fillRect/>
          </a:stretch>
        </p:blipFill>
        <p:spPr bwMode="auto">
          <a:xfrm>
            <a:off x="9294541" y="3238455"/>
            <a:ext cx="2698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A3FC0-2646-3082-2782-795BA3A30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18</a:t>
            </a:fld>
            <a:endParaRPr lang="en-NZ" dirty="0"/>
          </a:p>
        </p:txBody>
      </p:sp>
      <p:pic>
        <p:nvPicPr>
          <p:cNvPr id="5" name="Picture 2" descr="http://ts4.mm.bing.net/th?id=H.4724018616797240&amp;w=201&amp;h=140&amp;c=7&amp;rs=1&amp;pid=1.7">
            <a:extLst>
              <a:ext uri="{FF2B5EF4-FFF2-40B4-BE49-F238E27FC236}">
                <a16:creationId xmlns:a16="http://schemas.microsoft.com/office/drawing/2014/main" id="{2B0AB2C9-1E63-D13F-E7D9-4A01E3AF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3" y="2910805"/>
            <a:ext cx="15382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ste pore and tongue chankasdra">
            <a:extLst>
              <a:ext uri="{FF2B5EF4-FFF2-40B4-BE49-F238E27FC236}">
                <a16:creationId xmlns:a16="http://schemas.microsoft.com/office/drawing/2014/main" id="{9497AFBB-FC04-C460-BEFA-A02E43A8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2477" r="6726" b="38380"/>
          <a:stretch>
            <a:fillRect/>
          </a:stretch>
        </p:blipFill>
        <p:spPr bwMode="auto">
          <a:xfrm>
            <a:off x="370383" y="4738583"/>
            <a:ext cx="15382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50D29B0-78B5-DA31-851A-5A46EAD8AA34}"/>
              </a:ext>
            </a:extLst>
          </p:cNvPr>
          <p:cNvSpPr txBox="1">
            <a:spLocks/>
          </p:cNvSpPr>
          <p:nvPr/>
        </p:nvSpPr>
        <p:spPr>
          <a:xfrm>
            <a:off x="1901487" y="824161"/>
            <a:ext cx="9765882" cy="18557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>
              <a:buClr>
                <a:srgbClr val="614318"/>
              </a:buClr>
              <a:defRPr/>
            </a:pP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</a:rPr>
              <a:t>Individuals re be classified according to their response:</a:t>
            </a:r>
          </a:p>
          <a:p>
            <a:pPr lvl="2">
              <a:defRPr/>
            </a:pPr>
            <a:r>
              <a:rPr lang="en-GB" sz="2000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Barely detectable – Non taster</a:t>
            </a:r>
          </a:p>
          <a:p>
            <a:pPr lvl="2">
              <a:defRPr/>
            </a:pPr>
            <a:r>
              <a:rPr lang="en-GB" sz="2000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Detectable but moderate – Tasters</a:t>
            </a:r>
          </a:p>
          <a:p>
            <a:pPr lvl="2">
              <a:defRPr/>
            </a:pPr>
            <a:r>
              <a:rPr lang="en-GB" sz="2000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Above moderate – Supertasters</a:t>
            </a:r>
          </a:p>
          <a:p>
            <a:pPr>
              <a:defRPr/>
            </a:pPr>
            <a:endParaRPr lang="en-GB" sz="2400" kern="0" baseline="0" dirty="0">
              <a:solidFill>
                <a:srgbClr val="7030A0"/>
              </a:solidFill>
              <a:latin typeface="+mj-lt"/>
              <a:ea typeface="ＭＳ Ｐゴシック" pitchFamily="-28" charset="-128"/>
            </a:endParaRPr>
          </a:p>
          <a:p>
            <a:pPr marL="0" indent="0">
              <a:buFontTx/>
              <a:buNone/>
              <a:defRPr/>
            </a:pPr>
            <a:endParaRPr lang="en-GB" sz="2000" kern="0" baseline="0" dirty="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331A0B81-C176-ECC7-1698-38138C6180A6}"/>
              </a:ext>
            </a:extLst>
          </p:cNvPr>
          <p:cNvGrpSpPr>
            <a:grpSpLocks/>
          </p:cNvGrpSpPr>
          <p:nvPr/>
        </p:nvGrpSpPr>
        <p:grpSpPr bwMode="auto">
          <a:xfrm>
            <a:off x="491234" y="561428"/>
            <a:ext cx="1260475" cy="1765300"/>
            <a:chOff x="6374596" y="1469985"/>
            <a:chExt cx="2465408" cy="3360978"/>
          </a:xfrm>
        </p:grpSpPr>
        <p:pic>
          <p:nvPicPr>
            <p:cNvPr id="9" name="Picture 7" descr="taste pore and tongue chankasdra">
              <a:extLst>
                <a:ext uri="{FF2B5EF4-FFF2-40B4-BE49-F238E27FC236}">
                  <a16:creationId xmlns:a16="http://schemas.microsoft.com/office/drawing/2014/main" id="{B6444931-3917-CC10-BF35-4EDAE9F91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3" t="4453" r="1534" b="38380"/>
            <a:stretch>
              <a:fillRect/>
            </a:stretch>
          </p:blipFill>
          <p:spPr bwMode="auto">
            <a:xfrm>
              <a:off x="6374596" y="1469985"/>
              <a:ext cx="2465408" cy="335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68F0A909-B434-6C02-DDEE-D4B9A0DB3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018" y="3736836"/>
              <a:ext cx="1101096" cy="10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CE7302D-FE98-968F-AA5A-2D571877DC9F}"/>
              </a:ext>
            </a:extLst>
          </p:cNvPr>
          <p:cNvSpPr txBox="1">
            <a:spLocks/>
          </p:cNvSpPr>
          <p:nvPr/>
        </p:nvSpPr>
        <p:spPr>
          <a:xfrm>
            <a:off x="2145110" y="2881208"/>
            <a:ext cx="8175787" cy="185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>
              <a:buClr>
                <a:srgbClr val="614318"/>
              </a:buClr>
              <a:defRPr/>
            </a:pPr>
            <a:r>
              <a:rPr lang="en-GB" sz="2400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</a:rPr>
              <a:t>Taster status to </a:t>
            </a:r>
            <a:r>
              <a:rPr lang="en-GB" sz="2400" b="1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</a:rPr>
              <a:t>Prop</a:t>
            </a: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</a:rPr>
              <a:t> </a:t>
            </a:r>
            <a:r>
              <a:rPr lang="en-GB" sz="2400" kern="0" baseline="0" dirty="0">
                <a:solidFill>
                  <a:srgbClr val="614318"/>
                </a:solidFill>
                <a:latin typeface="+mj-lt"/>
                <a:ea typeface="ＭＳ Ｐゴシック" pitchFamily="-28" charset="-128"/>
              </a:rPr>
              <a:t>is genetically determined via the Tas2r38 gene,  but….</a:t>
            </a:r>
          </a:p>
          <a:p>
            <a:pPr>
              <a:defRPr/>
            </a:pPr>
            <a:endParaRPr lang="en-GB" sz="2400" kern="0" baseline="0" dirty="0">
              <a:solidFill>
                <a:srgbClr val="7030A0"/>
              </a:solidFill>
              <a:latin typeface="+mj-lt"/>
              <a:ea typeface="ＭＳ Ｐゴシック" pitchFamily="-28" charset="-128"/>
            </a:endParaRPr>
          </a:p>
          <a:p>
            <a:pPr marL="0" indent="0">
              <a:buFontTx/>
              <a:buNone/>
              <a:defRPr/>
            </a:pPr>
            <a:endParaRPr lang="en-GB" sz="2400" kern="0" baseline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89791-CD4E-0F3A-1E29-7D06F49595EC}"/>
              </a:ext>
            </a:extLst>
          </p:cNvPr>
          <p:cNvSpPr/>
          <p:nvPr/>
        </p:nvSpPr>
        <p:spPr bwMode="auto">
          <a:xfrm>
            <a:off x="2518247" y="1385542"/>
            <a:ext cx="144645" cy="180182"/>
          </a:xfrm>
          <a:prstGeom prst="rect">
            <a:avLst/>
          </a:prstGeom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4F773-AD09-66FA-81C6-D782887DB7A3}"/>
              </a:ext>
            </a:extLst>
          </p:cNvPr>
          <p:cNvSpPr/>
          <p:nvPr/>
        </p:nvSpPr>
        <p:spPr bwMode="auto">
          <a:xfrm>
            <a:off x="2518248" y="1717911"/>
            <a:ext cx="144645" cy="180182"/>
          </a:xfrm>
          <a:prstGeom prst="rect">
            <a:avLst/>
          </a:prstGeom>
          <a:solidFill>
            <a:srgbClr val="FFFFCC"/>
          </a:solidFill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D4A85-DB7F-5974-BEE1-8ADAE4B93F6E}"/>
              </a:ext>
            </a:extLst>
          </p:cNvPr>
          <p:cNvSpPr/>
          <p:nvPr/>
        </p:nvSpPr>
        <p:spPr bwMode="auto">
          <a:xfrm>
            <a:off x="2520903" y="2082022"/>
            <a:ext cx="144645" cy="180181"/>
          </a:xfrm>
          <a:prstGeom prst="rect">
            <a:avLst/>
          </a:prstGeom>
          <a:solidFill>
            <a:srgbClr val="FFFF00"/>
          </a:solidFill>
          <a:ln>
            <a:solidFill>
              <a:srgbClr val="E5A02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A62C5-6E03-81A8-416C-8EDAC22ED8BE}"/>
              </a:ext>
            </a:extLst>
          </p:cNvPr>
          <p:cNvSpPr/>
          <p:nvPr/>
        </p:nvSpPr>
        <p:spPr>
          <a:xfrm>
            <a:off x="2145110" y="4390722"/>
            <a:ext cx="8523514" cy="1759708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4318"/>
              </a:buClr>
              <a:buFontTx/>
              <a:buChar char="•"/>
              <a:defRPr/>
            </a:pP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Supertasters also have more papillae (contain taste buds and other sensory receptors) on the tongue.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4318"/>
              </a:buClr>
              <a:buFontTx/>
              <a:buChar char="•"/>
              <a:defRPr/>
            </a:pP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All </a:t>
            </a:r>
            <a:r>
              <a:rPr lang="en-GB" sz="2400" b="1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tastes</a:t>
            </a: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, and many </a:t>
            </a:r>
            <a:r>
              <a:rPr lang="en-GB" sz="2400" b="1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flavour</a:t>
            </a: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 and </a:t>
            </a:r>
            <a:r>
              <a:rPr lang="en-GB" sz="2400" b="1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mouthfeel</a:t>
            </a: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 attributes are </a:t>
            </a:r>
            <a:r>
              <a:rPr lang="en-GB" sz="2400" u="sng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more intense</a:t>
            </a:r>
            <a:r>
              <a:rPr lang="en-GB" sz="2400" kern="0" dirty="0">
                <a:solidFill>
                  <a:srgbClr val="614318"/>
                </a:solidFill>
                <a:latin typeface="+mj-lt"/>
                <a:ea typeface="ＭＳ Ｐゴシック" pitchFamily="-28" charset="-128"/>
                <a:cs typeface="ＭＳ Ｐゴシック" pitchFamily="-8" charset="-128"/>
              </a:rPr>
              <a:t>/more discriminable.   </a:t>
            </a:r>
          </a:p>
        </p:txBody>
      </p:sp>
    </p:spTree>
    <p:extLst>
      <p:ext uri="{BB962C8B-B14F-4D97-AF65-F5344CB8AC3E}">
        <p14:creationId xmlns:p14="http://schemas.microsoft.com/office/powerpoint/2010/main" val="25414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9F7A0A-C220-780C-1B68-3F60974BD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4133"/>
            <a:ext cx="8778945" cy="4126749"/>
          </a:xfrm>
        </p:spPr>
        <p:txBody>
          <a:bodyPr>
            <a:normAutofit fontScale="92500"/>
          </a:bodyPr>
          <a:lstStyle/>
          <a:p>
            <a:r>
              <a:rPr lang="en-NZ" dirty="0">
                <a:solidFill>
                  <a:schemeClr val="bg2"/>
                </a:solidFill>
              </a:rPr>
              <a:t>Prop taster status</a:t>
            </a:r>
            <a:r>
              <a:rPr lang="en-NZ" dirty="0"/>
              <a:t>: taste (and hence some flavours) and mouthfeel.</a:t>
            </a:r>
          </a:p>
          <a:p>
            <a:endParaRPr lang="en-NZ" dirty="0"/>
          </a:p>
          <a:p>
            <a:r>
              <a:rPr lang="en-NZ" dirty="0">
                <a:solidFill>
                  <a:schemeClr val="bg2"/>
                </a:solidFill>
              </a:rPr>
              <a:t>Sweet liker status</a:t>
            </a:r>
            <a:r>
              <a:rPr lang="en-NZ" dirty="0"/>
              <a:t>: sweet likers and </a:t>
            </a:r>
            <a:r>
              <a:rPr lang="en-NZ" dirty="0" err="1"/>
              <a:t>dislikers</a:t>
            </a:r>
            <a:endParaRPr lang="en-NZ" dirty="0"/>
          </a:p>
          <a:p>
            <a:endParaRPr lang="en-NZ" dirty="0"/>
          </a:p>
          <a:p>
            <a:r>
              <a:rPr lang="en-NZ" dirty="0">
                <a:solidFill>
                  <a:schemeClr val="bg2"/>
                </a:solidFill>
              </a:rPr>
              <a:t>Thermal taster status</a:t>
            </a:r>
            <a:r>
              <a:rPr lang="en-NZ" dirty="0"/>
              <a:t>: thermal tasters perceive a taste from thermal stimulation of tongue</a:t>
            </a:r>
          </a:p>
          <a:p>
            <a:endParaRPr lang="en-NZ" dirty="0"/>
          </a:p>
          <a:p>
            <a:r>
              <a:rPr lang="en-NZ" dirty="0">
                <a:solidFill>
                  <a:schemeClr val="bg2"/>
                </a:solidFill>
              </a:rPr>
              <a:t>Fatty acid status</a:t>
            </a:r>
            <a:r>
              <a:rPr lang="en-NZ" dirty="0"/>
              <a:t>: sensitivity to fatty acids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FCAE0-1701-C7D8-9250-350404B3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variation in 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D35B7-A117-6B97-8338-06E879D32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19</a:t>
            </a:fld>
            <a:endParaRPr lang="en-NZ" dirty="0"/>
          </a:p>
        </p:txBody>
      </p:sp>
      <p:pic>
        <p:nvPicPr>
          <p:cNvPr id="13314" name="Picture 2" descr="Free Frozen Margarita Stock Photo">
            <a:extLst>
              <a:ext uri="{FF2B5EF4-FFF2-40B4-BE49-F238E27FC236}">
                <a16:creationId xmlns:a16="http://schemas.microsoft.com/office/drawing/2014/main" id="{33E8E182-7A77-23B3-A789-8F37A1D42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23015" r="14285" b="16810"/>
          <a:stretch/>
        </p:blipFill>
        <p:spPr bwMode="auto">
          <a:xfrm>
            <a:off x="10824169" y="3788043"/>
            <a:ext cx="1095063" cy="148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rish Cream Liqueur Recipe">
            <a:extLst>
              <a:ext uri="{FF2B5EF4-FFF2-40B4-BE49-F238E27FC236}">
                <a16:creationId xmlns:a16="http://schemas.microsoft.com/office/drawing/2014/main" id="{A0BF5D6C-E9F7-7925-37A2-C004758DF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6364"/>
          <a:stretch/>
        </p:blipFill>
        <p:spPr bwMode="auto">
          <a:xfrm>
            <a:off x="8586145" y="5005459"/>
            <a:ext cx="1645113" cy="1350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ree Close-Up of a Cocktail Drink  Stock Photo">
            <a:extLst>
              <a:ext uri="{FF2B5EF4-FFF2-40B4-BE49-F238E27FC236}">
                <a16:creationId xmlns:a16="http://schemas.microsoft.com/office/drawing/2014/main" id="{AD7D529D-54E2-4A47-EC46-A2706CA62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r="34228"/>
          <a:stretch/>
        </p:blipFill>
        <p:spPr bwMode="auto">
          <a:xfrm>
            <a:off x="9504562" y="2845792"/>
            <a:ext cx="1099553" cy="168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Free Clear Drinking Glass Stock Photo">
            <a:extLst>
              <a:ext uri="{FF2B5EF4-FFF2-40B4-BE49-F238E27FC236}">
                <a16:creationId xmlns:a16="http://schemas.microsoft.com/office/drawing/2014/main" id="{8E408B26-74B7-EDEC-A037-4290575C9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3" t="12222" r="14550" b="7315"/>
          <a:stretch/>
        </p:blipFill>
        <p:spPr bwMode="auto">
          <a:xfrm>
            <a:off x="10806522" y="1800000"/>
            <a:ext cx="1061131" cy="168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9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A09AFF-6710-332F-B3AA-D39FBC0BA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29601"/>
            <a:ext cx="10498887" cy="4126749"/>
          </a:xfrm>
        </p:spPr>
        <p:txBody>
          <a:bodyPr/>
          <a:lstStyle/>
          <a:p>
            <a:r>
              <a:rPr lang="en-NZ" dirty="0">
                <a:solidFill>
                  <a:srgbClr val="E5A025"/>
                </a:solidFill>
              </a:rPr>
              <a:t>Sensory perception</a:t>
            </a:r>
          </a:p>
          <a:p>
            <a:r>
              <a:rPr lang="en-NZ" dirty="0"/>
              <a:t>Tips for successful product evaluation</a:t>
            </a:r>
          </a:p>
          <a:p>
            <a:pPr lvl="1"/>
            <a:r>
              <a:rPr lang="en-NZ" dirty="0"/>
              <a:t>Taster behaviour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When, where, how</a:t>
            </a:r>
          </a:p>
          <a:p>
            <a:pPr lvl="1"/>
            <a:r>
              <a:rPr lang="en-NZ" dirty="0"/>
              <a:t>Improving your tasting ability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Individual variation in perception</a:t>
            </a:r>
          </a:p>
          <a:p>
            <a:pPr lvl="1"/>
            <a:r>
              <a:rPr lang="en-NZ" dirty="0"/>
              <a:t>Q&amp;A</a:t>
            </a:r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5D4B51-316C-43DD-F639-172138D5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D6D-4587-1A9E-6257-489E26D42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2</a:t>
            </a:fld>
            <a:endParaRPr lang="en-NZ" dirty="0"/>
          </a:p>
        </p:txBody>
      </p:sp>
      <p:pic>
        <p:nvPicPr>
          <p:cNvPr id="14344" name="Picture 8" descr="Free Woman in White Dress Shirt Holding An Alcoholic Beverage Stock Photo">
            <a:extLst>
              <a:ext uri="{FF2B5EF4-FFF2-40B4-BE49-F238E27FC236}">
                <a16:creationId xmlns:a16="http://schemas.microsoft.com/office/drawing/2014/main" id="{762A7F85-BFC5-3B08-BB9D-1967D3E2E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2"/>
          <a:stretch/>
        </p:blipFill>
        <p:spPr bwMode="auto">
          <a:xfrm flipH="1">
            <a:off x="8532497" y="2442544"/>
            <a:ext cx="3077936" cy="289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7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E9605-6143-2DC5-E58D-67909E74E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6313" y="2064757"/>
            <a:ext cx="7420507" cy="412674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NZ" sz="2100" dirty="0"/>
              <a:t>Sensory perception is complex and individual</a:t>
            </a:r>
          </a:p>
          <a:p>
            <a:pPr>
              <a:lnSpc>
                <a:spcPct val="170000"/>
              </a:lnSpc>
            </a:pPr>
            <a:r>
              <a:rPr lang="en-NZ" sz="2100" dirty="0">
                <a:solidFill>
                  <a:schemeClr val="bg2"/>
                </a:solidFill>
              </a:rPr>
              <a:t>Adopt good behaviours</a:t>
            </a:r>
          </a:p>
          <a:p>
            <a:pPr>
              <a:lnSpc>
                <a:spcPct val="170000"/>
              </a:lnSpc>
            </a:pPr>
            <a:r>
              <a:rPr lang="en-NZ" sz="2100" dirty="0"/>
              <a:t>Train and maintain the instrument (that’s you)</a:t>
            </a:r>
          </a:p>
          <a:p>
            <a:pPr>
              <a:lnSpc>
                <a:spcPct val="170000"/>
              </a:lnSpc>
            </a:pPr>
            <a:r>
              <a:rPr lang="en-NZ" sz="2100" dirty="0">
                <a:solidFill>
                  <a:schemeClr val="bg2"/>
                </a:solidFill>
              </a:rPr>
              <a:t>Consider when, where and how to do your tasting</a:t>
            </a:r>
          </a:p>
          <a:p>
            <a:pPr>
              <a:lnSpc>
                <a:spcPct val="170000"/>
              </a:lnSpc>
            </a:pPr>
            <a:r>
              <a:rPr lang="en-NZ" sz="2100" dirty="0"/>
              <a:t>Be consistent, follow good tasting protocols</a:t>
            </a:r>
          </a:p>
          <a:p>
            <a:pPr>
              <a:lnSpc>
                <a:spcPct val="170000"/>
              </a:lnSpc>
            </a:pPr>
            <a:endParaRPr lang="en-NZ" sz="2100" dirty="0"/>
          </a:p>
          <a:p>
            <a:pPr>
              <a:lnSpc>
                <a:spcPct val="170000"/>
              </a:lnSpc>
            </a:pPr>
            <a:endParaRPr lang="en-NZ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0D554-4605-4B01-AF53-C69BCB05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last drop…..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65FA-D35E-40F2-8CB5-E6FFF3E54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20</a:t>
            </a:fld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C35D2-C316-38A5-5587-839F52C3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837" y="0"/>
            <a:ext cx="2024743" cy="2008545"/>
          </a:xfrm>
          <a:prstGeom prst="rect">
            <a:avLst/>
          </a:prstGeom>
        </p:spPr>
      </p:pic>
      <p:pic>
        <p:nvPicPr>
          <p:cNvPr id="7" name="Picture 2" descr="Best gin experiences distillery tours world gin day 2021">
            <a:extLst>
              <a:ext uri="{FF2B5EF4-FFF2-40B4-BE49-F238E27FC236}">
                <a16:creationId xmlns:a16="http://schemas.microsoft.com/office/drawing/2014/main" id="{C781482B-9ACF-5822-BC9E-CE99E24DB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39" r="9827" b="9090"/>
          <a:stretch/>
        </p:blipFill>
        <p:spPr bwMode="auto">
          <a:xfrm>
            <a:off x="335180" y="1817914"/>
            <a:ext cx="3895373" cy="476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ers Icon 1079713">
            <a:extLst>
              <a:ext uri="{FF2B5EF4-FFF2-40B4-BE49-F238E27FC236}">
                <a16:creationId xmlns:a16="http://schemas.microsoft.com/office/drawing/2014/main" id="{29B9F037-D4EA-DD5C-F276-67C99E69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54" y="5133060"/>
            <a:ext cx="1724939" cy="1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6D33A-DD9E-E472-452E-E800DDCA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" y="1579948"/>
            <a:ext cx="5641521" cy="341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E8565-3CD0-57DA-B8B9-73F50D570AED}"/>
              </a:ext>
            </a:extLst>
          </p:cNvPr>
          <p:cNvSpPr txBox="1"/>
          <p:nvPr/>
        </p:nvSpPr>
        <p:spPr>
          <a:xfrm>
            <a:off x="3484788" y="4475398"/>
            <a:ext cx="293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Online training courses</a:t>
            </a:r>
          </a:p>
        </p:txBody>
      </p:sp>
      <p:pic>
        <p:nvPicPr>
          <p:cNvPr id="2050" name="Picture 2" descr="cheers Icon 1079713">
            <a:extLst>
              <a:ext uri="{FF2B5EF4-FFF2-40B4-BE49-F238E27FC236}">
                <a16:creationId xmlns:a16="http://schemas.microsoft.com/office/drawing/2014/main" id="{5C26142D-C017-9C4A-22AC-EAEB1E90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28" y="1524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E2FFB4-96BE-A6ED-3D88-040B0355C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0114" y="1800000"/>
            <a:ext cx="7173685" cy="3425143"/>
          </a:xfrm>
        </p:spPr>
        <p:txBody>
          <a:bodyPr/>
          <a:lstStyle/>
          <a:p>
            <a:r>
              <a:rPr lang="en-NZ" dirty="0"/>
              <a:t>Local or online community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Websites, forums etc</a:t>
            </a: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EA187F-75A3-0593-392A-4C10D97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Understand your consumers…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F6A7F-9273-23AD-2361-32034EF30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22</a:t>
            </a:fld>
            <a:endParaRPr lang="en-NZ" dirty="0"/>
          </a:p>
        </p:txBody>
      </p:sp>
      <p:pic>
        <p:nvPicPr>
          <p:cNvPr id="12290" name="Picture 2" descr="Free Best Dad Printed on a Ceramic Mug Stock Photo">
            <a:extLst>
              <a:ext uri="{FF2B5EF4-FFF2-40B4-BE49-F238E27FC236}">
                <a16:creationId xmlns:a16="http://schemas.microsoft.com/office/drawing/2014/main" id="{E6343580-C4A6-22CB-D1A5-CA1A9EBA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721950"/>
            <a:ext cx="3287487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F475AF-0E32-D345-DB7B-5BD76652B777}"/>
              </a:ext>
            </a:extLst>
          </p:cNvPr>
          <p:cNvSpPr/>
          <p:nvPr/>
        </p:nvSpPr>
        <p:spPr>
          <a:xfrm>
            <a:off x="1456563" y="3722914"/>
            <a:ext cx="777131" cy="293914"/>
          </a:xfrm>
          <a:prstGeom prst="rect">
            <a:avLst/>
          </a:prstGeom>
          <a:solidFill>
            <a:srgbClr val="E9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46ECB-8E92-EA18-02D1-A69B1A75ABFF}"/>
              </a:ext>
            </a:extLst>
          </p:cNvPr>
          <p:cNvSpPr txBox="1"/>
          <p:nvPr/>
        </p:nvSpPr>
        <p:spPr>
          <a:xfrm>
            <a:off x="1338942" y="3716306"/>
            <a:ext cx="1012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/>
              <a:t>DISTILLER </a:t>
            </a:r>
          </a:p>
          <a:p>
            <a:pPr algn="ctr"/>
            <a:r>
              <a:rPr lang="en-NZ" sz="1100" dirty="0"/>
              <a:t>EVER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F7DC12-B62B-4B33-3707-5862F495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4" y="2324488"/>
            <a:ext cx="6815138" cy="1866900"/>
          </a:xfrm>
          <a:prstGeom prst="rect">
            <a:avLst/>
          </a:prstGeom>
        </p:spPr>
      </p:pic>
      <p:pic>
        <p:nvPicPr>
          <p:cNvPr id="12294" name="Picture 6" descr="Facebook Logo and symbol, meaning, history, PNG, brand">
            <a:extLst>
              <a:ext uri="{FF2B5EF4-FFF2-40B4-BE49-F238E27FC236}">
                <a16:creationId xmlns:a16="http://schemas.microsoft.com/office/drawing/2014/main" id="{F98DC59C-4E8B-C976-A3D6-EA8B22C2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78" y="2444286"/>
            <a:ext cx="830374" cy="5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CD4C9-E89E-31F7-ED14-F7D57AD16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935549"/>
            <a:ext cx="3978550" cy="17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7AE80-0BC9-610C-556B-6FE3B1AD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Sensory 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2AD3-D03D-E217-77EC-B4A0F2C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3</a:t>
            </a:fld>
            <a:endParaRPr lang="en-NZ" dirty="0"/>
          </a:p>
        </p:txBody>
      </p:sp>
      <p:pic>
        <p:nvPicPr>
          <p:cNvPr id="6" name="Picture 17" descr="http://ts3.mm.bing.net/th?id=H.4541753116134131&amp;w=101&amp;h=143&amp;c=7&amp;rs=1&amp;pid=1.7">
            <a:extLst>
              <a:ext uri="{FF2B5EF4-FFF2-40B4-BE49-F238E27FC236}">
                <a16:creationId xmlns:a16="http://schemas.microsoft.com/office/drawing/2014/main" id="{4FA177D9-3340-676D-C6E1-388AB2B3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76" y="3116531"/>
            <a:ext cx="1783510" cy="25251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lear Drinking Glass With Green Leaves Stock Photo">
            <a:extLst>
              <a:ext uri="{FF2B5EF4-FFF2-40B4-BE49-F238E27FC236}">
                <a16:creationId xmlns:a16="http://schemas.microsoft.com/office/drawing/2014/main" id="{47E35FE2-1C9A-6821-F910-EF35D12C8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9240" r="27221" b="11544"/>
          <a:stretch/>
        </p:blipFill>
        <p:spPr bwMode="auto">
          <a:xfrm>
            <a:off x="778430" y="3216208"/>
            <a:ext cx="2053763" cy="247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ts3.mm.bing.net/th?id=H.4636736304123533&amp;w=209&amp;h=125&amp;c=7&amp;rs=1&amp;pid=1.7">
            <a:extLst>
              <a:ext uri="{FF2B5EF4-FFF2-40B4-BE49-F238E27FC236}">
                <a16:creationId xmlns:a16="http://schemas.microsoft.com/office/drawing/2014/main" id="{4EA42FD0-897F-068F-BAD6-C3F2716F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r="81354" b="21220"/>
          <a:stretch/>
        </p:blipFill>
        <p:spPr bwMode="auto">
          <a:xfrm flipH="1">
            <a:off x="5530954" y="2744945"/>
            <a:ext cx="420232" cy="7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ts3.mm.bing.net/th?id=H.4636736304123533&amp;w=209&amp;h=125&amp;c=7&amp;rs=1&amp;pid=1.7">
            <a:extLst>
              <a:ext uri="{FF2B5EF4-FFF2-40B4-BE49-F238E27FC236}">
                <a16:creationId xmlns:a16="http://schemas.microsoft.com/office/drawing/2014/main" id="{86BE57C2-C836-10AE-B03B-95D137F76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26044" r="60559" b="20931"/>
          <a:stretch/>
        </p:blipFill>
        <p:spPr bwMode="auto">
          <a:xfrm flipH="1">
            <a:off x="5494306" y="6010187"/>
            <a:ext cx="444828" cy="71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ts3.mm.bing.net/th?id=H.4636736304123533&amp;w=209&amp;h=125&amp;c=7&amp;rs=1&amp;pid=1.7">
            <a:extLst>
              <a:ext uri="{FF2B5EF4-FFF2-40B4-BE49-F238E27FC236}">
                <a16:creationId xmlns:a16="http://schemas.microsoft.com/office/drawing/2014/main" id="{9404105F-856D-C002-9CB5-687C0DEDA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9" t="19682" r="35973" b="22760"/>
          <a:stretch/>
        </p:blipFill>
        <p:spPr bwMode="auto">
          <a:xfrm flipH="1">
            <a:off x="5682141" y="4275591"/>
            <a:ext cx="269045" cy="7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ts3.mm.bing.net/th?id=H.4636736304123533&amp;w=209&amp;h=125&amp;c=7&amp;rs=1&amp;pid=1.7">
            <a:extLst>
              <a:ext uri="{FF2B5EF4-FFF2-40B4-BE49-F238E27FC236}">
                <a16:creationId xmlns:a16="http://schemas.microsoft.com/office/drawing/2014/main" id="{6408372C-B7EB-867D-094E-1C2DBD03F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9453" r="50000"/>
          <a:stretch/>
        </p:blipFill>
        <p:spPr bwMode="auto">
          <a:xfrm rot="10800000" flipH="1">
            <a:off x="5220755" y="3232662"/>
            <a:ext cx="215779" cy="122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8CBE5E7-7B8D-E146-A1F7-E759D5A42F65}"/>
              </a:ext>
            </a:extLst>
          </p:cNvPr>
          <p:cNvGrpSpPr/>
          <p:nvPr/>
        </p:nvGrpSpPr>
        <p:grpSpPr>
          <a:xfrm>
            <a:off x="5155605" y="5170859"/>
            <a:ext cx="750698" cy="836053"/>
            <a:chOff x="5322246" y="3117514"/>
            <a:chExt cx="750698" cy="836053"/>
          </a:xfrm>
        </p:grpSpPr>
        <p:pic>
          <p:nvPicPr>
            <p:cNvPr id="11" name="Picture 11" descr="http://ts3.mm.bing.net/th?id=H.4636736304123533&amp;w=209&amp;h=125&amp;c=7&amp;rs=1&amp;pid=1.7">
              <a:extLst>
                <a:ext uri="{FF2B5EF4-FFF2-40B4-BE49-F238E27FC236}">
                  <a16:creationId xmlns:a16="http://schemas.microsoft.com/office/drawing/2014/main" id="{1AB40806-078E-851D-B8F4-5F4AC5804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0" t="20237" r="3567" b="17766"/>
            <a:stretch/>
          </p:blipFill>
          <p:spPr bwMode="auto">
            <a:xfrm flipH="1">
              <a:off x="5368511" y="3117514"/>
              <a:ext cx="704433" cy="83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0DB473-B4FC-4C2F-7AEE-C3D3C575C39E}"/>
                </a:ext>
              </a:extLst>
            </p:cNvPr>
            <p:cNvSpPr/>
            <p:nvPr/>
          </p:nvSpPr>
          <p:spPr>
            <a:xfrm rot="18149706">
              <a:off x="5314129" y="3515488"/>
              <a:ext cx="161966" cy="145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967DE9-0954-2F21-91D5-02A916C64929}"/>
                </a:ext>
              </a:extLst>
            </p:cNvPr>
            <p:cNvSpPr/>
            <p:nvPr/>
          </p:nvSpPr>
          <p:spPr>
            <a:xfrm rot="16200000">
              <a:off x="5803418" y="3620361"/>
              <a:ext cx="152607" cy="3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6" name="Picture 15" descr="A picture containing logo, font, text, graphics&#10;&#10;Description automatically generated">
            <a:extLst>
              <a:ext uri="{FF2B5EF4-FFF2-40B4-BE49-F238E27FC236}">
                <a16:creationId xmlns:a16="http://schemas.microsoft.com/office/drawing/2014/main" id="{6D2C22A3-AC18-2CCF-1A30-1AB07C98C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10" y="5231663"/>
            <a:ext cx="1555576" cy="583200"/>
          </a:xfrm>
          <a:prstGeom prst="rect">
            <a:avLst/>
          </a:prstGeom>
        </p:spPr>
      </p:pic>
      <p:pic>
        <p:nvPicPr>
          <p:cNvPr id="18" name="Picture 17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47C63184-517B-1259-4F92-EC4DF5306E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61" y="2884274"/>
            <a:ext cx="1499172" cy="583200"/>
          </a:xfrm>
          <a:prstGeom prst="rect">
            <a:avLst/>
          </a:prstGeom>
        </p:spPr>
      </p:pic>
      <p:pic>
        <p:nvPicPr>
          <p:cNvPr id="20" name="Picture 19" descr="A picture containing font, logo, graphics, text&#10;&#10;Description automatically generated">
            <a:extLst>
              <a:ext uri="{FF2B5EF4-FFF2-40B4-BE49-F238E27FC236}">
                <a16:creationId xmlns:a16="http://schemas.microsoft.com/office/drawing/2014/main" id="{4C8C2D79-0777-A26C-E88D-23EA29DABF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08" y="3675793"/>
            <a:ext cx="1495100" cy="581334"/>
          </a:xfrm>
          <a:prstGeom prst="rect">
            <a:avLst/>
          </a:prstGeom>
        </p:spPr>
      </p:pic>
      <p:pic>
        <p:nvPicPr>
          <p:cNvPr id="22" name="Picture 21" descr="A yellow letter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39D2699-B7D1-C739-9FC5-472DA9E44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10" y="5982518"/>
            <a:ext cx="1609438" cy="583200"/>
          </a:xfrm>
          <a:prstGeom prst="rect">
            <a:avLst/>
          </a:prstGeom>
        </p:spPr>
      </p:pic>
      <p:pic>
        <p:nvPicPr>
          <p:cNvPr id="24" name="Picture 23" descr="A picture containing font, logo, text, graphics&#10;&#10;Description automatically generated">
            <a:extLst>
              <a:ext uri="{FF2B5EF4-FFF2-40B4-BE49-F238E27FC236}">
                <a16:creationId xmlns:a16="http://schemas.microsoft.com/office/drawing/2014/main" id="{346681F5-D498-85BE-4C1C-6A7E9FE08B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10" y="4425250"/>
            <a:ext cx="1499898" cy="58320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472415A7-8B8F-259D-D373-EE9BE9D847CA}"/>
              </a:ext>
            </a:extLst>
          </p:cNvPr>
          <p:cNvSpPr/>
          <p:nvPr/>
        </p:nvSpPr>
        <p:spPr>
          <a:xfrm>
            <a:off x="6755469" y="3698768"/>
            <a:ext cx="1246396" cy="1954893"/>
          </a:xfrm>
          <a:prstGeom prst="rightArrow">
            <a:avLst/>
          </a:prstGeom>
          <a:solidFill>
            <a:srgbClr val="F5A82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C17AC-0179-F432-25EB-0E396A74CB75}"/>
              </a:ext>
            </a:extLst>
          </p:cNvPr>
          <p:cNvSpPr txBox="1"/>
          <p:nvPr/>
        </p:nvSpPr>
        <p:spPr>
          <a:xfrm>
            <a:off x="421087" y="1764048"/>
            <a:ext cx="11566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1" indent="0">
              <a:buFontTx/>
              <a:buNone/>
              <a:defRPr/>
            </a:pPr>
            <a:r>
              <a:rPr lang="en-GB" altLang="en-US" sz="2000" kern="0" baseline="0" dirty="0">
                <a:solidFill>
                  <a:srgbClr val="614318"/>
                </a:solidFill>
              </a:rPr>
              <a:t>‘A</a:t>
            </a:r>
            <a:r>
              <a:rPr lang="en-GB" altLang="en-US" sz="2000" u="sng" kern="0" baseline="0" dirty="0">
                <a:solidFill>
                  <a:srgbClr val="614318"/>
                </a:solidFill>
              </a:rPr>
              <a:t> complex biological material</a:t>
            </a:r>
            <a:r>
              <a:rPr lang="en-GB" altLang="en-US" sz="2000" kern="0" baseline="0" dirty="0">
                <a:solidFill>
                  <a:srgbClr val="614318"/>
                </a:solidFill>
              </a:rPr>
              <a:t> and an even more complex human </a:t>
            </a:r>
            <a:r>
              <a:rPr lang="en-GB" altLang="en-US" sz="2000" u="sng" kern="0" baseline="0" dirty="0">
                <a:solidFill>
                  <a:srgbClr val="614318"/>
                </a:solidFill>
              </a:rPr>
              <a:t>sensation-perception-cognition mechanism</a:t>
            </a:r>
            <a:r>
              <a:rPr lang="en-GB" altLang="en-US" sz="3200" kern="0" baseline="0" dirty="0">
                <a:solidFill>
                  <a:srgbClr val="614318"/>
                </a:solidFill>
              </a:rPr>
              <a:t>.’ </a:t>
            </a:r>
            <a:r>
              <a:rPr lang="en-GB" altLang="en-US" sz="1600" kern="0" baseline="0" dirty="0">
                <a:solidFill>
                  <a:srgbClr val="614318"/>
                </a:solidFill>
              </a:rPr>
              <a:t>(Martens, 1999)</a:t>
            </a:r>
            <a:endParaRPr lang="en-GB" sz="2400" kern="0" baseline="0" dirty="0">
              <a:solidFill>
                <a:srgbClr val="61431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4E66D-E9CA-9DB0-319C-36257AAF16C4}"/>
              </a:ext>
            </a:extLst>
          </p:cNvPr>
          <p:cNvSpPr txBox="1"/>
          <p:nvPr/>
        </p:nvSpPr>
        <p:spPr>
          <a:xfrm flipH="1">
            <a:off x="1108054" y="2744945"/>
            <a:ext cx="160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stimulus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3B582-2303-8BBF-D564-16889DA8EED9}"/>
              </a:ext>
            </a:extLst>
          </p:cNvPr>
          <p:cNvSpPr txBox="1"/>
          <p:nvPr/>
        </p:nvSpPr>
        <p:spPr>
          <a:xfrm flipH="1">
            <a:off x="8764648" y="2699608"/>
            <a:ext cx="160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2479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B8D12-55B6-1E0B-9DAD-E4F54EB0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brain decides: Perception is multimodal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5FF5F-19B9-D0B2-1D92-04D9132B0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4</a:t>
            </a:fld>
            <a:endParaRPr lang="en-NZ" dirty="0"/>
          </a:p>
        </p:txBody>
      </p:sp>
      <p:pic>
        <p:nvPicPr>
          <p:cNvPr id="5122" name="Picture 2" descr="Free Pink Drink in Glass Next to Bouquet of Flowers Stock Photo">
            <a:extLst>
              <a:ext uri="{FF2B5EF4-FFF2-40B4-BE49-F238E27FC236}">
                <a16:creationId xmlns:a16="http://schemas.microsoft.com/office/drawing/2014/main" id="{20357066-6C13-94DD-FD66-DAF3D6B57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50000" r="13000" b="13418"/>
          <a:stretch/>
        </p:blipFill>
        <p:spPr bwMode="auto">
          <a:xfrm>
            <a:off x="1237415" y="1700084"/>
            <a:ext cx="2992183" cy="422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me Icon 1003048">
            <a:extLst>
              <a:ext uri="{FF2B5EF4-FFF2-40B4-BE49-F238E27FC236}">
                <a16:creationId xmlns:a16="http://schemas.microsoft.com/office/drawing/2014/main" id="{FC94B589-F30C-2A69-07B9-CBED2422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62" y="3404957"/>
            <a:ext cx="1786058" cy="17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rawberry Icon 1059223">
            <a:extLst>
              <a:ext uri="{FF2B5EF4-FFF2-40B4-BE49-F238E27FC236}">
                <a16:creationId xmlns:a16="http://schemas.microsoft.com/office/drawing/2014/main" id="{F1ECFAD7-A2E1-73C9-CAAA-03F29971C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20231" r="24783" b="20463"/>
          <a:stretch/>
        </p:blipFill>
        <p:spPr bwMode="auto">
          <a:xfrm>
            <a:off x="4643340" y="1895523"/>
            <a:ext cx="1592555" cy="19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poon Icon 129373">
            <a:extLst>
              <a:ext uri="{FF2B5EF4-FFF2-40B4-BE49-F238E27FC236}">
                <a16:creationId xmlns:a16="http://schemas.microsoft.com/office/drawing/2014/main" id="{1DEA05AB-A049-F73C-0E7A-9581213F3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t="21528" r="21490" b="21110"/>
          <a:stretch/>
        </p:blipFill>
        <p:spPr bwMode="auto">
          <a:xfrm>
            <a:off x="7204338" y="2061948"/>
            <a:ext cx="1748230" cy="174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tir Icon 1147085">
            <a:extLst>
              <a:ext uri="{FF2B5EF4-FFF2-40B4-BE49-F238E27FC236}">
                <a16:creationId xmlns:a16="http://schemas.microsoft.com/office/drawing/2014/main" id="{F0A9B652-9D98-1FA6-0642-9C58FCBE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10" y="19051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izzy drink Icon 1203012">
            <a:extLst>
              <a:ext uri="{FF2B5EF4-FFF2-40B4-BE49-F238E27FC236}">
                <a16:creationId xmlns:a16="http://schemas.microsoft.com/office/drawing/2014/main" id="{F7810783-BC9B-E2D6-26C0-8E16C589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33" y="4469809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iversity Icon 5626630">
            <a:extLst>
              <a:ext uri="{FF2B5EF4-FFF2-40B4-BE49-F238E27FC236}">
                <a16:creationId xmlns:a16="http://schemas.microsoft.com/office/drawing/2014/main" id="{1C124383-BC4D-464B-8D46-986A6068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9304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brain Icon 2290453">
            <a:extLst>
              <a:ext uri="{FF2B5EF4-FFF2-40B4-BE49-F238E27FC236}">
                <a16:creationId xmlns:a16="http://schemas.microsoft.com/office/drawing/2014/main" id="{729918C0-263B-1D82-EE3D-5A5C1D0A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29" y="39778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A967AF-6996-4A53-A847-2FC5A80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brain decides: </a:t>
            </a:r>
            <a:r>
              <a:rPr lang="en-NZ" b="0" dirty="0"/>
              <a:t>Adaptation and &amp; habituation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7BE2A-3F54-4E78-A735-73FAD901A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5</a:t>
            </a:fld>
            <a:endParaRPr lang="en-NZ" dirty="0"/>
          </a:p>
        </p:txBody>
      </p:sp>
      <p:pic>
        <p:nvPicPr>
          <p:cNvPr id="6146" name="Picture 2" descr="house Icon 5734291">
            <a:extLst>
              <a:ext uri="{FF2B5EF4-FFF2-40B4-BE49-F238E27FC236}">
                <a16:creationId xmlns:a16="http://schemas.microsoft.com/office/drawing/2014/main" id="{778E3624-8AF2-51D5-11C6-19F1FC77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53" y="2111736"/>
            <a:ext cx="2263072" cy="22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stillery Icon 5099745">
            <a:extLst>
              <a:ext uri="{FF2B5EF4-FFF2-40B4-BE49-F238E27FC236}">
                <a16:creationId xmlns:a16="http://schemas.microsoft.com/office/drawing/2014/main" id="{3E0E14A5-5A58-81DF-7EA5-ECF53FB9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44" y="442141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rainbomb Icon 2624883">
            <a:extLst>
              <a:ext uri="{FF2B5EF4-FFF2-40B4-BE49-F238E27FC236}">
                <a16:creationId xmlns:a16="http://schemas.microsoft.com/office/drawing/2014/main" id="{2AD0CC7D-822B-62D7-E1D0-CBC642AC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50" y="1969419"/>
            <a:ext cx="2484688" cy="2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F52E457-2994-576B-6854-EC9A53A999CB}"/>
              </a:ext>
            </a:extLst>
          </p:cNvPr>
          <p:cNvGrpSpPr/>
          <p:nvPr/>
        </p:nvGrpSpPr>
        <p:grpSpPr>
          <a:xfrm>
            <a:off x="371801" y="4122611"/>
            <a:ext cx="5782569" cy="1759687"/>
            <a:chOff x="371801" y="4122611"/>
            <a:chExt cx="5782569" cy="17596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049CF-97B7-2265-53D5-116EAB407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2808"/>
            <a:stretch/>
          </p:blipFill>
          <p:spPr>
            <a:xfrm>
              <a:off x="371801" y="4122611"/>
              <a:ext cx="2240033" cy="17273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7AB01E-A7A5-EDD6-C81E-3883EF941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</a:blip>
            <a:srcRect b="21584"/>
            <a:stretch/>
          </p:blipFill>
          <p:spPr>
            <a:xfrm>
              <a:off x="4011244" y="4127561"/>
              <a:ext cx="2143126" cy="175473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6A8790-EB87-994B-7BD3-A2AC1889481B}"/>
                </a:ext>
              </a:extLst>
            </p:cNvPr>
            <p:cNvSpPr/>
            <p:nvPr/>
          </p:nvSpPr>
          <p:spPr>
            <a:xfrm rot="21439799">
              <a:off x="5313533" y="5112423"/>
              <a:ext cx="155526" cy="164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805F86-D571-563F-FECE-A3D97F69F230}"/>
                </a:ext>
              </a:extLst>
            </p:cNvPr>
            <p:cNvSpPr/>
            <p:nvPr/>
          </p:nvSpPr>
          <p:spPr>
            <a:xfrm rot="21344618">
              <a:off x="5433871" y="5213023"/>
              <a:ext cx="155598" cy="7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14595C-C254-1DEB-A8E8-4F2E4E2998C4}"/>
                </a:ext>
              </a:extLst>
            </p:cNvPr>
            <p:cNvGrpSpPr/>
            <p:nvPr/>
          </p:nvGrpSpPr>
          <p:grpSpPr>
            <a:xfrm>
              <a:off x="2264551" y="4133487"/>
              <a:ext cx="2143126" cy="1735492"/>
              <a:chOff x="2625560" y="2319734"/>
              <a:chExt cx="2717403" cy="210533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DAC919C-C0E9-0233-E4D4-C870B89A63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73000"/>
                        </a14:imgEffect>
                      </a14:imgLayer>
                    </a14:imgProps>
                  </a:ext>
                </a:extLst>
              </a:blip>
              <a:srcRect b="22523"/>
              <a:stretch/>
            </p:blipFill>
            <p:spPr>
              <a:xfrm>
                <a:off x="2625560" y="2319734"/>
                <a:ext cx="2717403" cy="2105339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FD912D9-F885-FB99-E272-E462774543E4}"/>
                  </a:ext>
                </a:extLst>
              </p:cNvPr>
              <p:cNvSpPr/>
              <p:nvPr/>
            </p:nvSpPr>
            <p:spPr>
              <a:xfrm rot="21439799">
                <a:off x="4276482" y="3521995"/>
                <a:ext cx="197201" cy="200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C6FF1AF-B82C-C8AA-053B-621033B7E2FF}"/>
                  </a:ext>
                </a:extLst>
              </p:cNvPr>
              <p:cNvSpPr/>
              <p:nvPr/>
            </p:nvSpPr>
            <p:spPr>
              <a:xfrm rot="20602358">
                <a:off x="4429433" y="3640944"/>
                <a:ext cx="197292" cy="899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9E28E19-0AFE-8635-3F1E-189DA26BC13C}"/>
                  </a:ext>
                </a:extLst>
              </p:cNvPr>
              <p:cNvSpPr/>
              <p:nvPr/>
            </p:nvSpPr>
            <p:spPr>
              <a:xfrm>
                <a:off x="4271719" y="3761198"/>
                <a:ext cx="363750" cy="63304"/>
              </a:xfrm>
              <a:custGeom>
                <a:avLst/>
                <a:gdLst>
                  <a:gd name="connsiteX0" fmla="*/ 0 w 238125"/>
                  <a:gd name="connsiteY0" fmla="*/ 0 h 42863"/>
                  <a:gd name="connsiteX1" fmla="*/ 50007 w 238125"/>
                  <a:gd name="connsiteY1" fmla="*/ 2382 h 42863"/>
                  <a:gd name="connsiteX2" fmla="*/ 97632 w 238125"/>
                  <a:gd name="connsiteY2" fmla="*/ 21432 h 42863"/>
                  <a:gd name="connsiteX3" fmla="*/ 169069 w 238125"/>
                  <a:gd name="connsiteY3" fmla="*/ 42863 h 42863"/>
                  <a:gd name="connsiteX4" fmla="*/ 192882 w 238125"/>
                  <a:gd name="connsiteY4" fmla="*/ 40482 h 42863"/>
                  <a:gd name="connsiteX5" fmla="*/ 214313 w 238125"/>
                  <a:gd name="connsiteY5" fmla="*/ 26194 h 42863"/>
                  <a:gd name="connsiteX6" fmla="*/ 221457 w 238125"/>
                  <a:gd name="connsiteY6" fmla="*/ 21432 h 42863"/>
                  <a:gd name="connsiteX7" fmla="*/ 238125 w 238125"/>
                  <a:gd name="connsiteY7" fmla="*/ 23813 h 4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42863">
                    <a:moveTo>
                      <a:pt x="0" y="0"/>
                    </a:moveTo>
                    <a:cubicBezTo>
                      <a:pt x="16669" y="794"/>
                      <a:pt x="33465" y="176"/>
                      <a:pt x="50007" y="2382"/>
                    </a:cubicBezTo>
                    <a:cubicBezTo>
                      <a:pt x="64147" y="4267"/>
                      <a:pt x="85459" y="16969"/>
                      <a:pt x="97632" y="21432"/>
                    </a:cubicBezTo>
                    <a:cubicBezTo>
                      <a:pt x="122321" y="30485"/>
                      <a:pt x="144318" y="36113"/>
                      <a:pt x="169069" y="42863"/>
                    </a:cubicBezTo>
                    <a:cubicBezTo>
                      <a:pt x="177007" y="42069"/>
                      <a:pt x="185082" y="42153"/>
                      <a:pt x="192882" y="40482"/>
                    </a:cubicBezTo>
                    <a:cubicBezTo>
                      <a:pt x="200404" y="38870"/>
                      <a:pt x="209011" y="30171"/>
                      <a:pt x="214313" y="26194"/>
                    </a:cubicBezTo>
                    <a:cubicBezTo>
                      <a:pt x="216603" y="24477"/>
                      <a:pt x="219076" y="23019"/>
                      <a:pt x="221457" y="21432"/>
                    </a:cubicBezTo>
                    <a:lnTo>
                      <a:pt x="238125" y="23813"/>
                    </a:lnTo>
                  </a:path>
                </a:pathLst>
              </a:custGeom>
              <a:solidFill>
                <a:schemeClr val="tx1"/>
              </a:solidFill>
              <a:ln>
                <a:solidFill>
                  <a:srgbClr val="222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6FB63FC-C8A4-C8A0-E21D-C6C838EA1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4200" y="4598388"/>
              <a:ext cx="361950" cy="32385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FF99519-D2F1-30CB-EE93-9952F89D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9003" y="4598388"/>
              <a:ext cx="161925" cy="419100"/>
            </a:xfrm>
            <a:prstGeom prst="rect">
              <a:avLst/>
            </a:prstGeom>
          </p:spPr>
        </p:pic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2B28A65-8132-A947-590C-20D4F790E1B0}"/>
                </a:ext>
              </a:extLst>
            </p:cNvPr>
            <p:cNvSpPr/>
            <p:nvPr/>
          </p:nvSpPr>
          <p:spPr>
            <a:xfrm>
              <a:off x="5305125" y="5384636"/>
              <a:ext cx="286878" cy="52183"/>
            </a:xfrm>
            <a:custGeom>
              <a:avLst/>
              <a:gdLst>
                <a:gd name="connsiteX0" fmla="*/ 0 w 238125"/>
                <a:gd name="connsiteY0" fmla="*/ 0 h 42863"/>
                <a:gd name="connsiteX1" fmla="*/ 50007 w 238125"/>
                <a:gd name="connsiteY1" fmla="*/ 2382 h 42863"/>
                <a:gd name="connsiteX2" fmla="*/ 97632 w 238125"/>
                <a:gd name="connsiteY2" fmla="*/ 21432 h 42863"/>
                <a:gd name="connsiteX3" fmla="*/ 169069 w 238125"/>
                <a:gd name="connsiteY3" fmla="*/ 42863 h 42863"/>
                <a:gd name="connsiteX4" fmla="*/ 192882 w 238125"/>
                <a:gd name="connsiteY4" fmla="*/ 40482 h 42863"/>
                <a:gd name="connsiteX5" fmla="*/ 214313 w 238125"/>
                <a:gd name="connsiteY5" fmla="*/ 26194 h 42863"/>
                <a:gd name="connsiteX6" fmla="*/ 221457 w 238125"/>
                <a:gd name="connsiteY6" fmla="*/ 21432 h 42863"/>
                <a:gd name="connsiteX7" fmla="*/ 238125 w 238125"/>
                <a:gd name="connsiteY7" fmla="*/ 2381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42863">
                  <a:moveTo>
                    <a:pt x="0" y="0"/>
                  </a:moveTo>
                  <a:cubicBezTo>
                    <a:pt x="16669" y="794"/>
                    <a:pt x="33465" y="176"/>
                    <a:pt x="50007" y="2382"/>
                  </a:cubicBezTo>
                  <a:cubicBezTo>
                    <a:pt x="64147" y="4267"/>
                    <a:pt x="85459" y="16969"/>
                    <a:pt x="97632" y="21432"/>
                  </a:cubicBezTo>
                  <a:cubicBezTo>
                    <a:pt x="122321" y="30485"/>
                    <a:pt x="144318" y="36113"/>
                    <a:pt x="169069" y="42863"/>
                  </a:cubicBezTo>
                  <a:cubicBezTo>
                    <a:pt x="177007" y="42069"/>
                    <a:pt x="185082" y="42153"/>
                    <a:pt x="192882" y="40482"/>
                  </a:cubicBezTo>
                  <a:cubicBezTo>
                    <a:pt x="200404" y="38870"/>
                    <a:pt x="209011" y="30171"/>
                    <a:pt x="214313" y="26194"/>
                  </a:cubicBezTo>
                  <a:cubicBezTo>
                    <a:pt x="216603" y="24477"/>
                    <a:pt x="219076" y="23019"/>
                    <a:pt x="221457" y="21432"/>
                  </a:cubicBezTo>
                  <a:lnTo>
                    <a:pt x="238125" y="238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66612DE-0211-C4C1-06C6-950FC6A99DDA}"/>
              </a:ext>
            </a:extLst>
          </p:cNvPr>
          <p:cNvSpPr txBox="1"/>
          <p:nvPr/>
        </p:nvSpPr>
        <p:spPr>
          <a:xfrm>
            <a:off x="966894" y="191168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rgbClr val="614318"/>
                </a:solidFill>
              </a:rPr>
              <a:t>Adaptation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8E5120-80B8-47AB-1BCF-6B2B191BE6FA}"/>
              </a:ext>
            </a:extLst>
          </p:cNvPr>
          <p:cNvSpPr txBox="1"/>
          <p:nvPr/>
        </p:nvSpPr>
        <p:spPr>
          <a:xfrm>
            <a:off x="8532319" y="1828886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rgbClr val="614318"/>
                </a:solidFill>
              </a:rPr>
              <a:t>Habituation</a:t>
            </a:r>
            <a:endParaRPr lang="en-NZ" b="1" dirty="0">
              <a:solidFill>
                <a:srgbClr val="614318"/>
              </a:solidFill>
            </a:endParaRPr>
          </a:p>
        </p:txBody>
      </p:sp>
      <p:pic>
        <p:nvPicPr>
          <p:cNvPr id="6152" name="Picture 8" descr="bad odor Icon 4996321">
            <a:extLst>
              <a:ext uri="{FF2B5EF4-FFF2-40B4-BE49-F238E27FC236}">
                <a16:creationId xmlns:a16="http://schemas.microsoft.com/office/drawing/2014/main" id="{8B6B2B45-C66E-ABDA-6C9A-DD0DEBCE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97" y="3117292"/>
            <a:ext cx="1643021" cy="16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561219C-21AC-92E8-F9DF-7D837A43748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564" r="14511" b="21960"/>
          <a:stretch/>
        </p:blipFill>
        <p:spPr>
          <a:xfrm>
            <a:off x="10440020" y="3531818"/>
            <a:ext cx="1332792" cy="1905001"/>
          </a:xfrm>
          <a:prstGeom prst="rect">
            <a:avLst/>
          </a:prstGeom>
        </p:spPr>
      </p:pic>
      <p:pic>
        <p:nvPicPr>
          <p:cNvPr id="1026" name="Picture 2" descr="control Icon 4993231">
            <a:extLst>
              <a:ext uri="{FF2B5EF4-FFF2-40B4-BE49-F238E27FC236}">
                <a16:creationId xmlns:a16="http://schemas.microsoft.com/office/drawing/2014/main" id="{BB781384-8804-154C-6E7C-A543277A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91" y="1893111"/>
            <a:ext cx="1674656" cy="16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131AA-06EB-1DBA-FA24-296DF58D7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3768" y="6843295"/>
            <a:ext cx="10498887" cy="4126749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dirty="0"/>
              <a:t>Behaviours</a:t>
            </a:r>
          </a:p>
          <a:p>
            <a:r>
              <a:rPr lang="en-NZ" dirty="0"/>
              <a:t>Not eating drinking etc, avoid certain food and drink brushing teeth – say why</a:t>
            </a:r>
          </a:p>
          <a:p>
            <a:r>
              <a:rPr lang="en-NZ" dirty="0"/>
              <a:t>No smoking vaping 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Body odour - own and that of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teh</a:t>
            </a:r>
            <a:r>
              <a:rPr lang="en-NZ" sz="1800" dirty="0">
                <a:effectLst/>
                <a:latin typeface="Calibri" panose="020F0502020204030204" pitchFamily="34" charset="0"/>
              </a:rPr>
              <a:t>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toiletires</a:t>
            </a:r>
            <a:r>
              <a:rPr lang="en-NZ" sz="1800" dirty="0">
                <a:effectLst/>
                <a:latin typeface="Calibri" panose="020F0502020204030204" pitchFamily="34" charset="0"/>
              </a:rPr>
              <a:t> you are wearing  remember even if you ca n long smell it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it</a:t>
            </a:r>
            <a:r>
              <a:rPr lang="en-NZ" sz="1800" dirty="0">
                <a:effectLst/>
                <a:latin typeface="Calibri" panose="020F0502020204030204" pitchFamily="34" charset="0"/>
              </a:rPr>
              <a:t> may have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subcnscious</a:t>
            </a:r>
            <a:r>
              <a:rPr lang="en-NZ" sz="1800" dirty="0">
                <a:effectLst/>
                <a:latin typeface="Calibri" panose="020F0502020204030204" pitchFamily="34" charset="0"/>
              </a:rPr>
              <a:t> impact and will affect you tasting friends!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Medication - affect central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vervous</a:t>
            </a:r>
            <a:r>
              <a:rPr lang="en-NZ" sz="1800" dirty="0">
                <a:effectLst/>
                <a:latin typeface="Calibri" panose="020F0502020204030204" pitchFamily="34" charset="0"/>
              </a:rPr>
              <a:t> system - be aware of reduced or changes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abilty</a:t>
            </a:r>
            <a:endParaRPr lang="en-NZ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COVID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NZ" sz="1800" dirty="0"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NZ" sz="1800" dirty="0">
                <a:effectLst/>
                <a:latin typeface="Calibri" panose="020F0502020204030204" pitchFamily="34" charset="0"/>
              </a:rPr>
              <a:t>11am (or your equivalent)</a:t>
            </a:r>
          </a:p>
          <a:p>
            <a:pPr marL="0">
              <a:spcBef>
                <a:spcPts val="0"/>
              </a:spcBef>
            </a:pPr>
            <a:r>
              <a:rPr lang="en-NZ" sz="1800" dirty="0"/>
              <a:t> The room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NZ" sz="1800" dirty="0">
              <a:effectLst/>
              <a:latin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DD486-9B5D-BB8F-A358-8999A21D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can you personally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D416-1396-F139-AA6D-2CC75A72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6</a:t>
            </a:fld>
            <a:endParaRPr lang="en-NZ" dirty="0"/>
          </a:p>
        </p:txBody>
      </p:sp>
      <p:pic>
        <p:nvPicPr>
          <p:cNvPr id="1026" name="Picture 2" descr="you Icon 4303651">
            <a:extLst>
              <a:ext uri="{FF2B5EF4-FFF2-40B4-BE49-F238E27FC236}">
                <a16:creationId xmlns:a16="http://schemas.microsoft.com/office/drawing/2014/main" id="{2741C8B5-EA6C-CCAB-EA00-CDE95574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62" y="1783794"/>
            <a:ext cx="2278311" cy="2278311"/>
          </a:xfrm>
          <a:prstGeom prst="rect">
            <a:avLst/>
          </a:prstGeom>
          <a:noFill/>
        </p:spPr>
      </p:pic>
      <p:pic>
        <p:nvPicPr>
          <p:cNvPr id="1030" name="Picture 6" descr="brush teeth Icon 2223553">
            <a:extLst>
              <a:ext uri="{FF2B5EF4-FFF2-40B4-BE49-F238E27FC236}">
                <a16:creationId xmlns:a16="http://schemas.microsoft.com/office/drawing/2014/main" id="{0533F27F-A54C-C19E-DF51-697E548A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95" y="424326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ions Icon 571708">
            <a:extLst>
              <a:ext uri="{FF2B5EF4-FFF2-40B4-BE49-F238E27FC236}">
                <a16:creationId xmlns:a16="http://schemas.microsoft.com/office/drawing/2014/main" id="{F2CA8961-44DE-A8B5-6764-099E977A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7" y="4018660"/>
            <a:ext cx="877810" cy="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C4E22-DF26-EFF4-4FBC-118408FFF42E}"/>
              </a:ext>
            </a:extLst>
          </p:cNvPr>
          <p:cNvSpPr txBox="1"/>
          <p:nvPr/>
        </p:nvSpPr>
        <p:spPr>
          <a:xfrm>
            <a:off x="1025679" y="412764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rgbClr val="E5A025"/>
                </a:solidFill>
              </a:rPr>
              <a:t>Smell neutral!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2A6E9-BBA2-A9A8-6F5C-A4BF2E50BFCA}"/>
              </a:ext>
            </a:extLst>
          </p:cNvPr>
          <p:cNvSpPr txBox="1"/>
          <p:nvPr/>
        </p:nvSpPr>
        <p:spPr>
          <a:xfrm>
            <a:off x="4318203" y="6090210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rgbClr val="E5A025"/>
                </a:solidFill>
              </a:rPr>
              <a:t>Avoid lingering foods</a:t>
            </a:r>
          </a:p>
        </p:txBody>
      </p:sp>
      <p:pic>
        <p:nvPicPr>
          <p:cNvPr id="1052" name="Picture 28" descr="coffee Icon 5745180">
            <a:extLst>
              <a:ext uri="{FF2B5EF4-FFF2-40B4-BE49-F238E27FC236}">
                <a16:creationId xmlns:a16="http://schemas.microsoft.com/office/drawing/2014/main" id="{1F5B06B1-F6B2-76D7-63F3-B197BF2D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20" y="4941266"/>
            <a:ext cx="1076923" cy="10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ottle water Icon 1070772">
            <a:extLst>
              <a:ext uri="{FF2B5EF4-FFF2-40B4-BE49-F238E27FC236}">
                <a16:creationId xmlns:a16="http://schemas.microsoft.com/office/drawing/2014/main" id="{F3C60CE8-7FA4-AFF4-E19D-23F5BDB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" y="4656294"/>
            <a:ext cx="1464675" cy="14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D829D2-3416-CB4B-74D2-7B528B1659D0}"/>
              </a:ext>
            </a:extLst>
          </p:cNvPr>
          <p:cNvSpPr txBox="1"/>
          <p:nvPr/>
        </p:nvSpPr>
        <p:spPr>
          <a:xfrm>
            <a:off x="1008384" y="6095621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rgbClr val="E5A025"/>
                </a:solidFill>
              </a:rPr>
              <a:t>Stay hydrated!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B2093-0EF7-4ADE-974C-517E79A4B372}"/>
              </a:ext>
            </a:extLst>
          </p:cNvPr>
          <p:cNvGrpSpPr/>
          <p:nvPr/>
        </p:nvGrpSpPr>
        <p:grpSpPr>
          <a:xfrm>
            <a:off x="869442" y="1977808"/>
            <a:ext cx="2609191" cy="2044968"/>
            <a:chOff x="869442" y="1977808"/>
            <a:chExt cx="2609191" cy="20449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86268A-0A9D-1677-2072-166EEB4B711C}"/>
                </a:ext>
              </a:extLst>
            </p:cNvPr>
            <p:cNvGrpSpPr/>
            <p:nvPr/>
          </p:nvGrpSpPr>
          <p:grpSpPr>
            <a:xfrm>
              <a:off x="869442" y="1977808"/>
              <a:ext cx="2004124" cy="2044968"/>
              <a:chOff x="337975" y="1867149"/>
              <a:chExt cx="2209144" cy="227938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2B6C142-000F-A26E-2C4A-0C7D301463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8564" r="14511" b="21960"/>
              <a:stretch/>
            </p:blipFill>
            <p:spPr>
              <a:xfrm>
                <a:off x="337975" y="1867149"/>
                <a:ext cx="1552465" cy="2218986"/>
              </a:xfrm>
              <a:prstGeom prst="rect">
                <a:avLst/>
              </a:prstGeom>
            </p:spPr>
          </p:pic>
          <p:pic>
            <p:nvPicPr>
              <p:cNvPr id="1046" name="Picture 22" descr="deodorant Icon 3417166">
                <a:extLst>
                  <a:ext uri="{FF2B5EF4-FFF2-40B4-BE49-F238E27FC236}">
                    <a16:creationId xmlns:a16="http://schemas.microsoft.com/office/drawing/2014/main" id="{5AF50B08-5CC5-0088-5858-66B8A8AD42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2027" y="1892208"/>
                <a:ext cx="835092" cy="955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perfume Icon 10500">
                <a:extLst>
                  <a:ext uri="{FF2B5EF4-FFF2-40B4-BE49-F238E27FC236}">
                    <a16:creationId xmlns:a16="http://schemas.microsoft.com/office/drawing/2014/main" id="{F7DDFD2C-1B92-88C1-EEEB-172E1F41D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05" y="2920635"/>
                <a:ext cx="1225901" cy="1225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8" name="Picture 34" descr="get dressed Icon 2844795">
              <a:extLst>
                <a:ext uri="{FF2B5EF4-FFF2-40B4-BE49-F238E27FC236}">
                  <a16:creationId xmlns:a16="http://schemas.microsoft.com/office/drawing/2014/main" id="{AD841E6A-C9B4-D2B8-4C79-A251B2CA7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133" y="255580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DE8584-F204-AAA1-6FE6-94BE74FDE57A}"/>
              </a:ext>
            </a:extLst>
          </p:cNvPr>
          <p:cNvGrpSpPr/>
          <p:nvPr/>
        </p:nvGrpSpPr>
        <p:grpSpPr>
          <a:xfrm>
            <a:off x="8358152" y="4230079"/>
            <a:ext cx="2509020" cy="1694244"/>
            <a:chOff x="8515506" y="4418514"/>
            <a:chExt cx="2509020" cy="16942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CAF0DF-49CF-2AE3-69A2-F7650BFE185A}"/>
                </a:ext>
              </a:extLst>
            </p:cNvPr>
            <p:cNvGrpSpPr/>
            <p:nvPr/>
          </p:nvGrpSpPr>
          <p:grpSpPr>
            <a:xfrm>
              <a:off x="8515506" y="4418514"/>
              <a:ext cx="2509020" cy="1694244"/>
              <a:chOff x="8207561" y="4507484"/>
              <a:chExt cx="2509020" cy="1694244"/>
            </a:xfrm>
          </p:grpSpPr>
          <p:pic>
            <p:nvPicPr>
              <p:cNvPr id="1042" name="Picture 18" descr="medication Icon 2091617">
                <a:extLst>
                  <a:ext uri="{FF2B5EF4-FFF2-40B4-BE49-F238E27FC236}">
                    <a16:creationId xmlns:a16="http://schemas.microsoft.com/office/drawing/2014/main" id="{95BCF890-370B-CB70-B712-7C0B4C8E7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3281" y="5206698"/>
                <a:ext cx="995030" cy="99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C1A6B-C2A5-E381-2756-5FEB6ABCF102}"/>
                  </a:ext>
                </a:extLst>
              </p:cNvPr>
              <p:cNvSpPr txBox="1"/>
              <p:nvPr/>
            </p:nvSpPr>
            <p:spPr>
              <a:xfrm>
                <a:off x="8207561" y="4507484"/>
                <a:ext cx="2509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 dirty="0">
                    <a:solidFill>
                      <a:srgbClr val="E5A025"/>
                    </a:solidFill>
                  </a:rPr>
                  <a:t>Health awareness</a:t>
                </a:r>
              </a:p>
            </p:txBody>
          </p:sp>
          <p:pic>
            <p:nvPicPr>
              <p:cNvPr id="1056" name="Picture 32" descr="oral hygiene Icon 2752759">
                <a:extLst>
                  <a:ext uri="{FF2B5EF4-FFF2-40B4-BE49-F238E27FC236}">
                    <a16:creationId xmlns:a16="http://schemas.microsoft.com/office/drawing/2014/main" id="{CEE2C67C-EA3A-B232-3E29-C65D403E4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728" y="5049730"/>
                <a:ext cx="782125" cy="78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60" name="Picture 36" descr="phantom Icon 4983669">
              <a:extLst>
                <a:ext uri="{FF2B5EF4-FFF2-40B4-BE49-F238E27FC236}">
                  <a16:creationId xmlns:a16="http://schemas.microsoft.com/office/drawing/2014/main" id="{9C41BD63-931C-1D6E-2B5C-DEC4A265D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6632" y="4829922"/>
              <a:ext cx="473384" cy="47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decreased appetite Icon 4961533">
              <a:extLst>
                <a:ext uri="{FF2B5EF4-FFF2-40B4-BE49-F238E27FC236}">
                  <a16:creationId xmlns:a16="http://schemas.microsoft.com/office/drawing/2014/main" id="{B1AB2723-9C21-0374-AFE6-3E268C580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702" y="5322861"/>
              <a:ext cx="616688" cy="61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73C8D6-3C70-52E4-A299-3ABBC86AFFDE}"/>
              </a:ext>
            </a:extLst>
          </p:cNvPr>
          <p:cNvGrpSpPr/>
          <p:nvPr/>
        </p:nvGrpSpPr>
        <p:grpSpPr>
          <a:xfrm>
            <a:off x="7177483" y="1765227"/>
            <a:ext cx="3923589" cy="2571079"/>
            <a:chOff x="7177483" y="1765227"/>
            <a:chExt cx="3923589" cy="25710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A8454E-340B-B6F7-BE07-ABEF48AA7C8C}"/>
                </a:ext>
              </a:extLst>
            </p:cNvPr>
            <p:cNvGrpSpPr/>
            <p:nvPr/>
          </p:nvGrpSpPr>
          <p:grpSpPr>
            <a:xfrm>
              <a:off x="7177483" y="1813591"/>
              <a:ext cx="3923589" cy="2522715"/>
              <a:chOff x="2538857" y="1428851"/>
              <a:chExt cx="3923589" cy="2522715"/>
            </a:xfrm>
          </p:grpSpPr>
          <p:pic>
            <p:nvPicPr>
              <p:cNvPr id="1034" name="Picture 10" descr="meal Icon 1925123">
                <a:extLst>
                  <a:ext uri="{FF2B5EF4-FFF2-40B4-BE49-F238E27FC236}">
                    <a16:creationId xmlns:a16="http://schemas.microsoft.com/office/drawing/2014/main" id="{D6876859-D6DD-805F-78F3-50B500AB4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810" y="1428851"/>
                <a:ext cx="1521018" cy="152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No Vape Icon 1482743">
                <a:extLst>
                  <a:ext uri="{FF2B5EF4-FFF2-40B4-BE49-F238E27FC236}">
                    <a16:creationId xmlns:a16="http://schemas.microsoft.com/office/drawing/2014/main" id="{4DF9FC6E-4F77-3264-6C81-6D706D544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270" y="2312390"/>
                <a:ext cx="1639176" cy="163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no smoking Icon 5743877">
                <a:extLst>
                  <a:ext uri="{FF2B5EF4-FFF2-40B4-BE49-F238E27FC236}">
                    <a16:creationId xmlns:a16="http://schemas.microsoft.com/office/drawing/2014/main" id="{4C4744DA-3BC0-7FCA-AF38-33F20B466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965" y="2613451"/>
                <a:ext cx="1076922" cy="1076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 descr="timing Icon 836732">
                <a:extLst>
                  <a:ext uri="{FF2B5EF4-FFF2-40B4-BE49-F238E27FC236}">
                    <a16:creationId xmlns:a16="http://schemas.microsoft.com/office/drawing/2014/main" id="{81E17DE8-6C37-785D-B86F-FCC102AAE0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857" y="1458974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FAC75A-0E42-B1A0-C53D-6D64C1DDEBC9}"/>
                </a:ext>
              </a:extLst>
            </p:cNvPr>
            <p:cNvSpPr txBox="1"/>
            <p:nvPr/>
          </p:nvSpPr>
          <p:spPr>
            <a:xfrm>
              <a:off x="7498077" y="1765227"/>
              <a:ext cx="1162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 dirty="0">
                  <a:solidFill>
                    <a:srgbClr val="E5A025"/>
                  </a:solidFill>
                </a:rPr>
                <a:t>Timing!</a:t>
              </a:r>
            </a:p>
          </p:txBody>
        </p:sp>
        <p:sp>
          <p:nvSpPr>
            <p:cNvPr id="17" name="&quot;Not Allowed&quot; Symbol 16">
              <a:extLst>
                <a:ext uri="{FF2B5EF4-FFF2-40B4-BE49-F238E27FC236}">
                  <a16:creationId xmlns:a16="http://schemas.microsoft.com/office/drawing/2014/main" id="{5135AD54-DE5E-708E-271C-951514328A75}"/>
                </a:ext>
              </a:extLst>
            </p:cNvPr>
            <p:cNvSpPr/>
            <p:nvPr/>
          </p:nvSpPr>
          <p:spPr>
            <a:xfrm>
              <a:off x="9375970" y="2020624"/>
              <a:ext cx="1296271" cy="977567"/>
            </a:xfrm>
            <a:prstGeom prst="noSmoking">
              <a:avLst>
                <a:gd name="adj" fmla="val 5696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3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22AD7F-9C23-3BEA-8207-DCED5C0ED92F}"/>
              </a:ext>
            </a:extLst>
          </p:cNvPr>
          <p:cNvSpPr/>
          <p:nvPr/>
        </p:nvSpPr>
        <p:spPr>
          <a:xfrm>
            <a:off x="10124501" y="5673687"/>
            <a:ext cx="1916935" cy="1047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AF36F-8693-CB65-4F10-DE7ED0E27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4583" y="2484327"/>
            <a:ext cx="8665252" cy="378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11am. When are you your most sensitive?</a:t>
            </a:r>
          </a:p>
          <a:p>
            <a:endParaRPr lang="en-NZ" sz="2400" dirty="0"/>
          </a:p>
          <a:p>
            <a:pPr marL="0" indent="0">
              <a:buNone/>
            </a:pPr>
            <a:endParaRPr lang="en-NZ" sz="800" dirty="0"/>
          </a:p>
          <a:p>
            <a:pPr lvl="4"/>
            <a:endParaRPr lang="en-NZ" sz="700" dirty="0"/>
          </a:p>
          <a:p>
            <a:endParaRPr lang="en-NZ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F10717-AAD0-C97F-5D9E-E5E4C924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Right time, Right Place!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A6D9-4570-953A-FBF2-D91C6693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7</a:t>
            </a:fld>
            <a:endParaRPr lang="en-NZ" dirty="0"/>
          </a:p>
        </p:txBody>
      </p:sp>
      <p:pic>
        <p:nvPicPr>
          <p:cNvPr id="8196" name="Picture 4" descr="room Icon 125127">
            <a:extLst>
              <a:ext uri="{FF2B5EF4-FFF2-40B4-BE49-F238E27FC236}">
                <a16:creationId xmlns:a16="http://schemas.microsoft.com/office/drawing/2014/main" id="{A2529005-E127-D66F-2401-C48E0648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25" y="4378966"/>
            <a:ext cx="2447152" cy="24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 fragrance Icon 3650616">
            <a:extLst>
              <a:ext uri="{FF2B5EF4-FFF2-40B4-BE49-F238E27FC236}">
                <a16:creationId xmlns:a16="http://schemas.microsoft.com/office/drawing/2014/main" id="{B8875EEC-E00E-679F-F27B-439CEC4E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92" y="3728762"/>
            <a:ext cx="1477332" cy="14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leaning Icon 111502">
            <a:extLst>
              <a:ext uri="{FF2B5EF4-FFF2-40B4-BE49-F238E27FC236}">
                <a16:creationId xmlns:a16="http://schemas.microsoft.com/office/drawing/2014/main" id="{E074B842-87E5-5845-BA91-5C27D158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20" y="45928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quiet Icon 231015">
            <a:extLst>
              <a:ext uri="{FF2B5EF4-FFF2-40B4-BE49-F238E27FC236}">
                <a16:creationId xmlns:a16="http://schemas.microsoft.com/office/drawing/2014/main" id="{4BD9A5B0-4E80-A188-5A44-DC5338A6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54" y="5087501"/>
            <a:ext cx="1317246" cy="13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ventilation Icon 247166">
            <a:extLst>
              <a:ext uri="{FF2B5EF4-FFF2-40B4-BE49-F238E27FC236}">
                <a16:creationId xmlns:a16="http://schemas.microsoft.com/office/drawing/2014/main" id="{2006024A-BB30-6736-E88A-F7309AA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67" y="34920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lighting Icon 5617645">
            <a:extLst>
              <a:ext uri="{FF2B5EF4-FFF2-40B4-BE49-F238E27FC236}">
                <a16:creationId xmlns:a16="http://schemas.microsoft.com/office/drawing/2014/main" id="{AAB4E59D-E4B5-321F-1469-B3A7032F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01" y="34574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nerve Icon 4687647">
            <a:extLst>
              <a:ext uri="{FF2B5EF4-FFF2-40B4-BE49-F238E27FC236}">
                <a16:creationId xmlns:a16="http://schemas.microsoft.com/office/drawing/2014/main" id="{508111BE-E07C-D75A-B38A-CF5AFEAD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75" y="1803014"/>
            <a:ext cx="1361688" cy="1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1 oclock Icon 4251088">
            <a:extLst>
              <a:ext uri="{FF2B5EF4-FFF2-40B4-BE49-F238E27FC236}">
                <a16:creationId xmlns:a16="http://schemas.microsoft.com/office/drawing/2014/main" id="{28B688A2-5757-C2C6-DD3C-F81DD980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7" y="1860048"/>
            <a:ext cx="1722864" cy="17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ce Icon 2322452">
            <a:extLst>
              <a:ext uri="{FF2B5EF4-FFF2-40B4-BE49-F238E27FC236}">
                <a16:creationId xmlns:a16="http://schemas.microsoft.com/office/drawing/2014/main" id="{EED76695-C8FC-1AF4-E8FC-6EBE5203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0" y="4285798"/>
            <a:ext cx="1875289" cy="18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B5BB8-05D5-F751-32CA-B75E1BD0DDAA}"/>
              </a:ext>
            </a:extLst>
          </p:cNvPr>
          <p:cNvSpPr txBox="1"/>
          <p:nvPr/>
        </p:nvSpPr>
        <p:spPr>
          <a:xfrm>
            <a:off x="9552054" y="3845076"/>
            <a:ext cx="3110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Odour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Clean/hygienic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Neutral cleaning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Ventilated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Quiet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Bland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614318"/>
                </a:solidFill>
              </a:rPr>
              <a:t>Well lit</a:t>
            </a:r>
          </a:p>
        </p:txBody>
      </p:sp>
    </p:spTree>
    <p:extLst>
      <p:ext uri="{BB962C8B-B14F-4D97-AF65-F5344CB8AC3E}">
        <p14:creationId xmlns:p14="http://schemas.microsoft.com/office/powerpoint/2010/main" val="34212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9215">
            <a:extLst>
              <a:ext uri="{FF2B5EF4-FFF2-40B4-BE49-F238E27FC236}">
                <a16:creationId xmlns:a16="http://schemas.microsoft.com/office/drawing/2014/main" id="{D7AB91F7-EC15-4F44-6ADE-F47B9D4BC7A1}"/>
              </a:ext>
            </a:extLst>
          </p:cNvPr>
          <p:cNvSpPr/>
          <p:nvPr/>
        </p:nvSpPr>
        <p:spPr>
          <a:xfrm>
            <a:off x="10265230" y="5695719"/>
            <a:ext cx="1799191" cy="10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2F7FB-5DBF-2909-52A6-D5F9F2FC0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470" y="6357711"/>
            <a:ext cx="10498887" cy="4126749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dirty="0"/>
              <a:t> </a:t>
            </a:r>
          </a:p>
          <a:p>
            <a:endParaRPr lang="en-NZ" dirty="0"/>
          </a:p>
          <a:p>
            <a:r>
              <a:rPr lang="en-NZ" dirty="0"/>
              <a:t>Then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Palate cleanser - </a:t>
            </a:r>
            <a:r>
              <a:rPr lang="en-NZ" sz="1800" dirty="0">
                <a:effectLst/>
                <a:latin typeface="Calibri" panose="020F0502020204030204" pitchFamily="34" charset="0"/>
              </a:rPr>
              <a:t>water neutral,  room temp not cold as can effect sensitivity of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palalte</a:t>
            </a:r>
            <a:r>
              <a:rPr lang="en-NZ" sz="1800" dirty="0">
                <a:effectLst/>
                <a:latin typeface="Calibri" panose="020F0502020204030204" pitchFamily="34" charset="0"/>
              </a:rPr>
              <a:t>  Cracker absorb liquid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removeing</a:t>
            </a:r>
            <a:r>
              <a:rPr lang="en-NZ" sz="1800" dirty="0">
                <a:effectLst/>
                <a:latin typeface="Calibri" panose="020F0502020204030204" pitchFamily="34" charset="0"/>
              </a:rPr>
              <a:t> some residual tastes and flavours but then a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swillwtih</a:t>
            </a:r>
            <a:r>
              <a:rPr lang="en-NZ" sz="1800" dirty="0">
                <a:effectLst/>
                <a:latin typeface="Calibri" panose="020F0502020204030204" pitchFamily="34" charset="0"/>
              </a:rPr>
              <a:t>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wtar</a:t>
            </a:r>
            <a:r>
              <a:rPr lang="en-NZ" sz="1800" dirty="0">
                <a:effectLst/>
                <a:latin typeface="Calibri" panose="020F0502020204030204" pitchFamily="34" charset="0"/>
              </a:rPr>
              <a:t>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ato</a:t>
            </a:r>
            <a:r>
              <a:rPr lang="en-NZ" sz="1800" dirty="0">
                <a:effectLst/>
                <a:latin typeface="Calibri" panose="020F0502020204030204" pitchFamily="34" charset="0"/>
              </a:rPr>
              <a:t>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gert</a:t>
            </a:r>
            <a:r>
              <a:rPr lang="en-NZ" sz="1800" dirty="0">
                <a:effectLst/>
                <a:latin typeface="Calibri" panose="020F0502020204030204" pitchFamily="34" charset="0"/>
              </a:rPr>
              <a:t> rid of cracker - must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bebland</a:t>
            </a:r>
            <a:r>
              <a:rPr lang="en-NZ" sz="1800" dirty="0">
                <a:effectLst/>
                <a:latin typeface="Calibri" panose="020F0502020204030204" pitchFamily="34" charset="0"/>
              </a:rPr>
              <a:t>, no salt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wtarecrackers</a:t>
            </a:r>
            <a:r>
              <a:rPr lang="en-NZ" sz="1800" dirty="0">
                <a:effectLst/>
                <a:latin typeface="Calibri" panose="020F0502020204030204" pitchFamily="34" charset="0"/>
              </a:rPr>
              <a:t> often good option – sub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thresholdtatses</a:t>
            </a:r>
            <a:r>
              <a:rPr lang="en-NZ" sz="1800" dirty="0">
                <a:effectLst/>
                <a:latin typeface="Calibri" panose="020F0502020204030204" pitchFamily="34" charset="0"/>
              </a:rPr>
              <a:t> flavours, trigeminal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Carbonated  too acidic  and other add lingering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lfalvours</a:t>
            </a:r>
            <a:r>
              <a:rPr lang="en-NZ" sz="1800" dirty="0">
                <a:effectLst/>
                <a:latin typeface="Calibri" panose="020F0502020204030204" pitchFamily="34" charset="0"/>
              </a:rPr>
              <a:t> etc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wihch</a:t>
            </a:r>
            <a:r>
              <a:rPr lang="en-NZ" sz="1800" dirty="0">
                <a:effectLst/>
                <a:latin typeface="Calibri" panose="020F0502020204030204" pitchFamily="34" charset="0"/>
              </a:rPr>
              <a:t>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canimpact</a:t>
            </a:r>
            <a:r>
              <a:rPr lang="en-NZ" sz="1800" dirty="0">
                <a:effectLst/>
                <a:latin typeface="Calibri" panose="020F0502020204030204" pitchFamily="34" charset="0"/>
              </a:rPr>
              <a:t> if trying to compare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psubtle</a:t>
            </a:r>
            <a:r>
              <a:rPr lang="en-NZ" sz="1800" dirty="0">
                <a:effectLst/>
                <a:latin typeface="Calibri" panose="020F0502020204030204" pitchFamily="34" charset="0"/>
              </a:rPr>
              <a:t> different liquids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1800" dirty="0">
                <a:effectLst/>
                <a:latin typeface="Calibri" panose="020F0502020204030204" pitchFamily="34" charset="0"/>
              </a:rPr>
              <a:t>Apple slices can be good is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cleasnewith</a:t>
            </a:r>
            <a:r>
              <a:rPr lang="en-NZ" sz="1800" dirty="0">
                <a:effectLst/>
                <a:latin typeface="Calibri" panose="020F0502020204030204" pitchFamily="34" charset="0"/>
              </a:rPr>
              <a:t> water as </a:t>
            </a:r>
            <a:r>
              <a:rPr lang="en-NZ" sz="1800" dirty="0" err="1">
                <a:effectLst/>
                <a:latin typeface="Calibri" panose="020F0502020204030204" pitchFamily="34" charset="0"/>
              </a:rPr>
              <a:t>wel</a:t>
            </a:r>
            <a:endParaRPr lang="en-NZ" sz="1800" dirty="0">
              <a:effectLst/>
              <a:latin typeface="Calibri" panose="020F0502020204030204" pitchFamily="34" charset="0"/>
            </a:endParaRP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EBDB5-863D-3880-BD79-5D8F6C8F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Evaluating the liquid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E426-AEB2-EEC7-801C-0E5136547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8</a:t>
            </a:fld>
            <a:endParaRPr lang="en-NZ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2CF4A7-2FA1-731D-E218-046820DEF511}"/>
              </a:ext>
            </a:extLst>
          </p:cNvPr>
          <p:cNvGrpSpPr/>
          <p:nvPr/>
        </p:nvGrpSpPr>
        <p:grpSpPr>
          <a:xfrm>
            <a:off x="541165" y="2138192"/>
            <a:ext cx="4367606" cy="4924425"/>
            <a:chOff x="6430616" y="843240"/>
            <a:chExt cx="3279387" cy="32240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7F9244-BB03-0091-50B3-6D25E32C5F48}"/>
                </a:ext>
              </a:extLst>
            </p:cNvPr>
            <p:cNvSpPr txBox="1"/>
            <p:nvPr/>
          </p:nvSpPr>
          <p:spPr>
            <a:xfrm>
              <a:off x="6430616" y="843240"/>
              <a:ext cx="3279387" cy="322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      </a:t>
              </a:r>
              <a:r>
                <a:rPr lang="en-NZ" sz="2000" dirty="0">
                  <a:solidFill>
                    <a:srgbClr val="614318"/>
                  </a:solidFill>
                </a:rPr>
                <a:t>Clean, odour free, glassware</a:t>
              </a: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r>
                <a:rPr lang="en-NZ" sz="2000" dirty="0">
                  <a:solidFill>
                    <a:srgbClr val="614318"/>
                  </a:solidFill>
                </a:rPr>
                <a:t>              Be consistent</a:t>
              </a: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dirty="0"/>
            </a:p>
            <a:p>
              <a:endParaRPr lang="en-NZ" dirty="0"/>
            </a:p>
            <a:p>
              <a:endParaRPr lang="en-NZ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585CAD-BFEE-DBD6-EEF0-90A480B1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4876" y="1162661"/>
              <a:ext cx="1430918" cy="1680761"/>
            </a:xfrm>
            <a:prstGeom prst="rect">
              <a:avLst/>
            </a:prstGeom>
          </p:spPr>
        </p:pic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196BB81B-B442-DDA2-8C48-FB2F5DB6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62" y="2092121"/>
            <a:ext cx="5503841" cy="41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838C6B7-06A6-412C-30B1-C1907B565348}"/>
              </a:ext>
            </a:extLst>
          </p:cNvPr>
          <p:cNvGrpSpPr/>
          <p:nvPr/>
        </p:nvGrpSpPr>
        <p:grpSpPr>
          <a:xfrm>
            <a:off x="6897435" y="4028950"/>
            <a:ext cx="278495" cy="377910"/>
            <a:chOff x="296128" y="826265"/>
            <a:chExt cx="278495" cy="37791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9E9494-EEE9-E3BC-26C9-D276D83C6804}"/>
                </a:ext>
              </a:extLst>
            </p:cNvPr>
            <p:cNvSpPr/>
            <p:nvPr/>
          </p:nvSpPr>
          <p:spPr>
            <a:xfrm>
              <a:off x="298376" y="8262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E1F1A-A72F-A320-71E1-F8947E17BAE8}"/>
                </a:ext>
              </a:extLst>
            </p:cNvPr>
            <p:cNvSpPr/>
            <p:nvPr/>
          </p:nvSpPr>
          <p:spPr>
            <a:xfrm>
              <a:off x="450776" y="9786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A3411F7-6C69-2B10-D0AD-682FA2E6044D}"/>
                </a:ext>
              </a:extLst>
            </p:cNvPr>
            <p:cNvSpPr/>
            <p:nvPr/>
          </p:nvSpPr>
          <p:spPr>
            <a:xfrm>
              <a:off x="528904" y="892366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DECA7D-3268-DD88-EE6E-59B7291DF70E}"/>
                </a:ext>
              </a:extLst>
            </p:cNvPr>
            <p:cNvSpPr/>
            <p:nvPr/>
          </p:nvSpPr>
          <p:spPr>
            <a:xfrm>
              <a:off x="427916" y="831773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67A42E9-8BB7-B080-578E-66117841B58B}"/>
                </a:ext>
              </a:extLst>
            </p:cNvPr>
            <p:cNvSpPr/>
            <p:nvPr/>
          </p:nvSpPr>
          <p:spPr>
            <a:xfrm>
              <a:off x="450776" y="9786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17480C8-0654-38F4-09A5-7C6836E31722}"/>
                </a:ext>
              </a:extLst>
            </p:cNvPr>
            <p:cNvSpPr/>
            <p:nvPr/>
          </p:nvSpPr>
          <p:spPr>
            <a:xfrm>
              <a:off x="296128" y="96397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2C1C7B-2E51-56F7-E59D-733EAC3761C6}"/>
                </a:ext>
              </a:extLst>
            </p:cNvPr>
            <p:cNvSpPr/>
            <p:nvPr/>
          </p:nvSpPr>
          <p:spPr>
            <a:xfrm>
              <a:off x="512380" y="1071973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587D269-69BD-D1AB-6AD4-12C7F7CCA0A9}"/>
                </a:ext>
              </a:extLst>
            </p:cNvPr>
            <p:cNvSpPr/>
            <p:nvPr/>
          </p:nvSpPr>
          <p:spPr>
            <a:xfrm>
              <a:off x="349470" y="1138074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19C93A-FAF4-63C8-6177-16D26D1CC117}"/>
              </a:ext>
            </a:extLst>
          </p:cNvPr>
          <p:cNvGrpSpPr/>
          <p:nvPr/>
        </p:nvGrpSpPr>
        <p:grpSpPr>
          <a:xfrm>
            <a:off x="6847952" y="4089960"/>
            <a:ext cx="278495" cy="377910"/>
            <a:chOff x="296128" y="826265"/>
            <a:chExt cx="278495" cy="37791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8A2FE2E-B966-ED20-4DC1-AA47705F7D5E}"/>
                </a:ext>
              </a:extLst>
            </p:cNvPr>
            <p:cNvSpPr/>
            <p:nvPr/>
          </p:nvSpPr>
          <p:spPr>
            <a:xfrm>
              <a:off x="298376" y="8262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8A904C-85C4-E9B8-B338-E7DEB06F9B89}"/>
                </a:ext>
              </a:extLst>
            </p:cNvPr>
            <p:cNvSpPr/>
            <p:nvPr/>
          </p:nvSpPr>
          <p:spPr>
            <a:xfrm>
              <a:off x="450776" y="9786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1677C7-4614-AB65-2E1D-E1DD61DBFA5D}"/>
                </a:ext>
              </a:extLst>
            </p:cNvPr>
            <p:cNvSpPr/>
            <p:nvPr/>
          </p:nvSpPr>
          <p:spPr>
            <a:xfrm>
              <a:off x="528904" y="892366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1ED1F9A-49B6-D65C-43FE-BFCA72ECF332}"/>
                </a:ext>
              </a:extLst>
            </p:cNvPr>
            <p:cNvSpPr/>
            <p:nvPr/>
          </p:nvSpPr>
          <p:spPr>
            <a:xfrm>
              <a:off x="427916" y="831773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677B2C-35E0-D63A-05D1-1B14FB046660}"/>
                </a:ext>
              </a:extLst>
            </p:cNvPr>
            <p:cNvSpPr/>
            <p:nvPr/>
          </p:nvSpPr>
          <p:spPr>
            <a:xfrm>
              <a:off x="450776" y="97866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DE4FAF-033B-FBEE-CD7E-A682DDFF0598}"/>
                </a:ext>
              </a:extLst>
            </p:cNvPr>
            <p:cNvSpPr/>
            <p:nvPr/>
          </p:nvSpPr>
          <p:spPr>
            <a:xfrm>
              <a:off x="296128" y="963975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962D140-1512-E43F-98E4-DE0BCBA11654}"/>
                </a:ext>
              </a:extLst>
            </p:cNvPr>
            <p:cNvSpPr/>
            <p:nvPr/>
          </p:nvSpPr>
          <p:spPr>
            <a:xfrm>
              <a:off x="512380" y="1071973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BB3AEEF-7953-81BA-AB38-652C15039583}"/>
                </a:ext>
              </a:extLst>
            </p:cNvPr>
            <p:cNvSpPr/>
            <p:nvPr/>
          </p:nvSpPr>
          <p:spPr>
            <a:xfrm>
              <a:off x="349470" y="1138074"/>
              <a:ext cx="45719" cy="661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21A2196-B7E0-A75F-D6A3-9704F2257106}"/>
              </a:ext>
            </a:extLst>
          </p:cNvPr>
          <p:cNvSpPr/>
          <p:nvPr/>
        </p:nvSpPr>
        <p:spPr>
          <a:xfrm>
            <a:off x="5741495" y="4513272"/>
            <a:ext cx="1638170" cy="195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7A1A5F2-A57F-6903-E26B-ADF225B1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488" y="4267564"/>
            <a:ext cx="1799191" cy="2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3033 L 0.00482 -0.03033 C 0.0056 -0.03519 0.00625 -0.04028 0.00743 -0.04491 C 0.00808 -0.04723 0.00925 -0.04908 0.01016 -0.05139 C 0.01328 -0.05926 0.01042 -0.05348 0.01472 -0.06088 C 0.01498 -0.0625 0.01498 -0.06436 0.01563 -0.06574 C 0.01628 -0.06736 0.01745 -0.0676 0.01836 -0.06899 C 0.02019 -0.07199 0.02214 -0.075 0.0237 -0.07871 C 0.02618 -0.08403 0.02878 -0.08889 0.03099 -0.09468 C 0.03151 -0.0963 0.03216 -0.09792 0.03282 -0.09954 C 0.03477 -0.1044 0.0362 -0.11065 0.03907 -0.11389 C 0.03998 -0.11505 0.04102 -0.11598 0.0418 -0.11713 C 0.05196 -0.13334 0.04453 -0.12408 0.05078 -0.13172 C 0.05222 -0.13542 0.05365 -0.13936 0.05534 -0.14283 C 0.05625 -0.14468 0.0573 -0.14584 0.05808 -0.14769 C 0.06732 -0.16875 0.05469 -0.14491 0.06797 -0.16852 L 0.07162 -0.175 C 0.07253 -0.17662 0.07331 -0.17871 0.07435 -0.17986 C 0.07591 -0.18149 0.07748 -0.18287 0.07891 -0.18473 C 0.08164 -0.1882 0.08412 -0.19236 0.08698 -0.19584 C 0.08789 -0.19699 0.08868 -0.19815 0.08972 -0.19908 C 0.0905 -0.19977 0.09154 -0.2 0.09245 -0.2007 C 0.09401 -0.20209 0.09532 -0.2044 0.09688 -0.20556 C 0.09831 -0.20649 0.1 -0.20625 0.10144 -0.20718 C 0.103 -0.20787 0.10443 -0.20949 0.10599 -0.21042 C 0.10716 -0.21111 0.10834 -0.21135 0.10964 -0.21181 L 0.16198 -0.21042 C 0.16524 -0.20996 0.1711 -0.20394 0.1711 -0.20394 C 0.17709 -0.19329 0.17318 -0.20209 0.17552 -0.1926 C 0.1767 -0.1882 0.17917 -0.17986 0.17917 -0.17986 C 0.17943 -0.17755 0.17969 -0.17547 0.18008 -0.17338 C 0.1806 -0.17014 0.18138 -0.16713 0.1819 -0.16366 C 0.18216 -0.16158 0.18243 -0.15949 0.18282 -0.15741 C 0.18308 -0.15579 0.18347 -0.15417 0.18373 -0.15255 C 0.18698 -0.1257 0.18216 -0.15672 0.18646 -0.13635 C 0.18685 -0.13426 0.18685 -0.13195 0.18737 -0.1301 C 0.18881 -0.12361 0.18946 -0.12616 0.1918 -0.12037 C 0.19584 -0.11042 0.19089 -0.11644 0.19727 -0.11065 C 0.19844 -0.10857 0.19961 -0.10625 0.20091 -0.1044 C 0.20183 -0.10301 0.20586 -0.09769 0.20716 -0.0963 C 0.20834 -0.09514 0.20964 -0.09399 0.21081 -0.09306 C 0.21172 -0.09236 0.21263 -0.09213 0.21355 -0.09144 C 0.21511 -0.09051 0.21654 -0.08936 0.2181 -0.0882 C 0.22852 -0.07963 0.22188 -0.0838 0.228 -0.08033 L 0.23438 -0.07385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17 L 0.03854 0.00417 C 0.04336 0.00463 0.04817 0.00625 0.05312 0.00579 C 0.05911 0.0051 0.06862 0.00023 0.07474 -0.00393 C 0.07747 -0.00578 0.08008 -0.00856 0.08294 -0.01041 C 0.08711 -0.01319 0.0914 -0.01551 0.09557 -0.01852 C 0.09674 -0.01921 0.09791 -0.02083 0.09922 -0.02153 C 0.10065 -0.02245 0.10221 -0.02268 0.10364 -0.02315 C 0.10494 -0.02361 0.10612 -0.0243 0.10729 -0.02477 C 0.11836 -0.03078 0.10794 -0.02592 0.1164 -0.02963 C 0.11758 -0.03078 0.11862 -0.03217 0.11992 -0.03287 C 0.12317 -0.03472 0.12812 -0.03634 0.13177 -0.03773 C 0.1332 -0.03865 0.13463 -0.04004 0.13619 -0.04097 C 0.13776 -0.04166 0.13932 -0.04166 0.14075 -0.04259 C 0.14531 -0.0456 0.14505 -0.04745 0.14883 -0.04884 C 0.15065 -0.04953 0.15247 -0.05 0.15429 -0.05046 C 0.15976 -0.05208 0.16237 -0.05254 0.16784 -0.0537 C 0.17148 -0.05324 0.18606 -0.05162 0.19049 -0.05046 C 0.1931 -0.05 0.1944 -0.04861 0.19674 -0.04722 C 0.19804 -0.04676 0.19922 -0.04629 0.20039 -0.04583 C 0.20911 -0.03796 0.1983 -0.04768 0.20859 -0.03773 C 0.20976 -0.03657 0.21093 -0.03565 0.21211 -0.03449 L 0.21758 -0.0199 C 0.21823 -0.01852 0.21875 -0.01666 0.2194 -0.01528 C 0.22031 -0.01296 0.22135 -0.01111 0.22213 -0.00879 C 0.22825 0.0088 0.21888 -0.01412 0.22656 0.00417 C 0.22695 0.00579 0.22721 0.00718 0.22747 0.0088 C 0.22786 0.01111 0.22799 0.0132 0.22838 0.01528 C 0.23138 0.0294 0.23047 0.01366 0.23385 0.03773 C 0.23619 0.05394 0.23411 0.04722 0.23932 0.0588 C 0.24258 0.05648 0.24635 0.05579 0.24922 0.05232 C 0.25195 0.04908 0.25364 0.04398 0.2556 0.03935 C 0.25612 0.03797 0.25625 0.03611 0.25651 0.03449 C 0.25729 0.0294 0.25768 0.0257 0.2582 0.02014 C 0.25898 -0.01458 0.26054 -0.02338 0.25651 -0.05694 C 0.25612 -0.05995 0.25468 -0.06227 0.25377 -0.06504 C 0.25169 -0.07106 0.25221 -0.06921 0.24922 -0.07453 C 0.24856 -0.07685 0.24843 -0.0794 0.24739 -0.08102 C 0.24622 -0.08287 0.2444 -0.08287 0.24284 -0.08426 C 0.24192 -0.08518 0.24114 -0.0868 0.24023 -0.0875 C 0.23906 -0.08842 0.23776 -0.08842 0.23659 -0.08912 C 0.23502 -0.09004 0.23359 -0.0912 0.23203 -0.09236 C 0.23021 -0.09352 0.22838 -0.09421 0.22656 -0.0956 C 0.22409 -0.09745 0.222 -0.10046 0.2194 -0.10185 C 0.21653 -0.1037 0.21315 -0.10301 0.21041 -0.10509 C 0.20885 -0.10625 0.20742 -0.10764 0.20586 -0.10833 C 0.20247 -0.10995 0.19765 -0.11041 0.19414 -0.11319 C 0.19166 -0.11504 0.18802 -0.11875 0.18593 -0.12129 C 0.18463 -0.12268 0.18359 -0.12477 0.18229 -0.12592 C 0.17981 -0.12847 0.175 -0.13055 0.17239 -0.1324 C 0.16966 -0.13449 0.16705 -0.13703 0.16419 -0.13889 C 0.16133 -0.14074 0.1582 -0.14236 0.15521 -0.14375 C 0.14765 -0.14722 0.14557 -0.14653 0.13802 -0.15162 C 0.13307 -0.15509 0.13177 -0.15717 0.12812 -0.16134 C 0.12773 -0.16319 0.12617 -0.17129 0.1263 -0.17268 C 0.12695 -0.17916 0.12799 -0.18588 0.12994 -0.1919 C 0.13086 -0.1949 0.13281 -0.19629 0.13437 -0.19838 C 0.13672 -0.20092 0.13828 -0.20162 0.14075 -0.20301 C 0.14192 -0.20208 0.14336 -0.20162 0.1444 -0.2 C 0.14648 -0.19606 0.14661 -0.18819 0.14713 -0.18379 C 0.14583 -0.17268 0.14518 -0.16111 0.14349 -0.15023 C 0.14231 -0.14213 0.13854 -0.13055 0.13528 -0.12453 C 0.1332 -0.12014 0.13099 -0.11574 0.12812 -0.11319 C 0.12422 -0.10972 0.11966 -0.10879 0.11549 -0.10671 C 0.09414 -0.1125 0.09635 -0.10347 0.08737 -0.12129 C 0.08606 -0.12384 0.08502 -0.12662 0.08385 -0.12916 C 0.08307 -0.14398 0.08164 -0.15972 0.08476 -0.1743 C 0.08554 -0.17801 0.08841 -0.1794 0.0901 -0.18217 C 0.0914 -0.18426 0.09258 -0.18657 0.09375 -0.18865 C 0.09531 -0.18588 0.09765 -0.18426 0.0983 -0.18055 C 0.09896 -0.17592 0.09804 -0.17083 0.09739 -0.1662 C 0.09635 -0.16018 0.09297 -0.15486 0.0901 -0.15162 C 0.08229 -0.14352 0.07604 -0.13981 0.06758 -0.13403 C 0.06419 -0.13194 0.06067 -0.13032 0.05755 -0.12754 C 0.04869 -0.11967 0.05286 -0.12268 0.04492 -0.11805 C 0.04114 -0.11319 0.03789 -0.11088 0.03593 -0.10347 C 0.03502 -0.10046 0.03411 -0.09398 0.03411 -0.09398 C 0.03242 -0.07639 0.0332 -0.0875 0.0332 -0.06018 L 0.03593 -0.06018 " pathEditMode="relative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8EBDB5-863D-3880-BD79-5D8F6C8F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Evaluating the liquid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E426-AEB2-EEC7-801C-0E5136547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BC0B8962-2F87-46CC-B7E6-6C7B42BE23D6}" type="slidenum">
              <a:rPr lang="en-NZ" smtClean="0"/>
              <a:pPr algn="l"/>
              <a:t>9</a:t>
            </a:fld>
            <a:endParaRPr lang="en-NZ" dirty="0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141B410D-71BC-7ABE-2246-06890C1D2BCF}"/>
              </a:ext>
            </a:extLst>
          </p:cNvPr>
          <p:cNvSpPr/>
          <p:nvPr/>
        </p:nvSpPr>
        <p:spPr>
          <a:xfrm>
            <a:off x="5805153" y="4437968"/>
            <a:ext cx="1461616" cy="728844"/>
          </a:xfrm>
          <a:prstGeom prst="wedgeEllipseCallout">
            <a:avLst>
              <a:gd name="adj1" fmla="val 51664"/>
              <a:gd name="adj2" fmla="val -39202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‘Chew’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8ACE5E31-DDD9-3DBD-228A-BFA44AFFED78}"/>
              </a:ext>
            </a:extLst>
          </p:cNvPr>
          <p:cNvSpPr/>
          <p:nvPr/>
        </p:nvSpPr>
        <p:spPr>
          <a:xfrm>
            <a:off x="4794482" y="3721784"/>
            <a:ext cx="1439401" cy="793066"/>
          </a:xfrm>
          <a:prstGeom prst="wedgeEllipseCallout">
            <a:avLst>
              <a:gd name="adj1" fmla="val 67093"/>
              <a:gd name="adj2" fmla="val 139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Take a sip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2D7DB03F-BA17-78C6-E30E-D87294A331BC}"/>
              </a:ext>
            </a:extLst>
          </p:cNvPr>
          <p:cNvSpPr/>
          <p:nvPr/>
        </p:nvSpPr>
        <p:spPr>
          <a:xfrm>
            <a:off x="5561948" y="5262209"/>
            <a:ext cx="2297665" cy="1189822"/>
          </a:xfrm>
          <a:prstGeom prst="wedgeEllipseCallout">
            <a:avLst>
              <a:gd name="adj1" fmla="val 45335"/>
              <a:gd name="adj2" fmla="val -52315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Add water/don’t add water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5D9E27AF-CE58-77B9-2FEA-29570F4D18B8}"/>
              </a:ext>
            </a:extLst>
          </p:cNvPr>
          <p:cNvSpPr/>
          <p:nvPr/>
        </p:nvSpPr>
        <p:spPr>
          <a:xfrm>
            <a:off x="6216838" y="1737804"/>
            <a:ext cx="1850833" cy="908004"/>
          </a:xfrm>
          <a:prstGeom prst="wedgeEllipseCallout">
            <a:avLst>
              <a:gd name="adj1" fmla="val 29167"/>
              <a:gd name="adj2" fmla="val 5601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Lid glass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3E854B7C-1A3C-CCF6-BF4C-4E9F23F5C5AF}"/>
              </a:ext>
            </a:extLst>
          </p:cNvPr>
          <p:cNvSpPr/>
          <p:nvPr/>
        </p:nvSpPr>
        <p:spPr>
          <a:xfrm>
            <a:off x="4715947" y="2377761"/>
            <a:ext cx="1850833" cy="937959"/>
          </a:xfrm>
          <a:prstGeom prst="wedgeEllipseCallout">
            <a:avLst>
              <a:gd name="adj1" fmla="val 45238"/>
              <a:gd name="adj2" fmla="val 41204"/>
            </a:avLst>
          </a:prstGeom>
          <a:solidFill>
            <a:srgbClr val="61431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No need to swirl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75360E91-8C4C-D948-9056-1F92DD0CB43A}"/>
              </a:ext>
            </a:extLst>
          </p:cNvPr>
          <p:cNvSpPr/>
          <p:nvPr/>
        </p:nvSpPr>
        <p:spPr>
          <a:xfrm>
            <a:off x="6187331" y="3155133"/>
            <a:ext cx="1566749" cy="1010858"/>
          </a:xfrm>
          <a:prstGeom prst="wedgeEllipseCallout">
            <a:avLst>
              <a:gd name="adj1" fmla="val 49723"/>
              <a:gd name="adj2" fmla="val 42449"/>
            </a:avLst>
          </a:prstGeom>
          <a:solidFill>
            <a:srgbClr val="61431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Inhale slowly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30B1D8C0-C754-DE6E-51C3-34E5098278CC}"/>
              </a:ext>
            </a:extLst>
          </p:cNvPr>
          <p:cNvSpPr/>
          <p:nvPr/>
        </p:nvSpPr>
        <p:spPr>
          <a:xfrm>
            <a:off x="7776537" y="2966658"/>
            <a:ext cx="1818754" cy="1010858"/>
          </a:xfrm>
          <a:prstGeom prst="wedgeEllipseCallout">
            <a:avLst>
              <a:gd name="adj1" fmla="val 23066"/>
              <a:gd name="adj2" fmla="val 66854"/>
            </a:avLst>
          </a:prstGeom>
          <a:solidFill>
            <a:srgbClr val="61431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Waft glass under nose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01B209E-3AB5-DAEB-D02F-49597897E408}"/>
              </a:ext>
            </a:extLst>
          </p:cNvPr>
          <p:cNvSpPr/>
          <p:nvPr/>
        </p:nvSpPr>
        <p:spPr>
          <a:xfrm>
            <a:off x="7492653" y="4340278"/>
            <a:ext cx="2028522" cy="808905"/>
          </a:xfrm>
          <a:prstGeom prst="wedgeEllipseCallout">
            <a:avLst>
              <a:gd name="adj1" fmla="val 50469"/>
              <a:gd name="adj2" fmla="val -3897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Coat all oral surfaces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0ACE31F7-D12C-09F4-2E7E-B904530E7521}"/>
              </a:ext>
            </a:extLst>
          </p:cNvPr>
          <p:cNvSpPr/>
          <p:nvPr/>
        </p:nvSpPr>
        <p:spPr>
          <a:xfrm>
            <a:off x="8246200" y="1708817"/>
            <a:ext cx="1850833" cy="1033987"/>
          </a:xfrm>
          <a:prstGeom prst="wedgeEllipseCallout">
            <a:avLst>
              <a:gd name="adj1" fmla="val 10119"/>
              <a:gd name="adj2" fmla="val 66254"/>
            </a:avLst>
          </a:prstGeom>
          <a:solidFill>
            <a:srgbClr val="E5A02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Hold to light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5116F283-66A0-F902-C54F-929FE7DBFCC6}"/>
              </a:ext>
            </a:extLst>
          </p:cNvPr>
          <p:cNvSpPr/>
          <p:nvPr/>
        </p:nvSpPr>
        <p:spPr>
          <a:xfrm>
            <a:off x="8023202" y="5309304"/>
            <a:ext cx="1968240" cy="953711"/>
          </a:xfrm>
          <a:prstGeom prst="wedgeEllipseCallout">
            <a:avLst>
              <a:gd name="adj1" fmla="val 25556"/>
              <a:gd name="adj2" fmla="val -578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Spit/Don’t spit</a:t>
            </a:r>
          </a:p>
        </p:txBody>
      </p:sp>
      <p:pic>
        <p:nvPicPr>
          <p:cNvPr id="3080" name="Picture 8" descr="head Icon 3396113">
            <a:extLst>
              <a:ext uri="{FF2B5EF4-FFF2-40B4-BE49-F238E27FC236}">
                <a16:creationId xmlns:a16="http://schemas.microsoft.com/office/drawing/2014/main" id="{649F8EF8-9EC1-1C96-CF3C-9BECD602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72" y="2191806"/>
            <a:ext cx="3777065" cy="34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E95D58-0957-FA30-D4F1-139B4D8AC2F1}"/>
              </a:ext>
            </a:extLst>
          </p:cNvPr>
          <p:cNvSpPr txBox="1"/>
          <p:nvPr/>
        </p:nvSpPr>
        <p:spPr>
          <a:xfrm>
            <a:off x="9777542" y="3507619"/>
            <a:ext cx="211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bg1"/>
                </a:solidFill>
              </a:rPr>
              <a:t>Be consistent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81E25A-1476-510B-07F0-33774207A4AC}"/>
              </a:ext>
            </a:extLst>
          </p:cNvPr>
          <p:cNvSpPr/>
          <p:nvPr/>
        </p:nvSpPr>
        <p:spPr>
          <a:xfrm>
            <a:off x="9595290" y="4340278"/>
            <a:ext cx="360756" cy="1427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008CB-1FF1-93CE-3662-997FC42043EB}"/>
              </a:ext>
            </a:extLst>
          </p:cNvPr>
          <p:cNvSpPr/>
          <p:nvPr/>
        </p:nvSpPr>
        <p:spPr>
          <a:xfrm>
            <a:off x="10155032" y="5695719"/>
            <a:ext cx="1909390" cy="10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51D4A7-125B-5E8F-C52F-530421E2625C}"/>
              </a:ext>
            </a:extLst>
          </p:cNvPr>
          <p:cNvGrpSpPr/>
          <p:nvPr/>
        </p:nvGrpSpPr>
        <p:grpSpPr>
          <a:xfrm>
            <a:off x="541165" y="2138192"/>
            <a:ext cx="4367606" cy="4924425"/>
            <a:chOff x="6430616" y="843240"/>
            <a:chExt cx="3279387" cy="32240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499A2F-4528-A302-5AD3-B2249C246982}"/>
                </a:ext>
              </a:extLst>
            </p:cNvPr>
            <p:cNvSpPr txBox="1"/>
            <p:nvPr/>
          </p:nvSpPr>
          <p:spPr>
            <a:xfrm>
              <a:off x="6430616" y="843240"/>
              <a:ext cx="3279387" cy="322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      </a:t>
              </a:r>
              <a:r>
                <a:rPr lang="en-NZ" sz="2000" dirty="0">
                  <a:solidFill>
                    <a:srgbClr val="614318"/>
                  </a:solidFill>
                </a:rPr>
                <a:t>Clean, odour free, glassware</a:t>
              </a: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r>
                <a:rPr lang="en-NZ" sz="2000" dirty="0">
                  <a:solidFill>
                    <a:srgbClr val="614318"/>
                  </a:solidFill>
                </a:rPr>
                <a:t>              Be consistent</a:t>
              </a: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sz="2000" dirty="0">
                <a:solidFill>
                  <a:srgbClr val="614318"/>
                </a:solidFill>
              </a:endParaRPr>
            </a:p>
            <a:p>
              <a:endParaRPr lang="en-NZ" dirty="0"/>
            </a:p>
            <a:p>
              <a:endParaRPr lang="en-NZ" dirty="0"/>
            </a:p>
            <a:p>
              <a:endParaRPr lang="en-NZ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02CB5E-4059-B10A-4959-AF4F6CC20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4876" y="1162661"/>
              <a:ext cx="1430918" cy="168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3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4B8D"/>
      </a:dk2>
      <a:lt2>
        <a:srgbClr val="F5A824"/>
      </a:lt2>
      <a:accent1>
        <a:srgbClr val="983222"/>
      </a:accent1>
      <a:accent2>
        <a:srgbClr val="D95E00"/>
      </a:accent2>
      <a:accent3>
        <a:srgbClr val="A2AD00"/>
      </a:accent3>
      <a:accent4>
        <a:srgbClr val="82786F"/>
      </a:accent4>
      <a:accent5>
        <a:srgbClr val="5B6334"/>
      </a:accent5>
      <a:accent6>
        <a:srgbClr val="614318"/>
      </a:accent6>
      <a:hlink>
        <a:srgbClr val="1F497D"/>
      </a:hlink>
      <a:folHlink>
        <a:srgbClr val="983222"/>
      </a:folHlink>
    </a:clrScheme>
    <a:fontScheme name="Custom 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1C04A53B3E04C94B480EF0ECE05C8" ma:contentTypeVersion="19" ma:contentTypeDescription="Create a new document." ma:contentTypeScope="" ma:versionID="5f74fdf169774322e0d5967bd78ae834">
  <xsd:schema xmlns:xsd="http://www.w3.org/2001/XMLSchema" xmlns:xs="http://www.w3.org/2001/XMLSchema" xmlns:p="http://schemas.microsoft.com/office/2006/metadata/properties" xmlns:ns2="cbf04837-6bce-4586-8cf3-07c8bc665bfc" xmlns:ns3="6172ad69-698c-49fd-9c95-f5b1ab956304" targetNamespace="http://schemas.microsoft.com/office/2006/metadata/properties" ma:root="true" ma:fieldsID="89fff4ecab56836dec585dc0418529ee" ns2:_="" ns3:_="">
    <xsd:import namespace="cbf04837-6bce-4586-8cf3-07c8bc665bfc"/>
    <xsd:import namespace="6172ad69-698c-49fd-9c95-f5b1ab956304"/>
    <xsd:element name="properties">
      <xsd:complexType>
        <xsd:sequence>
          <xsd:element name="documentManagement">
            <xsd:complexType>
              <xsd:all>
                <xsd:element ref="ns2:Remit"/>
                <xsd:element ref="ns2:Year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FileType" minOccurs="0"/>
                <xsd:element ref="ns2:Note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04837-6bce-4586-8cf3-07c8bc665bfc" elementFormDefault="qualified">
    <xsd:import namespace="http://schemas.microsoft.com/office/2006/documentManagement/types"/>
    <xsd:import namespace="http://schemas.microsoft.com/office/infopath/2007/PartnerControls"/>
    <xsd:element name="Remit" ma:index="2" ma:displayName="Category" ma:format="Dropdown" ma:internalName="Remit">
      <xsd:simpleType>
        <xsd:restriction base="dms:Choice">
          <xsd:enumeration value="Campus Maps"/>
          <xsd:enumeration value="Marketing"/>
          <xsd:enumeration value="Branding"/>
          <xsd:enumeration value="Calendar"/>
          <xsd:enumeration value="Catering"/>
          <xsd:enumeration value="Ordering"/>
          <xsd:enumeration value="LinkedIn"/>
          <xsd:enumeration value="Not Applicable"/>
          <xsd:enumeration value="Website"/>
          <xsd:enumeration value="Feast facility tours"/>
          <xsd:enumeration value="Writing Conventions"/>
          <xsd:enumeration value="TV Feast Facility"/>
          <xsd:enumeration value="Feast Bites - Newsletter"/>
          <xsd:enumeration value="Studies"/>
          <xsd:enumeration value="Marketing - For Print (No URL)"/>
          <xsd:enumeration value="Booking Leave"/>
          <xsd:enumeration value="Feast Door Name / Labels"/>
        </xsd:restriction>
      </xsd:simpleType>
    </xsd:element>
    <xsd:element name="Year" ma:index="3" nillable="true" ma:displayName="Year" ma:internalName="Year">
      <xsd:simpleType>
        <xsd:restriction base="dms:Text">
          <xsd:maxLength value="4"/>
        </xsd:restriction>
      </xsd:simpleType>
    </xsd:element>
    <xsd:element name="Status" ma:index="4" nillable="true" ma:displayName="Status" ma:format="Dropdown" ma:internalName="Status">
      <xsd:simpleType>
        <xsd:restriction base="dms:Choice">
          <xsd:enumeration value="In progress/draft"/>
          <xsd:enumeration value="final/published"/>
          <xsd:enumeration value="approved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FileType" ma:index="18" nillable="true" ma:displayName="File Type" ma:format="Dropdown" ma:internalName="FileType">
      <xsd:simpleType>
        <xsd:restriction base="dms:Choice">
          <xsd:enumeration value="Font"/>
          <xsd:enumeration value="Zoom/Teams background"/>
          <xsd:enumeration value="Word template"/>
          <xsd:enumeration value="Email Signature"/>
          <xsd:enumeration value="PowerPoint"/>
          <xsd:enumeration value="PDF"/>
          <xsd:enumeration value="Microsoft Word"/>
          <xsd:enumeration value="Image"/>
          <xsd:enumeration value="Video"/>
          <xsd:enumeration value="PDF"/>
          <xsd:enumeration value="URL"/>
        </xsd:restriction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2ad69-698c-49fd-9c95-f5b1ab956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cbf04837-6bce-4586-8cf3-07c8bc665bfc" xsi:nil="true"/>
    <FileType xmlns="cbf04837-6bce-4586-8cf3-07c8bc665bfc" xsi:nil="true"/>
    <Year xmlns="cbf04837-6bce-4586-8cf3-07c8bc665bfc" xsi:nil="true"/>
    <Notes xmlns="cbf04837-6bce-4586-8cf3-07c8bc665bfc" xsi:nil="true"/>
    <_Flow_SignoffStatus xmlns="cbf04837-6bce-4586-8cf3-07c8bc665bfc" xsi:nil="true"/>
    <Remit xmlns="cbf04837-6bce-4586-8cf3-07c8bc665bfc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80D507-0204-44D5-838D-DBCCFB7D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04837-6bce-4586-8cf3-07c8bc665bfc"/>
    <ds:schemaRef ds:uri="6172ad69-698c-49fd-9c95-f5b1ab956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973CC-E40C-4CB6-9085-9CC97182AAD9}">
  <ds:schemaRefs>
    <ds:schemaRef ds:uri="http://www.w3.org/XML/1998/namespace"/>
    <ds:schemaRef ds:uri="6172ad69-698c-49fd-9c95-f5b1ab956304"/>
    <ds:schemaRef ds:uri="http://purl.org/dc/dcmitype/"/>
    <ds:schemaRef ds:uri="http://purl.org/dc/terms/"/>
    <ds:schemaRef ds:uri="http://schemas.microsoft.com/office/infopath/2007/PartnerControls"/>
    <ds:schemaRef ds:uri="cbf04837-6bce-4586-8cf3-07c8bc665bf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07F05E-430E-49B9-9130-E2761E25D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260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Eurostile-Roman</vt:lpstr>
      <vt:lpstr>Verdana</vt:lpstr>
      <vt:lpstr>Office Theme</vt:lpstr>
      <vt:lpstr>‘Tasting Notes’  Insights and practical tips for effective product tasting</vt:lpstr>
      <vt:lpstr>Overview</vt:lpstr>
      <vt:lpstr>Sensory perception</vt:lpstr>
      <vt:lpstr>The brain decides: Perception is multimodal</vt:lpstr>
      <vt:lpstr>The brain decides: Adaptation and &amp; habituation </vt:lpstr>
      <vt:lpstr>What can you personally do?</vt:lpstr>
      <vt:lpstr>Right time, Right Place!</vt:lpstr>
      <vt:lpstr>Evaluating the liquid</vt:lpstr>
      <vt:lpstr>Evaluating the liquid</vt:lpstr>
      <vt:lpstr>In the spirit of fairness…</vt:lpstr>
      <vt:lpstr>Honing the instrument…</vt:lpstr>
      <vt:lpstr>Tip of the tongue….</vt:lpstr>
      <vt:lpstr>Committing to memory</vt:lpstr>
      <vt:lpstr>Committing to memory</vt:lpstr>
      <vt:lpstr>Individual variation in perception</vt:lpstr>
      <vt:lpstr>What’s your taster status?</vt:lpstr>
      <vt:lpstr>What’s your taster status?</vt:lpstr>
      <vt:lpstr>PowerPoint Presentation</vt:lpstr>
      <vt:lpstr>Individual variation in perception</vt:lpstr>
      <vt:lpstr>The last drop…..</vt:lpstr>
      <vt:lpstr>PowerPoint Presentation</vt:lpstr>
      <vt:lpstr>Understand your consumers…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2021-10-27T20:30:54Z</dcterms:created>
  <dcterms:modified xsi:type="dcterms:W3CDTF">2023-06-08T04:35:33Z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0x01010093D1C04A53B3E04C94B480EF0ECE05C8</vt:lpwstr>
  </property>
  <property fmtid="{D5CDD505-2E9C-101B-9397-08002B2CF9AE}" pid="3" name="MSIP_Label_bd9e4d68-54d0-40a5-8c9a-85a36c87352c_Enabled">
    <vt:lpwstr>true</vt:lpwstr>
  </property>
  <property fmtid="{D5CDD505-2E9C-101B-9397-08002B2CF9AE}" pid="4" name="MSIP_Label_bd9e4d68-54d0-40a5-8c9a-85a36c87352c_SetDate">
    <vt:lpwstr>2023-02-22T00:35:50Z</vt:lpwstr>
  </property>
  <property fmtid="{D5CDD505-2E9C-101B-9397-08002B2CF9AE}" pid="5" name="MSIP_Label_bd9e4d68-54d0-40a5-8c9a-85a36c87352c_Method">
    <vt:lpwstr>Standard</vt:lpwstr>
  </property>
  <property fmtid="{D5CDD505-2E9C-101B-9397-08002B2CF9AE}" pid="6" name="MSIP_Label_bd9e4d68-54d0-40a5-8c9a-85a36c87352c_Name">
    <vt:lpwstr>Unclassified</vt:lpwstr>
  </property>
  <property fmtid="{D5CDD505-2E9C-101B-9397-08002B2CF9AE}" pid="7" name="MSIP_Label_bd9e4d68-54d0-40a5-8c9a-85a36c87352c_SiteId">
    <vt:lpwstr>388728e1-bbd0-4378-98dc-f8682e644300</vt:lpwstr>
  </property>
  <property fmtid="{D5CDD505-2E9C-101B-9397-08002B2CF9AE}" pid="8" name="MSIP_Label_bd9e4d68-54d0-40a5-8c9a-85a36c87352c_ActionId">
    <vt:lpwstr>32654834-a11e-48d7-9c90-6e36ef7e4c90</vt:lpwstr>
  </property>
  <property fmtid="{D5CDD505-2E9C-101B-9397-08002B2CF9AE}" pid="9" name="MSIP_Label_bd9e4d68-54d0-40a5-8c9a-85a36c87352c_ContentBits">
    <vt:lpwstr>0</vt:lpwstr>
  </property>
</Properties>
</file>