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737" r:id="rId3"/>
  </p:sldMasterIdLst>
  <p:notesMasterIdLst>
    <p:notesMasterId r:id="rId17"/>
  </p:notesMasterIdLst>
  <p:sldIdLst>
    <p:sldId id="631" r:id="rId4"/>
    <p:sldId id="390" r:id="rId5"/>
    <p:sldId id="838840808" r:id="rId6"/>
    <p:sldId id="838840809" r:id="rId7"/>
    <p:sldId id="838840810" r:id="rId8"/>
    <p:sldId id="452" r:id="rId9"/>
    <p:sldId id="838840820" r:id="rId10"/>
    <p:sldId id="838840819" r:id="rId11"/>
    <p:sldId id="429" r:id="rId12"/>
    <p:sldId id="421" r:id="rId13"/>
    <p:sldId id="838840821" r:id="rId14"/>
    <p:sldId id="838840822" r:id="rId15"/>
    <p:sldId id="83884082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hilip\OneDrive%20-%20New%20Zealand%20Wine%20Growers\Statistics\Exports,%20domestic%20sales%20data%20&amp;%20graphs%20etc-NZWLP14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'Export Value'!$B$1</c:f>
              <c:strCache>
                <c:ptCount val="1"/>
                <c:pt idx="0">
                  <c:v>$m</c:v>
                </c:pt>
              </c:strCache>
            </c:strRef>
          </c:tx>
          <c:spPr>
            <a:solidFill>
              <a:srgbClr val="A1B17A"/>
            </a:solidFill>
            <a:ln w="25400">
              <a:noFill/>
            </a:ln>
          </c:spPr>
          <c:invertIfNegative val="0"/>
          <c:cat>
            <c:numRef>
              <c:f>'Export Value'!$A$2:$A$35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 formatCode="@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cat>
          <c:val>
            <c:numRef>
              <c:f>'Export Value'!$B$2:$B$35</c:f>
              <c:numCache>
                <c:formatCode>General</c:formatCode>
                <c:ptCount val="34"/>
                <c:pt idx="0">
                  <c:v>18</c:v>
                </c:pt>
                <c:pt idx="1">
                  <c:v>25</c:v>
                </c:pt>
                <c:pt idx="2">
                  <c:v>35</c:v>
                </c:pt>
                <c:pt idx="3">
                  <c:v>48</c:v>
                </c:pt>
                <c:pt idx="4">
                  <c:v>42</c:v>
                </c:pt>
                <c:pt idx="5">
                  <c:v>41</c:v>
                </c:pt>
                <c:pt idx="6">
                  <c:v>60</c:v>
                </c:pt>
                <c:pt idx="7">
                  <c:v>76</c:v>
                </c:pt>
                <c:pt idx="8">
                  <c:v>98</c:v>
                </c:pt>
                <c:pt idx="9">
                  <c:v>125</c:v>
                </c:pt>
                <c:pt idx="10">
                  <c:v>169</c:v>
                </c:pt>
                <c:pt idx="11">
                  <c:v>198</c:v>
                </c:pt>
                <c:pt idx="12">
                  <c:v>246</c:v>
                </c:pt>
                <c:pt idx="13">
                  <c:v>281</c:v>
                </c:pt>
                <c:pt idx="14">
                  <c:v>303</c:v>
                </c:pt>
                <c:pt idx="15">
                  <c:v>435</c:v>
                </c:pt>
                <c:pt idx="16">
                  <c:v>512</c:v>
                </c:pt>
                <c:pt idx="17">
                  <c:v>698</c:v>
                </c:pt>
                <c:pt idx="18" formatCode="0">
                  <c:v>797.79700000000003</c:v>
                </c:pt>
                <c:pt idx="19" formatCode="0">
                  <c:v>991.7</c:v>
                </c:pt>
                <c:pt idx="20">
                  <c:v>1041</c:v>
                </c:pt>
                <c:pt idx="21">
                  <c:v>1094</c:v>
                </c:pt>
                <c:pt idx="22">
                  <c:v>1177</c:v>
                </c:pt>
                <c:pt idx="23">
                  <c:v>1211</c:v>
                </c:pt>
                <c:pt idx="24">
                  <c:v>1328</c:v>
                </c:pt>
                <c:pt idx="25">
                  <c:v>1424</c:v>
                </c:pt>
                <c:pt idx="26">
                  <c:v>1570</c:v>
                </c:pt>
                <c:pt idx="27">
                  <c:v>1663</c:v>
                </c:pt>
                <c:pt idx="28">
                  <c:v>1705</c:v>
                </c:pt>
                <c:pt idx="29">
                  <c:v>1825</c:v>
                </c:pt>
                <c:pt idx="30">
                  <c:v>1923</c:v>
                </c:pt>
                <c:pt idx="31">
                  <c:v>1870</c:v>
                </c:pt>
                <c:pt idx="32">
                  <c:v>1950</c:v>
                </c:pt>
                <c:pt idx="3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F-43DB-B9A9-EEFDABC99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9863215"/>
        <c:axId val="1"/>
      </c:barChart>
      <c:catAx>
        <c:axId val="379863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>
                <a:latin typeface="Corbel" panose="020B0503020204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>
                <a:latin typeface="Corbel" panose="020B0503020204020204" pitchFamily="34" charset="0"/>
              </a:defRPr>
            </a:pPr>
            <a:endParaRPr lang="en-US"/>
          </a:p>
        </c:txPr>
        <c:crossAx val="379863215"/>
        <c:crosses val="autoZero"/>
        <c:crossBetween val="between"/>
        <c:majorUnit val="5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01ADD-03E7-45B0-83BB-F3AD11C32CFF}" type="datetimeFigureOut">
              <a:rPr lang="en-AU" smtClean="0"/>
              <a:t>14/06/2023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91EAB-89DA-4135-BCF9-D77F6C246EB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052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46E45-0018-5E4D-B738-A12994304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5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46E45-0018-5E4D-B738-A12994304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61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60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the NZ wine industry – where our wine comes from (vineyard register infographic) vs where our wine goes (most recent KPI infographic)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18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996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SWNZ questionnaire requirements for vineyards – shows the type of information/data required from members for certification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515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Providing information back to members to help them identify areas for improvement – series of personalised benchmarking reports given to every member each year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09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Biosecurity resources available for members </a:t>
            </a:r>
          </a:p>
          <a:p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087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information about NZW and SWNZ – available on nzwine.com or </a:t>
            </a:r>
            <a:r>
              <a:rPr lang="en-US"/>
              <a:t>by contacting Ed</a:t>
            </a:r>
            <a:endParaRPr lang="en-US" dirty="0"/>
          </a:p>
          <a:p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7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18948" y="5257800"/>
            <a:ext cx="3811053" cy="990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33" baseline="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Role</a:t>
            </a:r>
            <a:br>
              <a:rPr lang="en-US"/>
            </a:br>
            <a:r>
              <a:rPr lang="en-US"/>
              <a:t>Date, Location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5143"/>
          <a:stretch/>
        </p:blipFill>
        <p:spPr>
          <a:xfrm>
            <a:off x="21198" y="79665"/>
            <a:ext cx="6760781" cy="3577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21" y="6248400"/>
            <a:ext cx="2132567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33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07" y="3657600"/>
            <a:ext cx="121920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55F776-A984-4671-8E35-57DCA6340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" y="6413500"/>
            <a:ext cx="1169413" cy="2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1841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7" y="0"/>
            <a:ext cx="12191999" cy="1143000"/>
          </a:xfrm>
          <a:noFill/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52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143000"/>
          </a:xfrm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375B4999-003E-4EC4-80C9-603814464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246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17"/>
            </a:lvl1pPr>
            <a:lvl2pPr>
              <a:defRPr sz="2000"/>
            </a:lvl2pPr>
            <a:lvl3pPr>
              <a:defRPr sz="1833"/>
            </a:lvl3pPr>
            <a:lvl4pPr>
              <a:defRPr sz="1583"/>
            </a:lvl4pPr>
            <a:lvl5pPr>
              <a:defRPr sz="1583"/>
            </a:lvl5pPr>
            <a:lvl6pPr>
              <a:defRPr sz="1583"/>
            </a:lvl6pPr>
            <a:lvl7pPr>
              <a:defRPr sz="1583"/>
            </a:lvl7pPr>
            <a:lvl8pPr>
              <a:defRPr sz="1583"/>
            </a:lvl8pPr>
            <a:lvl9pPr>
              <a:defRPr sz="158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17"/>
            </a:lvl1pPr>
            <a:lvl2pPr>
              <a:defRPr sz="2000"/>
            </a:lvl2pPr>
            <a:lvl3pPr>
              <a:defRPr sz="1833"/>
            </a:lvl3pPr>
            <a:lvl4pPr>
              <a:defRPr sz="1583"/>
            </a:lvl4pPr>
            <a:lvl5pPr>
              <a:defRPr sz="1583"/>
            </a:lvl5pPr>
            <a:lvl6pPr>
              <a:defRPr sz="1583"/>
            </a:lvl6pPr>
            <a:lvl7pPr>
              <a:defRPr sz="1583"/>
            </a:lvl7pPr>
            <a:lvl8pPr>
              <a:defRPr sz="1583"/>
            </a:lvl8pPr>
            <a:lvl9pPr>
              <a:defRPr sz="158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375B4999-003E-4EC4-80C9-603814464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304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375B4999-003E-4EC4-80C9-603814464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779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375B4999-003E-4EC4-80C9-603814464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470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41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36C-EED5-4647-B0BE-B4A68BE36ADA}" type="datetime1">
              <a:rPr lang="en-NZ" smtClean="0"/>
              <a:t>14/06/2023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19E8AAC8-D5D7-41F6-B11B-93097B9C3FFE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8024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15AA-5707-4F99-82C0-470B1ADC939B}" type="datetime1">
              <a:rPr lang="en-NZ" smtClean="0"/>
              <a:t>14/06/2023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19E8AAC8-D5D7-41F6-B11B-93097B9C3FFE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9647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3EDF-4968-4874-98A9-70E980BC5AEE}" type="datetime1">
              <a:rPr lang="en-NZ" smtClean="0"/>
              <a:t>14/06/2023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3602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3BE7-80DE-46C2-957F-2A98A6FA09F1}" type="datetime1">
              <a:rPr lang="en-NZ" smtClean="0"/>
              <a:t>14/06/2023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243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7" y="0"/>
            <a:ext cx="12191999" cy="1143000"/>
          </a:xfrm>
          <a:noFill/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Manual Input 4">
            <a:extLst>
              <a:ext uri="{FF2B5EF4-FFF2-40B4-BE49-F238E27FC236}">
                <a16:creationId xmlns:a16="http://schemas.microsoft.com/office/drawing/2014/main" id="{5D5134C8-0A6F-4F74-EC36-6EA6CB1A0019}"/>
              </a:ext>
            </a:extLst>
          </p:cNvPr>
          <p:cNvSpPr/>
          <p:nvPr userDrawn="1"/>
        </p:nvSpPr>
        <p:spPr>
          <a:xfrm rot="5400000" flipH="1">
            <a:off x="178227" y="-178228"/>
            <a:ext cx="979715" cy="133617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38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3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38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385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7A71F20-EA8D-F5BE-4063-1004FD34C5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274" y="6152528"/>
            <a:ext cx="1673626" cy="385526"/>
          </a:xfrm>
          <a:prstGeom prst="rect">
            <a:avLst/>
          </a:prstGeom>
        </p:spPr>
      </p:pic>
      <p:sp>
        <p:nvSpPr>
          <p:cNvPr id="6" name="Flowchart: Manual Input 4">
            <a:extLst>
              <a:ext uri="{FF2B5EF4-FFF2-40B4-BE49-F238E27FC236}">
                <a16:creationId xmlns:a16="http://schemas.microsoft.com/office/drawing/2014/main" id="{243E5764-A350-010A-9AA1-025FCE93E08D}"/>
              </a:ext>
            </a:extLst>
          </p:cNvPr>
          <p:cNvSpPr/>
          <p:nvPr userDrawn="1"/>
        </p:nvSpPr>
        <p:spPr>
          <a:xfrm rot="5400000" flipH="1">
            <a:off x="178228" y="-178228"/>
            <a:ext cx="979715" cy="133617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38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3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38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385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3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6B65-F319-4D9B-999F-DC05857648A2}" type="datetime1">
              <a:rPr lang="en-NZ" smtClean="0"/>
              <a:t>14/06/2023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7199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06BD-C5C5-4E46-A8D4-51877EF0BCAD}" type="datetime1">
              <a:rPr lang="en-NZ" smtClean="0"/>
              <a:t>14/06/2023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230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12EB-A986-4F5C-A850-E0E89FF35547}" type="datetime1">
              <a:rPr lang="en-NZ" smtClean="0"/>
              <a:t>14/06/2023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6099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6F47-AEBE-4409-B98B-B2F674AC9D52}" type="datetime1">
              <a:rPr lang="en-NZ" smtClean="0"/>
              <a:t>14/06/2023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92943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7404-FC61-442F-A4B0-FFCF7D3A5465}" type="datetime1">
              <a:rPr lang="en-NZ" smtClean="0"/>
              <a:t>14/06/2023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0815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1CA-B2B1-4411-AE80-5139CF5E8329}" type="datetime1">
              <a:rPr lang="en-NZ" smtClean="0"/>
              <a:t>14/06/2023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83808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3EEBE-6ABC-4B2E-B56B-80419697C5DC}" type="datetime1">
              <a:rPr lang="en-NZ" smtClean="0"/>
              <a:t>14/06/2023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8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143000"/>
          </a:xfrm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45FC-325E-400D-9442-C6CF317D9D6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EDA6B17E-B818-4290-91BE-12354AE7231F}"/>
              </a:ext>
            </a:extLst>
          </p:cNvPr>
          <p:cNvSpPr/>
          <p:nvPr userDrawn="1"/>
        </p:nvSpPr>
        <p:spPr>
          <a:xfrm rot="5400000" flipH="1">
            <a:off x="178227" y="-178228"/>
            <a:ext cx="979715" cy="133617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38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3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38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385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3E9D74D-EB11-BC57-5FAF-EBE23122D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73" y="5898223"/>
            <a:ext cx="2310528" cy="5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6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17"/>
            </a:lvl1pPr>
            <a:lvl2pPr>
              <a:defRPr sz="2000"/>
            </a:lvl2pPr>
            <a:lvl3pPr>
              <a:defRPr sz="1833"/>
            </a:lvl3pPr>
            <a:lvl4pPr>
              <a:defRPr sz="1583"/>
            </a:lvl4pPr>
            <a:lvl5pPr>
              <a:defRPr sz="1583"/>
            </a:lvl5pPr>
            <a:lvl6pPr>
              <a:defRPr sz="1583"/>
            </a:lvl6pPr>
            <a:lvl7pPr>
              <a:defRPr sz="1583"/>
            </a:lvl7pPr>
            <a:lvl8pPr>
              <a:defRPr sz="1583"/>
            </a:lvl8pPr>
            <a:lvl9pPr>
              <a:defRPr sz="158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17"/>
            </a:lvl1pPr>
            <a:lvl2pPr>
              <a:defRPr sz="2000"/>
            </a:lvl2pPr>
            <a:lvl3pPr>
              <a:defRPr sz="1833"/>
            </a:lvl3pPr>
            <a:lvl4pPr>
              <a:defRPr sz="1583"/>
            </a:lvl4pPr>
            <a:lvl5pPr>
              <a:defRPr sz="1583"/>
            </a:lvl5pPr>
            <a:lvl6pPr>
              <a:defRPr sz="1583"/>
            </a:lvl6pPr>
            <a:lvl7pPr>
              <a:defRPr sz="1583"/>
            </a:lvl7pPr>
            <a:lvl8pPr>
              <a:defRPr sz="1583"/>
            </a:lvl8pPr>
            <a:lvl9pPr>
              <a:defRPr sz="158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45FC-325E-400D-9442-C6CF317D9D6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4178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45FC-325E-400D-9442-C6CF317D9D6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9249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45FC-325E-400D-9442-C6CF317D9D6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43000"/>
            <a:ext cx="10972800" cy="0"/>
          </a:xfrm>
          <a:prstGeom prst="line">
            <a:avLst/>
          </a:prstGeom>
          <a:ln w="38100">
            <a:solidFill>
              <a:srgbClr val="ECA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30034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20E850-705F-610A-AA45-F5FDD346C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73" y="5898223"/>
            <a:ext cx="2310528" cy="532239"/>
          </a:xfrm>
          <a:prstGeom prst="rect">
            <a:avLst/>
          </a:prstGeom>
        </p:spPr>
      </p:pic>
      <p:sp>
        <p:nvSpPr>
          <p:cNvPr id="3" name="Flowchart: Manual Input 4">
            <a:extLst>
              <a:ext uri="{FF2B5EF4-FFF2-40B4-BE49-F238E27FC236}">
                <a16:creationId xmlns:a16="http://schemas.microsoft.com/office/drawing/2014/main" id="{B317A8AC-85DE-6568-C292-4F2EFE40D8B7}"/>
              </a:ext>
            </a:extLst>
          </p:cNvPr>
          <p:cNvSpPr/>
          <p:nvPr userDrawn="1"/>
        </p:nvSpPr>
        <p:spPr>
          <a:xfrm rot="5400000" flipH="1">
            <a:off x="178228" y="-178228"/>
            <a:ext cx="979715" cy="133617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38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3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38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385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1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18948" y="5257800"/>
            <a:ext cx="3811053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33" baseline="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Role</a:t>
            </a:r>
            <a:br>
              <a:rPr lang="en-US"/>
            </a:br>
            <a:r>
              <a:rPr lang="en-US"/>
              <a:t>Date, Location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5143"/>
          <a:stretch/>
        </p:blipFill>
        <p:spPr>
          <a:xfrm>
            <a:off x="21198" y="79665"/>
            <a:ext cx="6760781" cy="3577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21" y="6248400"/>
            <a:ext cx="2132567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33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07" y="3657600"/>
            <a:ext cx="12192000" cy="1143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91" b="1"/>
          <a:stretch/>
        </p:blipFill>
        <p:spPr>
          <a:xfrm>
            <a:off x="74631" y="6321010"/>
            <a:ext cx="1274460" cy="5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7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18948" y="5257800"/>
            <a:ext cx="3811053" cy="990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33" baseline="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Role</a:t>
            </a:r>
            <a:br>
              <a:rPr lang="en-US"/>
            </a:br>
            <a:r>
              <a:rPr lang="en-US"/>
              <a:t>Date, Location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5143"/>
          <a:stretch/>
        </p:blipFill>
        <p:spPr>
          <a:xfrm>
            <a:off x="21198" y="79665"/>
            <a:ext cx="6760781" cy="3577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21" y="6248400"/>
            <a:ext cx="2132567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33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07" y="3657600"/>
            <a:ext cx="121920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55F776-A984-4671-8E35-57DCA6340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" y="6413500"/>
            <a:ext cx="1169413" cy="2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7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8" y="0"/>
            <a:ext cx="12192000" cy="1143000"/>
          </a:xfrm>
          <a:prstGeom prst="rect">
            <a:avLst/>
          </a:prstGeom>
          <a:noFill/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1" cy="4525963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EAEC684A-9DD8-4734-8E42-8732D61FDA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375B4999-003E-4EC4-80C9-603814464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8"/>
          <a:stretch/>
        </p:blipFill>
        <p:spPr>
          <a:xfrm>
            <a:off x="10387072" y="6223000"/>
            <a:ext cx="1677928" cy="532246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D7CF8E-3603-4095-B9F1-17E010EFC5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" y="6413500"/>
            <a:ext cx="1169413" cy="2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363" rtl="0" eaLnBrk="1" latinLnBrk="0" hangingPunct="1">
        <a:spcBef>
          <a:spcPct val="0"/>
        </a:spcBef>
        <a:buNone/>
        <a:defRPr sz="358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67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8" y="0"/>
            <a:ext cx="12192000" cy="1143000"/>
          </a:xfrm>
          <a:prstGeom prst="rect">
            <a:avLst/>
          </a:prstGeom>
          <a:noFill/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1" cy="4525963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EAEC684A-9DD8-4734-8E42-8732D61FDA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375B4999-003E-4EC4-80C9-603814464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8"/>
          <a:stretch/>
        </p:blipFill>
        <p:spPr>
          <a:xfrm>
            <a:off x="10387072" y="6223000"/>
            <a:ext cx="1677928" cy="532246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D7CF8E-3603-4095-B9F1-17E010EFC5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" y="6413500"/>
            <a:ext cx="1169413" cy="2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914363" rtl="0" eaLnBrk="1" latinLnBrk="0" hangingPunct="1">
        <a:spcBef>
          <a:spcPct val="0"/>
        </a:spcBef>
        <a:buNone/>
        <a:defRPr sz="358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67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97C0E-D967-4066-8479-7E175980D7E5}" type="datetime1">
              <a:rPr lang="en-NZ" smtClean="0"/>
              <a:t>14/06/2023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8AAC8-D5D7-41F6-B11B-93097B9C3F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481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e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emf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em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4030D7E8-42CA-8013-9501-502CE30EA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B1BA67-8256-8141-B867-F8429A7A715C}"/>
              </a:ext>
            </a:extLst>
          </p:cNvPr>
          <p:cNvSpPr txBox="1"/>
          <p:nvPr/>
        </p:nvSpPr>
        <p:spPr>
          <a:xfrm>
            <a:off x="1997877" y="2780907"/>
            <a:ext cx="9314108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The New Zealand wine industry: </a:t>
            </a:r>
            <a:br>
              <a:rPr kumimoji="0" lang="en-NZ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r>
              <a:rPr kumimoji="0" lang="en-NZ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Demonstrating our commitment to the future 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Dr Edwin Massey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(GM Sustainability, NZW)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D45BF-92C4-4BAF-C716-E9357C1E34C9}"/>
              </a:ext>
            </a:extLst>
          </p:cNvPr>
          <p:cNvGrpSpPr/>
          <p:nvPr/>
        </p:nvGrpSpPr>
        <p:grpSpPr>
          <a:xfrm>
            <a:off x="1781390" y="1416180"/>
            <a:ext cx="8629220" cy="4750955"/>
            <a:chOff x="854770" y="647918"/>
            <a:chExt cx="10374067" cy="57116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037AEF-088A-430D-B4CC-C8AE9C591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48" t="2520" r="4575" b="872"/>
            <a:stretch/>
          </p:blipFill>
          <p:spPr>
            <a:xfrm>
              <a:off x="7423107" y="647918"/>
              <a:ext cx="3805730" cy="57116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D83250-BD4D-3BC2-0DD8-C1B62E53B9C3}"/>
                </a:ext>
              </a:extLst>
            </p:cNvPr>
            <p:cNvGrpSpPr/>
            <p:nvPr/>
          </p:nvGrpSpPr>
          <p:grpSpPr>
            <a:xfrm>
              <a:off x="854770" y="858061"/>
              <a:ext cx="6533807" cy="4836730"/>
              <a:chOff x="1728788" y="1656145"/>
              <a:chExt cx="5196905" cy="3644515"/>
            </a:xfrm>
            <a:solidFill>
              <a:srgbClr val="597083"/>
            </a:solidFill>
          </p:grpSpPr>
          <p:sp>
            <p:nvSpPr>
              <p:cNvPr id="10" name="Triangle 1">
                <a:extLst>
                  <a:ext uri="{FF2B5EF4-FFF2-40B4-BE49-F238E27FC236}">
                    <a16:creationId xmlns:a16="http://schemas.microsoft.com/office/drawing/2014/main" id="{0D0BA822-0F2A-20D7-FA0B-C4E1C3FD47A0}"/>
                  </a:ext>
                </a:extLst>
              </p:cNvPr>
              <p:cNvSpPr/>
              <p:nvPr/>
            </p:nvSpPr>
            <p:spPr>
              <a:xfrm rot="5400000">
                <a:off x="6251939" y="2583797"/>
                <a:ext cx="606448" cy="74106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251C7BA-56C7-29EC-0989-8A9301CFE838}"/>
                  </a:ext>
                </a:extLst>
              </p:cNvPr>
              <p:cNvSpPr/>
              <p:nvPr/>
            </p:nvSpPr>
            <p:spPr>
              <a:xfrm>
                <a:off x="1728788" y="1656145"/>
                <a:ext cx="4572000" cy="364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7DE0F6-A7AD-AE1E-467D-5F006DE7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249" y="1081274"/>
              <a:ext cx="5462558" cy="42334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4DC2E-C67E-EEC2-FD2F-B7370A055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7A6362-D63A-29F7-5FA1-EC456EB6A7AC}"/>
              </a:ext>
            </a:extLst>
          </p:cNvPr>
          <p:cNvSpPr txBox="1">
            <a:spLocks/>
          </p:cNvSpPr>
          <p:nvPr/>
        </p:nvSpPr>
        <p:spPr>
          <a:xfrm>
            <a:off x="497840" y="379629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Sustainable Winegrowing NZ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F8E64E8-CC01-D542-1863-861D6DD12334}"/>
              </a:ext>
            </a:extLst>
          </p:cNvPr>
          <p:cNvSpPr txBox="1">
            <a:spLocks/>
          </p:cNvSpPr>
          <p:nvPr/>
        </p:nvSpPr>
        <p:spPr>
          <a:xfrm>
            <a:off x="508350" y="883182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Personalised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 benchmarking</a:t>
            </a:r>
          </a:p>
        </p:txBody>
      </p:sp>
    </p:spTree>
    <p:extLst>
      <p:ext uri="{BB962C8B-B14F-4D97-AF65-F5344CB8AC3E}">
        <p14:creationId xmlns:p14="http://schemas.microsoft.com/office/powerpoint/2010/main" val="40169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5CDC8-DD82-1313-9A24-FF176A04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36A4857-187A-853D-C831-F28E6CA4EB54}"/>
              </a:ext>
            </a:extLst>
          </p:cNvPr>
          <p:cNvSpPr txBox="1">
            <a:spLocks/>
          </p:cNvSpPr>
          <p:nvPr/>
        </p:nvSpPr>
        <p:spPr>
          <a:xfrm>
            <a:off x="497840" y="379629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Biosecurity</a:t>
            </a:r>
          </a:p>
        </p:txBody>
      </p:sp>
      <p:pic>
        <p:nvPicPr>
          <p:cNvPr id="17" name="Picture 16" descr="A vineyard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FF3EE68-F79E-F660-9D3B-342C9466F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030">
            <a:off x="7628496" y="1738247"/>
            <a:ext cx="3297709" cy="45192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BB8871-9D9E-2F95-6EC7-79A89453B610}"/>
              </a:ext>
            </a:extLst>
          </p:cNvPr>
          <p:cNvSpPr txBox="1">
            <a:spLocks/>
          </p:cNvSpPr>
          <p:nvPr/>
        </p:nvSpPr>
        <p:spPr>
          <a:xfrm>
            <a:off x="508350" y="883182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Awareness &amp; readiness resources</a:t>
            </a:r>
          </a:p>
        </p:txBody>
      </p:sp>
      <p:pic>
        <p:nvPicPr>
          <p:cNvPr id="13" name="Picture 12" descr="A picture containing text, fruit, screenshot, web page&#10;&#10;Description automatically generated">
            <a:extLst>
              <a:ext uri="{FF2B5EF4-FFF2-40B4-BE49-F238E27FC236}">
                <a16:creationId xmlns:a16="http://schemas.microsoft.com/office/drawing/2014/main" id="{496E3B9E-D206-9AE9-6652-C03525183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446">
            <a:off x="1250909" y="1750893"/>
            <a:ext cx="3295699" cy="4519267"/>
          </a:xfrm>
          <a:prstGeom prst="rect">
            <a:avLst/>
          </a:prstGeom>
        </p:spPr>
      </p:pic>
      <p:pic>
        <p:nvPicPr>
          <p:cNvPr id="15" name="Picture 14" descr="A picture containing text, plant, sky, tree&#10;&#10;Description automatically generated">
            <a:extLst>
              <a:ext uri="{FF2B5EF4-FFF2-40B4-BE49-F238E27FC236}">
                <a16:creationId xmlns:a16="http://schemas.microsoft.com/office/drawing/2014/main" id="{55E02979-A9AA-B204-7327-01DCBBBC3B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79" y="1489532"/>
            <a:ext cx="3354069" cy="46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4F824-36E3-BEC9-91DD-B1A16523799C}"/>
              </a:ext>
            </a:extLst>
          </p:cNvPr>
          <p:cNvGrpSpPr/>
          <p:nvPr/>
        </p:nvGrpSpPr>
        <p:grpSpPr>
          <a:xfrm>
            <a:off x="1532043" y="1399435"/>
            <a:ext cx="9127914" cy="4788179"/>
            <a:chOff x="1073418" y="1302908"/>
            <a:chExt cx="9591480" cy="5031349"/>
          </a:xfrm>
        </p:grpSpPr>
        <p:pic>
          <p:nvPicPr>
            <p:cNvPr id="12" name="Picture 11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F01F6519-1E00-6787-86FF-E8BC0C376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7861">
              <a:off x="1073418" y="1586192"/>
              <a:ext cx="3232993" cy="4601427"/>
            </a:xfrm>
            <a:prstGeom prst="rect">
              <a:avLst/>
            </a:prstGeom>
          </p:spPr>
        </p:pic>
        <p:pic>
          <p:nvPicPr>
            <p:cNvPr id="14" name="Picture 13" descr="A picture containing text, grass, outdoor, sky&#10;&#10;Description automatically generated">
              <a:extLst>
                <a:ext uri="{FF2B5EF4-FFF2-40B4-BE49-F238E27FC236}">
                  <a16:creationId xmlns:a16="http://schemas.microsoft.com/office/drawing/2014/main" id="{7A32D7E1-B0F8-EB64-2D40-6C0EFD9B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465">
              <a:off x="7264171" y="1498308"/>
              <a:ext cx="3400727" cy="4835949"/>
            </a:xfrm>
            <a:prstGeom prst="rect">
              <a:avLst/>
            </a:prstGeom>
          </p:spPr>
        </p:pic>
        <p:pic>
          <p:nvPicPr>
            <p:cNvPr id="10" name="Picture 9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0308F8C2-9981-6BF8-EA54-DA975B37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300" y="1302908"/>
              <a:ext cx="3451652" cy="488693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9306C72-387A-32F2-BCE2-B71FC1869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C961FA-675C-7EF9-D1BD-A62ECA5DB1CC}"/>
              </a:ext>
            </a:extLst>
          </p:cNvPr>
          <p:cNvSpPr txBox="1">
            <a:spLocks/>
          </p:cNvSpPr>
          <p:nvPr/>
        </p:nvSpPr>
        <p:spPr>
          <a:xfrm>
            <a:off x="497840" y="379629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NZW Sustainability Activities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F7D9A7-82AA-1A0D-70BE-2839269273DE}"/>
              </a:ext>
            </a:extLst>
          </p:cNvPr>
          <p:cNvSpPr txBox="1">
            <a:spLocks/>
          </p:cNvSpPr>
          <p:nvPr/>
        </p:nvSpPr>
        <p:spPr>
          <a:xfrm>
            <a:off x="508350" y="883182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Further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992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68E8-83A7-5BF3-E2C4-A54226CD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2A8E5E8-9FE1-1929-3A47-5041FA98C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9694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BC7FA-AFB0-884A-874C-D2F0582FF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92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8F363A-9226-C64E-47A5-E4AA3C7E2144}"/>
              </a:ext>
            </a:extLst>
          </p:cNvPr>
          <p:cNvSpPr/>
          <p:nvPr/>
        </p:nvSpPr>
        <p:spPr>
          <a:xfrm>
            <a:off x="523550" y="2118186"/>
            <a:ext cx="564760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Vision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Around the world, New Zealand is renowned for our exceptional wines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Mission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To create enduring value for our members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Purpose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To protect and enhance the reputation of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New Zealand wine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Support sustainable, diversified value growth of New Zealand wine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D7D6D-7F73-6EE5-88AB-FC33B4C12D53}"/>
              </a:ext>
            </a:extLst>
          </p:cNvPr>
          <p:cNvSpPr/>
          <p:nvPr/>
        </p:nvSpPr>
        <p:spPr>
          <a:xfrm>
            <a:off x="523550" y="1516714"/>
            <a:ext cx="5602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NZW is the national organisation for the country's grape and wine sector.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5C869-C2FE-94BE-4CA9-FF0EB1303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F87F16-01AB-EDE7-D4B1-6B45E233288F}"/>
              </a:ext>
            </a:extLst>
          </p:cNvPr>
          <p:cNvSpPr txBox="1">
            <a:spLocks/>
          </p:cNvSpPr>
          <p:nvPr/>
        </p:nvSpPr>
        <p:spPr>
          <a:xfrm>
            <a:off x="497840" y="379629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New Zealand Winegrowers</a:t>
            </a:r>
          </a:p>
        </p:txBody>
      </p:sp>
    </p:spTree>
    <p:extLst>
      <p:ext uri="{BB962C8B-B14F-4D97-AF65-F5344CB8AC3E}">
        <p14:creationId xmlns:p14="http://schemas.microsoft.com/office/powerpoint/2010/main" val="1592027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260DC0-4D44-BA05-9B10-0291D090C792}"/>
              </a:ext>
            </a:extLst>
          </p:cNvPr>
          <p:cNvSpPr txBox="1">
            <a:spLocks/>
          </p:cNvSpPr>
          <p:nvPr/>
        </p:nvSpPr>
        <p:spPr>
          <a:xfrm>
            <a:off x="387322" y="136523"/>
            <a:ext cx="6165878" cy="9710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rgbClr val="61894F"/>
              </a:solidFill>
              <a:effectLst/>
              <a:uLnTx/>
              <a:uFillTx/>
              <a:latin typeface="Gotham Medium" panose="02000604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188CFEE-FFC5-E367-3382-8ECC99945D2C}"/>
              </a:ext>
            </a:extLst>
          </p:cNvPr>
          <p:cNvGraphicFramePr>
            <a:graphicFrameLocks/>
          </p:cNvGraphicFramePr>
          <p:nvPr/>
        </p:nvGraphicFramePr>
        <p:xfrm>
          <a:off x="1115626" y="1232851"/>
          <a:ext cx="9960747" cy="484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02FF63C-7CC1-6043-69BA-639EE2551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0568C0-E551-3E7D-F674-F871EE9F9AC7}"/>
              </a:ext>
            </a:extLst>
          </p:cNvPr>
          <p:cNvSpPr txBox="1">
            <a:spLocks/>
          </p:cNvSpPr>
          <p:nvPr/>
        </p:nvSpPr>
        <p:spPr>
          <a:xfrm>
            <a:off x="497840" y="379629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Export Value $ million</a:t>
            </a:r>
          </a:p>
        </p:txBody>
      </p:sp>
    </p:spTree>
    <p:extLst>
      <p:ext uri="{BB962C8B-B14F-4D97-AF65-F5344CB8AC3E}">
        <p14:creationId xmlns:p14="http://schemas.microsoft.com/office/powerpoint/2010/main" val="3560219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F4B506-4D6E-39F9-CD60-F2425D4EC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6783" y="985173"/>
            <a:ext cx="5566650" cy="562287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973A0D-825C-49A0-8218-641B837C4469}"/>
              </a:ext>
            </a:extLst>
          </p:cNvPr>
          <p:cNvGrpSpPr/>
          <p:nvPr/>
        </p:nvGrpSpPr>
        <p:grpSpPr>
          <a:xfrm>
            <a:off x="1090612" y="427125"/>
            <a:ext cx="4029796" cy="6003749"/>
            <a:chOff x="1021609" y="431587"/>
            <a:chExt cx="4098799" cy="61065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4D2EA7-60A3-4AF8-BB05-D26324E8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609" y="509866"/>
              <a:ext cx="4098799" cy="602827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530242-CDBC-5AEA-E479-63557DE4DA4D}"/>
                </a:ext>
              </a:extLst>
            </p:cNvPr>
            <p:cNvSpPr/>
            <p:nvPr/>
          </p:nvSpPr>
          <p:spPr>
            <a:xfrm>
              <a:off x="1048958" y="509866"/>
              <a:ext cx="1348033" cy="312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27152-70FD-50CC-7139-C79445CF6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390" y="431587"/>
              <a:ext cx="1208395" cy="3124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9F94799-1D76-077D-96DF-0A4B64064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44DDB5-4397-6A37-5883-482140180CE0}"/>
              </a:ext>
            </a:extLst>
          </p:cNvPr>
          <p:cNvSpPr txBox="1"/>
          <p:nvPr/>
        </p:nvSpPr>
        <p:spPr>
          <a:xfrm>
            <a:off x="1104666" y="3911806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Reputation is everything</a:t>
            </a:r>
          </a:p>
        </p:txBody>
      </p:sp>
      <p:pic>
        <p:nvPicPr>
          <p:cNvPr id="4" name="Picture 3" descr="A picture containing tree, outdoor, plant, grass&#10;&#10;Description automatically generated">
            <a:extLst>
              <a:ext uri="{FF2B5EF4-FFF2-40B4-BE49-F238E27FC236}">
                <a16:creationId xmlns:a16="http://schemas.microsoft.com/office/drawing/2014/main" id="{D12ACF89-F57E-4D2E-B293-3EC5E7932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7" b="2711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E502A-F1AD-0175-25F3-DFFE458050C9}"/>
              </a:ext>
            </a:extLst>
          </p:cNvPr>
          <p:cNvSpPr txBox="1"/>
          <p:nvPr/>
        </p:nvSpPr>
        <p:spPr>
          <a:xfrm>
            <a:off x="4440025" y="3684589"/>
            <a:ext cx="983215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Premium sustainable wine </a:t>
            </a:r>
          </a:p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Shift from value added production to production that aligns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with consumers' values</a:t>
            </a:r>
          </a:p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Altogether unique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7ECD5F-B812-D643-8E53-B7AA69208A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638" y="509926"/>
            <a:ext cx="388056" cy="492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6AA523-8AD3-8F8D-EFBC-10338C69A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103" y="5736830"/>
            <a:ext cx="2427656" cy="6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5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215FBE-E6EF-8B47-B6BF-309E39AE78C2}"/>
              </a:ext>
            </a:extLst>
          </p:cNvPr>
          <p:cNvSpPr/>
          <p:nvPr/>
        </p:nvSpPr>
        <p:spPr>
          <a:xfrm>
            <a:off x="1104666" y="3848552"/>
            <a:ext cx="394015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Our Sustainability Journey is vital for continued growth 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 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 Light"/>
            </a:endParaRPr>
          </a:p>
        </p:txBody>
      </p:sp>
      <p:pic>
        <p:nvPicPr>
          <p:cNvPr id="5" name="Picture 4" descr="Rows of green plants&#10;&#10;Description automatically generated with medium confidence">
            <a:extLst>
              <a:ext uri="{FF2B5EF4-FFF2-40B4-BE49-F238E27FC236}">
                <a16:creationId xmlns:a16="http://schemas.microsoft.com/office/drawing/2014/main" id="{3D3C7D0B-ED3B-F06F-6D6E-CE2F2C129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9" b="1600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97FCF-05CF-8D29-769A-5EE67A5F15A0}"/>
              </a:ext>
            </a:extLst>
          </p:cNvPr>
          <p:cNvSpPr txBox="1"/>
          <p:nvPr/>
        </p:nvSpPr>
        <p:spPr>
          <a:xfrm>
            <a:off x="5685136" y="3752848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Consumers expect it</a:t>
            </a:r>
          </a:p>
          <a:p>
            <a:pPr marL="28575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Governments demand it</a:t>
            </a:r>
          </a:p>
          <a:p>
            <a:pPr marL="28575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Hip pockets require it</a:t>
            </a:r>
          </a:p>
          <a:p>
            <a:pPr marL="28575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It’s the right thing to do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87605-D4EB-3D41-1A42-EDE5D01E1D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638" y="509926"/>
            <a:ext cx="388056" cy="492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991E6C-CE6E-95FF-E23F-F252121B7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03" y="5736830"/>
            <a:ext cx="2427656" cy="6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B522-28C8-A780-C4E5-481F1041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outdoor, grass, mountain, plant&#10;&#10;Description automatically generated">
            <a:extLst>
              <a:ext uri="{FF2B5EF4-FFF2-40B4-BE49-F238E27FC236}">
                <a16:creationId xmlns:a16="http://schemas.microsoft.com/office/drawing/2014/main" id="{F87D8E6E-1CE1-4E77-49CE-E19CA5E11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" y="7521"/>
            <a:ext cx="12186381" cy="6861923"/>
          </a:xfrm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566BF678-A6DD-E1D1-D815-CBAE5E787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59" y="386094"/>
            <a:ext cx="10496883" cy="573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D40FE-3462-133E-E2F7-1A8925AB8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" b="2912"/>
          <a:stretch/>
        </p:blipFill>
        <p:spPr>
          <a:xfrm>
            <a:off x="0" y="0"/>
            <a:ext cx="12192000" cy="6869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262D1C-7274-59C0-7757-9D4945B4E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703" y="249948"/>
            <a:ext cx="2427655" cy="6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0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1125D-717E-9538-7305-24D76C97D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50" y="2221912"/>
            <a:ext cx="5131327" cy="3239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2800"/>
              </a:spcBef>
            </a:pPr>
            <a:r>
              <a:rPr lang="en-US" sz="2000" dirty="0">
                <a:latin typeface="Corbel" panose="020B0503020204020204" pitchFamily="34" charset="0"/>
              </a:rPr>
              <a:t>Sustainability needs proof points and requires measurement to be robust</a:t>
            </a:r>
          </a:p>
          <a:p>
            <a:pPr>
              <a:lnSpc>
                <a:spcPct val="100000"/>
              </a:lnSpc>
              <a:spcBef>
                <a:spcPts val="2800"/>
              </a:spcBef>
            </a:pPr>
            <a:r>
              <a:rPr lang="en-US" sz="2000" dirty="0">
                <a:latin typeface="Corbel" panose="020B0503020204020204" pitchFamily="34" charset="0"/>
              </a:rPr>
              <a:t>We know our numbers  - we implement best practice and continuous improvement </a:t>
            </a:r>
          </a:p>
          <a:p>
            <a:pPr>
              <a:lnSpc>
                <a:spcPct val="100000"/>
              </a:lnSpc>
              <a:spcBef>
                <a:spcPts val="2800"/>
              </a:spcBef>
            </a:pPr>
            <a:r>
              <a:rPr lang="en-US" sz="2000" dirty="0">
                <a:latin typeface="Corbel" panose="020B0503020204020204" pitchFamily="34" charset="0"/>
              </a:rPr>
              <a:t>Helps to protect and enhance reputation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DD52C-22E2-1520-4B0D-DCCDFD31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5C3AF2-9B32-FF7C-0098-F12876C3A11D}"/>
              </a:ext>
            </a:extLst>
          </p:cNvPr>
          <p:cNvSpPr txBox="1">
            <a:spLocks/>
          </p:cNvSpPr>
          <p:nvPr/>
        </p:nvSpPr>
        <p:spPr>
          <a:xfrm>
            <a:off x="497840" y="379629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Sustainable Winegrowing NZ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40CCC3-C39E-D314-8A52-B51E92906FD7}"/>
              </a:ext>
            </a:extLst>
          </p:cNvPr>
          <p:cNvSpPr txBox="1">
            <a:spLocks/>
          </p:cNvSpPr>
          <p:nvPr/>
        </p:nvSpPr>
        <p:spPr>
          <a:xfrm>
            <a:off x="508350" y="883182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A world leading industry assurance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programme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A1B17A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F1105-3B41-7F4B-43E1-ED91D435C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2" t="5061" r="5746" b="1786"/>
          <a:stretch/>
        </p:blipFill>
        <p:spPr>
          <a:xfrm>
            <a:off x="6260892" y="1209207"/>
            <a:ext cx="5931107" cy="47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7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BB17-79DC-F242-9E97-E14EF284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159" y="-5838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8AAC8-D5D7-41F6-B11B-93097B9C3FFE}" type="slidenum">
              <a:rPr kumimoji="0" lang="en-NZ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N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112E2-A6DB-AB41-960A-0468DA345DC6}"/>
              </a:ext>
            </a:extLst>
          </p:cNvPr>
          <p:cNvSpPr/>
          <p:nvPr/>
        </p:nvSpPr>
        <p:spPr>
          <a:xfrm>
            <a:off x="4738235" y="1501979"/>
            <a:ext cx="2542919" cy="2425200"/>
          </a:xfrm>
          <a:prstGeom prst="rect">
            <a:avLst/>
          </a:prstGeom>
          <a:solidFill>
            <a:srgbClr val="BC9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C94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6B826-80C4-264E-AB65-3C9A403518AF}"/>
              </a:ext>
            </a:extLst>
          </p:cNvPr>
          <p:cNvSpPr/>
          <p:nvPr/>
        </p:nvSpPr>
        <p:spPr>
          <a:xfrm>
            <a:off x="1992482" y="1501979"/>
            <a:ext cx="2562542" cy="2426672"/>
          </a:xfrm>
          <a:prstGeom prst="rect">
            <a:avLst/>
          </a:prstGeom>
          <a:solidFill>
            <a:srgbClr val="9DA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A4D6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C3166B-6E7B-4691-EA50-BD9521918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6768" y="1621972"/>
            <a:ext cx="2185214" cy="2185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BF61C5-011B-E54E-81B9-7C2A07BCD843}"/>
              </a:ext>
            </a:extLst>
          </p:cNvPr>
          <p:cNvSpPr/>
          <p:nvPr/>
        </p:nvSpPr>
        <p:spPr>
          <a:xfrm>
            <a:off x="7482419" y="1501979"/>
            <a:ext cx="2573519" cy="2426688"/>
          </a:xfrm>
          <a:prstGeom prst="rect">
            <a:avLst/>
          </a:prstGeom>
          <a:solidFill>
            <a:srgbClr val="8B9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B9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B1E628-BA20-4A49-9BB2-FB1D5F73DC6F}"/>
              </a:ext>
            </a:extLst>
          </p:cNvPr>
          <p:cNvSpPr/>
          <p:nvPr/>
        </p:nvSpPr>
        <p:spPr>
          <a:xfrm>
            <a:off x="2038532" y="1608666"/>
            <a:ext cx="255583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Irrigation &amp; frost protection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Regulatory requirements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optimisation &amp; efficiency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FE914F-6883-A34D-9A96-959CF5F8ACBF}"/>
              </a:ext>
            </a:extLst>
          </p:cNvPr>
          <p:cNvSpPr/>
          <p:nvPr/>
        </p:nvSpPr>
        <p:spPr>
          <a:xfrm>
            <a:off x="8845378" y="3863872"/>
            <a:ext cx="2555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Audit Verification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E9CDB3-1445-8047-AFB5-50F05C1FE7C7}"/>
              </a:ext>
            </a:extLst>
          </p:cNvPr>
          <p:cNvSpPr/>
          <p:nvPr/>
        </p:nvSpPr>
        <p:spPr>
          <a:xfrm>
            <a:off x="7567460" y="1603429"/>
            <a:ext cx="255583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Pest &amp; Disease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 procedures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Spray management &amp; certifications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Biosecurity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7D339C-DE0F-2946-895E-07253E85D693}"/>
              </a:ext>
            </a:extLst>
          </p:cNvPr>
          <p:cNvSpPr/>
          <p:nvPr/>
        </p:nvSpPr>
        <p:spPr>
          <a:xfrm>
            <a:off x="4807271" y="1608666"/>
            <a:ext cx="25558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makeup and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Under-vine &amp; inter-row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Nutritional/biological inputs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CC9EE5-DCD1-45BE-9A37-A3554E4255E4}"/>
              </a:ext>
            </a:extLst>
          </p:cNvPr>
          <p:cNvSpPr/>
          <p:nvPr/>
        </p:nvSpPr>
        <p:spPr>
          <a:xfrm>
            <a:off x="4722124" y="4051699"/>
            <a:ext cx="2542919" cy="2425200"/>
          </a:xfrm>
          <a:prstGeom prst="rect">
            <a:avLst/>
          </a:prstGeom>
          <a:solidFill>
            <a:srgbClr val="9DA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A4D4F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9017CC-F81E-46EB-8891-4C9AFB0505B1}"/>
              </a:ext>
            </a:extLst>
          </p:cNvPr>
          <p:cNvSpPr/>
          <p:nvPr/>
        </p:nvSpPr>
        <p:spPr>
          <a:xfrm>
            <a:off x="1976371" y="4051699"/>
            <a:ext cx="2562542" cy="24266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C94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3EB947-F243-46A0-9DCC-BACCC8060DA9}"/>
              </a:ext>
            </a:extLst>
          </p:cNvPr>
          <p:cNvSpPr/>
          <p:nvPr/>
        </p:nvSpPr>
        <p:spPr>
          <a:xfrm>
            <a:off x="7491260" y="4050211"/>
            <a:ext cx="2573519" cy="2426688"/>
          </a:xfrm>
          <a:prstGeom prst="rect">
            <a:avLst/>
          </a:prstGeom>
          <a:solidFill>
            <a:srgbClr val="B9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59505A-5FAD-412D-9A55-74C052635D78}"/>
              </a:ext>
            </a:extLst>
          </p:cNvPr>
          <p:cNvSpPr/>
          <p:nvPr/>
        </p:nvSpPr>
        <p:spPr>
          <a:xfrm>
            <a:off x="2037289" y="4130008"/>
            <a:ext cx="255583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reduction initiatives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Vineyard posts &amp; grape marc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2407C3-5299-4399-94AA-2C2B0E3BDCC6}"/>
              </a:ext>
            </a:extLst>
          </p:cNvPr>
          <p:cNvSpPr/>
          <p:nvPr/>
        </p:nvSpPr>
        <p:spPr>
          <a:xfrm>
            <a:off x="7558801" y="4106317"/>
            <a:ext cx="255583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documents (H&amp;S plan, site map, SOPs)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Employment agreements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Agrichemical &amp; fuel storage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5D8A64-10A3-4466-97EB-2D391897E307}"/>
              </a:ext>
            </a:extLst>
          </p:cNvPr>
          <p:cNvSpPr/>
          <p:nvPr/>
        </p:nvSpPr>
        <p:spPr>
          <a:xfrm>
            <a:off x="4751458" y="4113844"/>
            <a:ext cx="255583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certification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inputs (diesel, electricity, petrol)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footprint minimisation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3B24F-E9A3-6E6B-9844-87FFB23BA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74C67-3AB5-77FF-5C82-3DEF29E30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03" y="249948"/>
            <a:ext cx="2427656" cy="6276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91B5147-8B79-4E1A-A14C-718B80DA50E3}"/>
              </a:ext>
            </a:extLst>
          </p:cNvPr>
          <p:cNvSpPr txBox="1">
            <a:spLocks/>
          </p:cNvSpPr>
          <p:nvPr/>
        </p:nvSpPr>
        <p:spPr>
          <a:xfrm>
            <a:off x="497840" y="379629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Sustainable Winegrowing NZ</a:t>
            </a:r>
          </a:p>
        </p:txBody>
      </p:sp>
      <p:pic>
        <p:nvPicPr>
          <p:cNvPr id="18" name="Picture 17" descr="A white circl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061A961-AEB0-24C0-F5DF-5316ADDF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96" y="1608666"/>
            <a:ext cx="2185214" cy="21852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D77CAC1-0953-9AF1-448C-2383BB9C8FBC}"/>
              </a:ext>
            </a:extLst>
          </p:cNvPr>
          <p:cNvSpPr txBox="1">
            <a:spLocks/>
          </p:cNvSpPr>
          <p:nvPr/>
        </p:nvSpPr>
        <p:spPr>
          <a:xfrm>
            <a:off x="508350" y="883182"/>
            <a:ext cx="6499226" cy="3683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1B17A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Example vineyard questionnaire requirements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94BCC2-F699-D180-EEB9-D6D8BE522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1824" y="1621972"/>
            <a:ext cx="2185214" cy="2185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559584-0167-BC24-8BDE-E5B749A71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196" y="4176856"/>
            <a:ext cx="2185214" cy="2185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763497-0E2A-C3A5-5611-5BD590D74C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7087" y="4177663"/>
            <a:ext cx="2185214" cy="21852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0107E9-3B5A-E930-478D-8A12DB8B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0287" y="4152263"/>
            <a:ext cx="2185214" cy="21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Lallemand Craft Disti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llemand Craft Distilling" id="{6EAEA425-953B-4D95-BBFB-BA1A9E0B5A18}" vid="{E0C11C2E-4288-42F7-AA54-2B570A89EB9A}"/>
    </a:ext>
  </a:extLst>
</a:theme>
</file>

<file path=ppt/theme/theme2.xml><?xml version="1.0" encoding="utf-8"?>
<a:theme xmlns:a="http://schemas.openxmlformats.org/drawingml/2006/main" name="3_Lallemand Craft Disti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llemand Craft Distilling" id="{6EAEA425-953B-4D95-BBFB-BA1A9E0B5A18}" vid="{E0C11C2E-4288-42F7-AA54-2B570A89EB9A}"/>
    </a:ext>
  </a:extLst>
</a:theme>
</file>

<file path=ppt/theme/theme3.xml><?xml version="1.0" encoding="utf-8"?>
<a:theme xmlns:a="http://schemas.openxmlformats.org/drawingml/2006/main" name="5_Office Theme">
  <a:themeElements>
    <a:clrScheme name="NZ Wine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A1B17A"/>
      </a:accent1>
      <a:accent2>
        <a:srgbClr val="2A4D6D"/>
      </a:accent2>
      <a:accent3>
        <a:srgbClr val="1195A8"/>
      </a:accent3>
      <a:accent4>
        <a:srgbClr val="752928"/>
      </a:accent4>
      <a:accent5>
        <a:srgbClr val="BD943E"/>
      </a:accent5>
      <a:accent6>
        <a:srgbClr val="8A4D4F"/>
      </a:accent6>
      <a:hlink>
        <a:srgbClr val="597A94"/>
      </a:hlink>
      <a:folHlink>
        <a:srgbClr val="879D9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369</Words>
  <Application>Microsoft Office PowerPoint</Application>
  <PresentationFormat>Widescreen</PresentationFormat>
  <Paragraphs>72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Gotham Medium</vt:lpstr>
      <vt:lpstr>Montserrat</vt:lpstr>
      <vt:lpstr>2_Lallemand Craft Distilling</vt:lpstr>
      <vt:lpstr>3_Lallemand Craft Distilling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Encore Event Technologies</dc:creator>
  <cp:lastModifiedBy>Kayleigh Williams</cp:lastModifiedBy>
  <cp:revision>5</cp:revision>
  <dcterms:created xsi:type="dcterms:W3CDTF">2023-06-08T22:49:48Z</dcterms:created>
  <dcterms:modified xsi:type="dcterms:W3CDTF">2023-06-14T03:05:17Z</dcterms:modified>
</cp:coreProperties>
</file>