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749" r:id="rId3"/>
  </p:sldMasterIdLst>
  <p:notesMasterIdLst>
    <p:notesMasterId r:id="rId54"/>
  </p:notesMasterIdLst>
  <p:sldIdLst>
    <p:sldId id="838840824" r:id="rId4"/>
    <p:sldId id="838840825" r:id="rId5"/>
    <p:sldId id="838840826" r:id="rId6"/>
    <p:sldId id="838840827" r:id="rId7"/>
    <p:sldId id="285" r:id="rId8"/>
    <p:sldId id="297" r:id="rId9"/>
    <p:sldId id="329" r:id="rId10"/>
    <p:sldId id="328" r:id="rId11"/>
    <p:sldId id="330" r:id="rId12"/>
    <p:sldId id="838840828" r:id="rId13"/>
    <p:sldId id="307" r:id="rId14"/>
    <p:sldId id="838840829" r:id="rId15"/>
    <p:sldId id="838840830" r:id="rId16"/>
    <p:sldId id="306" r:id="rId17"/>
    <p:sldId id="325" r:id="rId18"/>
    <p:sldId id="308" r:id="rId19"/>
    <p:sldId id="838840831" r:id="rId20"/>
    <p:sldId id="326" r:id="rId21"/>
    <p:sldId id="324" r:id="rId22"/>
    <p:sldId id="333" r:id="rId23"/>
    <p:sldId id="838840832" r:id="rId24"/>
    <p:sldId id="319" r:id="rId25"/>
    <p:sldId id="309" r:id="rId26"/>
    <p:sldId id="320" r:id="rId27"/>
    <p:sldId id="311" r:id="rId28"/>
    <p:sldId id="838840833" r:id="rId29"/>
    <p:sldId id="838840834" r:id="rId30"/>
    <p:sldId id="838840835" r:id="rId31"/>
    <p:sldId id="838840836" r:id="rId32"/>
    <p:sldId id="838840837" r:id="rId33"/>
    <p:sldId id="838840838" r:id="rId34"/>
    <p:sldId id="838840839" r:id="rId35"/>
    <p:sldId id="838840840" r:id="rId36"/>
    <p:sldId id="298" r:id="rId37"/>
    <p:sldId id="838840841" r:id="rId38"/>
    <p:sldId id="838840842" r:id="rId39"/>
    <p:sldId id="312" r:id="rId40"/>
    <p:sldId id="313" r:id="rId41"/>
    <p:sldId id="316" r:id="rId42"/>
    <p:sldId id="318" r:id="rId43"/>
    <p:sldId id="317" r:id="rId44"/>
    <p:sldId id="322" r:id="rId45"/>
    <p:sldId id="314" r:id="rId46"/>
    <p:sldId id="315" r:id="rId47"/>
    <p:sldId id="321" r:id="rId48"/>
    <p:sldId id="331" r:id="rId49"/>
    <p:sldId id="838840843" r:id="rId50"/>
    <p:sldId id="838840844" r:id="rId51"/>
    <p:sldId id="838840845" r:id="rId52"/>
    <p:sldId id="33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6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'World Export and Import Totals'!$A$2</c:f>
              <c:strCache>
                <c:ptCount val="1"/>
                <c:pt idx="0">
                  <c:v>World Global Export Volumes Totals (Tons)</c:v>
                </c:pt>
              </c:strCache>
            </c:strRef>
          </c:tx>
          <c:spPr>
            <a:solidFill>
              <a:schemeClr val="accent3">
                <a:lumMod val="20000"/>
                <a:lumOff val="80000"/>
              </a:schemeClr>
            </a:solidFill>
            <a:ln>
              <a:noFill/>
            </a:ln>
            <a:effectLst/>
            <a:sp3d/>
          </c:spPr>
          <c:invertIfNegative val="0"/>
          <c:dLbls>
            <c:dLbl>
              <c:idx val="0"/>
              <c:tx>
                <c:rich>
                  <a:bodyPr/>
                  <a:lstStyle/>
                  <a:p>
                    <a:fld id="{35C84AE2-71C8-4D62-A80C-68575A183592}" type="VALUE">
                      <a:rPr lang="en-US" b="1"/>
                      <a:pPr/>
                      <a:t>[VALUE]</a:t>
                    </a:fld>
                    <a:endParaRPr lang="en-NZ"/>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173-41BD-8DED-A340D68177D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'World Export and Import Totals'!$B$1:$E$1</c:f>
              <c:strCache>
                <c:ptCount val="4"/>
                <c:pt idx="0">
                  <c:v>2018</c:v>
                </c:pt>
                <c:pt idx="1">
                  <c:v>2019</c:v>
                </c:pt>
                <c:pt idx="2">
                  <c:v>2020</c:v>
                </c:pt>
                <c:pt idx="3">
                  <c:v>2021 (indicative)</c:v>
                </c:pt>
              </c:strCache>
            </c:strRef>
          </c:cat>
          <c:val>
            <c:numRef>
              <c:f>'World Export and Import Totals'!$B$2:$E$2</c:f>
              <c:numCache>
                <c:formatCode>#,##0</c:formatCode>
                <c:ptCount val="4"/>
                <c:pt idx="0">
                  <c:v>80285</c:v>
                </c:pt>
                <c:pt idx="1">
                  <c:v>83163</c:v>
                </c:pt>
                <c:pt idx="2">
                  <c:v>94244</c:v>
                </c:pt>
                <c:pt idx="3">
                  <c:v>106267</c:v>
                </c:pt>
              </c:numCache>
            </c:numRef>
          </c:val>
          <c:extLst>
            <c:ext xmlns:c16="http://schemas.microsoft.com/office/drawing/2014/chart" uri="{C3380CC4-5D6E-409C-BE32-E72D297353CC}">
              <c16:uniqueId val="{00000001-4173-41BD-8DED-A340D68177D7}"/>
            </c:ext>
          </c:extLst>
        </c:ser>
        <c:ser>
          <c:idx val="1"/>
          <c:order val="1"/>
          <c:tx>
            <c:strRef>
              <c:f>'World Export and Import Totals'!$A$3</c:f>
              <c:strCache>
                <c:ptCount val="1"/>
                <c:pt idx="0">
                  <c:v>World Global Import Volumes Totals (Tons)</c:v>
                </c:pt>
              </c:strCache>
            </c:strRef>
          </c:tx>
          <c:spPr>
            <a:solidFill>
              <a:schemeClr val="accent5">
                <a:lumMod val="40000"/>
                <a:lumOff val="6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'World Export and Import Totals'!$B$1:$E$1</c:f>
              <c:strCache>
                <c:ptCount val="4"/>
                <c:pt idx="0">
                  <c:v>2018</c:v>
                </c:pt>
                <c:pt idx="1">
                  <c:v>2019</c:v>
                </c:pt>
                <c:pt idx="2">
                  <c:v>2020</c:v>
                </c:pt>
                <c:pt idx="3">
                  <c:v>2021 (indicative)</c:v>
                </c:pt>
              </c:strCache>
            </c:strRef>
          </c:cat>
          <c:val>
            <c:numRef>
              <c:f>'World Export and Import Totals'!$B$3:$E$3</c:f>
              <c:numCache>
                <c:formatCode>#,##0</c:formatCode>
                <c:ptCount val="4"/>
                <c:pt idx="0">
                  <c:v>89084</c:v>
                </c:pt>
                <c:pt idx="1">
                  <c:v>97847</c:v>
                </c:pt>
                <c:pt idx="2">
                  <c:v>99059</c:v>
                </c:pt>
                <c:pt idx="3">
                  <c:v>127175</c:v>
                </c:pt>
              </c:numCache>
            </c:numRef>
          </c:val>
          <c:extLst>
            <c:ext xmlns:c16="http://schemas.microsoft.com/office/drawing/2014/chart" uri="{C3380CC4-5D6E-409C-BE32-E72D297353CC}">
              <c16:uniqueId val="{00000002-4173-41BD-8DED-A340D68177D7}"/>
            </c:ext>
          </c:extLst>
        </c:ser>
        <c:dLbls>
          <c:showLegendKey val="0"/>
          <c:showVal val="0"/>
          <c:showCatName val="0"/>
          <c:showSerName val="0"/>
          <c:showPercent val="0"/>
          <c:showBubbleSize val="0"/>
        </c:dLbls>
        <c:gapWidth val="150"/>
        <c:shape val="box"/>
        <c:axId val="1596064895"/>
        <c:axId val="1596064415"/>
        <c:axId val="0"/>
      </c:bar3DChart>
      <c:catAx>
        <c:axId val="159606489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6064415"/>
        <c:crosses val="autoZero"/>
        <c:auto val="1"/>
        <c:lblAlgn val="ctr"/>
        <c:lblOffset val="100"/>
        <c:noMultiLvlLbl val="0"/>
      </c:catAx>
      <c:valAx>
        <c:axId val="15960644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6064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B9EA0D-E850-4DCC-9791-ECF221BDE06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C1FED30-6823-4689-AB08-4F92CBE0EA42}">
      <dgm:prSet/>
      <dgm:spPr/>
      <dgm:t>
        <a:bodyPr/>
        <a:lstStyle/>
        <a:p>
          <a:pPr>
            <a:lnSpc>
              <a:spcPct val="100000"/>
            </a:lnSpc>
          </a:pPr>
          <a:r>
            <a:rPr lang="en-NZ" dirty="0"/>
            <a:t>Enterprise and Business Development (Venture Taranaki partnership)</a:t>
          </a:r>
          <a:endParaRPr lang="en-US" dirty="0"/>
        </a:p>
      </dgm:t>
    </dgm:pt>
    <dgm:pt modelId="{85372A81-0F03-4420-8912-BDD22DD16A1F}" type="parTrans" cxnId="{594C2013-9E1C-43B2-A3B1-1AE12B11AD13}">
      <dgm:prSet/>
      <dgm:spPr/>
      <dgm:t>
        <a:bodyPr/>
        <a:lstStyle/>
        <a:p>
          <a:endParaRPr lang="en-US"/>
        </a:p>
      </dgm:t>
    </dgm:pt>
    <dgm:pt modelId="{1163666D-6C08-4CF8-BAA8-F45FADAAB59C}" type="sibTrans" cxnId="{594C2013-9E1C-43B2-A3B1-1AE12B11AD13}">
      <dgm:prSet/>
      <dgm:spPr/>
      <dgm:t>
        <a:bodyPr/>
        <a:lstStyle/>
        <a:p>
          <a:endParaRPr lang="en-US"/>
        </a:p>
      </dgm:t>
    </dgm:pt>
    <dgm:pt modelId="{6C0120D5-4437-4982-94A8-C430F6517A31}">
      <dgm:prSet/>
      <dgm:spPr/>
      <dgm:t>
        <a:bodyPr/>
        <a:lstStyle/>
        <a:p>
          <a:pPr>
            <a:lnSpc>
              <a:spcPct val="100000"/>
            </a:lnSpc>
          </a:pPr>
          <a:r>
            <a:rPr lang="en-NZ" dirty="0"/>
            <a:t>School of Agriculture and Environment</a:t>
          </a:r>
          <a:endParaRPr lang="en-US" dirty="0"/>
        </a:p>
      </dgm:t>
    </dgm:pt>
    <dgm:pt modelId="{2E56EDAC-F261-4197-978B-CD643E298693}" type="parTrans" cxnId="{9F481703-0796-464F-A47B-B53722084BED}">
      <dgm:prSet/>
      <dgm:spPr/>
      <dgm:t>
        <a:bodyPr/>
        <a:lstStyle/>
        <a:p>
          <a:endParaRPr lang="en-US"/>
        </a:p>
      </dgm:t>
    </dgm:pt>
    <dgm:pt modelId="{B700A676-B221-4B24-B5B6-E9EE39107229}" type="sibTrans" cxnId="{9F481703-0796-464F-A47B-B53722084BED}">
      <dgm:prSet/>
      <dgm:spPr/>
      <dgm:t>
        <a:bodyPr/>
        <a:lstStyle/>
        <a:p>
          <a:endParaRPr lang="en-US"/>
        </a:p>
      </dgm:t>
    </dgm:pt>
    <dgm:pt modelId="{3F6D7498-2909-49A4-950C-FEC38E103E2D}">
      <dgm:prSet/>
      <dgm:spPr/>
      <dgm:t>
        <a:bodyPr/>
        <a:lstStyle/>
        <a:p>
          <a:pPr>
            <a:lnSpc>
              <a:spcPct val="100000"/>
            </a:lnSpc>
          </a:pPr>
          <a:r>
            <a:rPr lang="en-NZ" dirty="0"/>
            <a:t>School of Food and Advanced Technology</a:t>
          </a:r>
          <a:endParaRPr lang="en-US" dirty="0"/>
        </a:p>
      </dgm:t>
    </dgm:pt>
    <dgm:pt modelId="{DC670AE6-7B97-4D33-83D0-A9B8BAA027B8}" type="parTrans" cxnId="{8BF21F2B-BFCE-4EF3-BD0C-668E3A3638A4}">
      <dgm:prSet/>
      <dgm:spPr/>
      <dgm:t>
        <a:bodyPr/>
        <a:lstStyle/>
        <a:p>
          <a:endParaRPr lang="en-US"/>
        </a:p>
      </dgm:t>
    </dgm:pt>
    <dgm:pt modelId="{93F8ADF3-C8B4-4512-89FC-61BBABCCF5AB}" type="sibTrans" cxnId="{8BF21F2B-BFCE-4EF3-BD0C-668E3A3638A4}">
      <dgm:prSet/>
      <dgm:spPr/>
      <dgm:t>
        <a:bodyPr/>
        <a:lstStyle/>
        <a:p>
          <a:endParaRPr lang="en-US"/>
        </a:p>
      </dgm:t>
    </dgm:pt>
    <dgm:pt modelId="{87BE3D97-389A-43C9-BAE8-81E312B9D60A}">
      <dgm:prSet/>
      <dgm:spPr/>
      <dgm:t>
        <a:bodyPr/>
        <a:lstStyle/>
        <a:p>
          <a:pPr>
            <a:lnSpc>
              <a:spcPct val="100000"/>
            </a:lnSpc>
          </a:pPr>
          <a:r>
            <a:rPr lang="en-NZ"/>
            <a:t>Food Experience and Sensory Testing (FEAST) Laboratory</a:t>
          </a:r>
          <a:endParaRPr lang="en-US"/>
        </a:p>
      </dgm:t>
    </dgm:pt>
    <dgm:pt modelId="{76493372-F929-4DE4-9B61-E1710AB4E8C6}" type="parTrans" cxnId="{EC3EACF4-B910-4B0F-8941-3CF972197B7E}">
      <dgm:prSet/>
      <dgm:spPr/>
      <dgm:t>
        <a:bodyPr/>
        <a:lstStyle/>
        <a:p>
          <a:endParaRPr lang="en-US"/>
        </a:p>
      </dgm:t>
    </dgm:pt>
    <dgm:pt modelId="{DF4900D4-C96F-4776-8AA3-75A8DE1F440F}" type="sibTrans" cxnId="{EC3EACF4-B910-4B0F-8941-3CF972197B7E}">
      <dgm:prSet/>
      <dgm:spPr/>
      <dgm:t>
        <a:bodyPr/>
        <a:lstStyle/>
        <a:p>
          <a:endParaRPr lang="en-US"/>
        </a:p>
      </dgm:t>
    </dgm:pt>
    <dgm:pt modelId="{17F43D26-CA43-4BCA-8204-93C0165B2497}">
      <dgm:prSet/>
      <dgm:spPr/>
      <dgm:t>
        <a:bodyPr/>
        <a:lstStyle/>
        <a:p>
          <a:pPr>
            <a:lnSpc>
              <a:spcPct val="100000"/>
            </a:lnSpc>
          </a:pPr>
          <a:r>
            <a:rPr lang="en-NZ"/>
            <a:t>School of Natural Sciences</a:t>
          </a:r>
          <a:endParaRPr lang="en-US"/>
        </a:p>
      </dgm:t>
    </dgm:pt>
    <dgm:pt modelId="{D1923108-7344-4E01-BDD6-76AC132BFD30}" type="parTrans" cxnId="{FB6F3F90-6DD1-4B40-98A8-795E0B7A839A}">
      <dgm:prSet/>
      <dgm:spPr/>
      <dgm:t>
        <a:bodyPr/>
        <a:lstStyle/>
        <a:p>
          <a:endParaRPr lang="en-US"/>
        </a:p>
      </dgm:t>
    </dgm:pt>
    <dgm:pt modelId="{863FCB3C-5A8F-405A-9B4A-05D1FFC5F8E6}" type="sibTrans" cxnId="{FB6F3F90-6DD1-4B40-98A8-795E0B7A839A}">
      <dgm:prSet/>
      <dgm:spPr/>
      <dgm:t>
        <a:bodyPr/>
        <a:lstStyle/>
        <a:p>
          <a:endParaRPr lang="en-US"/>
        </a:p>
      </dgm:t>
    </dgm:pt>
    <dgm:pt modelId="{DB5AA6DC-B0B7-4413-9337-0C42D7C6757F}">
      <dgm:prSet/>
      <dgm:spPr/>
      <dgm:t>
        <a:bodyPr/>
        <a:lstStyle/>
        <a:p>
          <a:pPr>
            <a:lnSpc>
              <a:spcPct val="100000"/>
            </a:lnSpc>
          </a:pPr>
          <a:r>
            <a:rPr lang="en-NZ" dirty="0"/>
            <a:t>Plant Growth Unit</a:t>
          </a:r>
          <a:endParaRPr lang="en-US" dirty="0"/>
        </a:p>
      </dgm:t>
    </dgm:pt>
    <dgm:pt modelId="{D280DE2A-0883-454B-AAE3-BCA4EA278854}" type="parTrans" cxnId="{3EBCC139-24B6-41CC-AC99-201DF75336A0}">
      <dgm:prSet/>
      <dgm:spPr/>
      <dgm:t>
        <a:bodyPr/>
        <a:lstStyle/>
        <a:p>
          <a:endParaRPr lang="en-US"/>
        </a:p>
      </dgm:t>
    </dgm:pt>
    <dgm:pt modelId="{10750E92-F550-4D39-8974-FE6E4C565E54}" type="sibTrans" cxnId="{3EBCC139-24B6-41CC-AC99-201DF75336A0}">
      <dgm:prSet/>
      <dgm:spPr/>
      <dgm:t>
        <a:bodyPr/>
        <a:lstStyle/>
        <a:p>
          <a:endParaRPr lang="en-US"/>
        </a:p>
      </dgm:t>
    </dgm:pt>
    <dgm:pt modelId="{CC16DAF7-915E-493E-AC5A-18D1BA621AB2}" type="pres">
      <dgm:prSet presAssocID="{D0B9EA0D-E850-4DCC-9791-ECF221BDE068}" presName="root" presStyleCnt="0">
        <dgm:presLayoutVars>
          <dgm:dir/>
          <dgm:resizeHandles val="exact"/>
        </dgm:presLayoutVars>
      </dgm:prSet>
      <dgm:spPr/>
    </dgm:pt>
    <dgm:pt modelId="{B0238EF3-005A-4F1E-9CF4-CECE527D2567}" type="pres">
      <dgm:prSet presAssocID="{1C1FED30-6823-4689-AB08-4F92CBE0EA42}" presName="compNode" presStyleCnt="0"/>
      <dgm:spPr/>
    </dgm:pt>
    <dgm:pt modelId="{7F9AD659-2AF4-45CE-A758-123D3B103C66}" type="pres">
      <dgm:prSet presAssocID="{1C1FED30-6823-4689-AB08-4F92CBE0EA42}" presName="iconRect" presStyleLbl="node1" presStyleIdx="0" presStyleCnt="6"/>
      <dgm:spPr>
        <a:blipFill dpi="0" rotWithShape="1">
          <a:blip xmlns:r="http://schemas.openxmlformats.org/officeDocument/2006/relationships" r:embed="rId1">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ffice Worker"/>
        </a:ext>
      </dgm:extLst>
    </dgm:pt>
    <dgm:pt modelId="{B700F969-DE01-4392-AEFF-AF35D5377AD9}" type="pres">
      <dgm:prSet presAssocID="{1C1FED30-6823-4689-AB08-4F92CBE0EA42}" presName="spaceRect" presStyleCnt="0"/>
      <dgm:spPr/>
    </dgm:pt>
    <dgm:pt modelId="{0FD1EDEE-E5A1-4B4C-B03E-5021B719029D}" type="pres">
      <dgm:prSet presAssocID="{1C1FED30-6823-4689-AB08-4F92CBE0EA42}" presName="textRect" presStyleLbl="revTx" presStyleIdx="0" presStyleCnt="6">
        <dgm:presLayoutVars>
          <dgm:chMax val="1"/>
          <dgm:chPref val="1"/>
        </dgm:presLayoutVars>
      </dgm:prSet>
      <dgm:spPr/>
    </dgm:pt>
    <dgm:pt modelId="{C213067C-507D-470A-A9F8-0E8FACD1E7D2}" type="pres">
      <dgm:prSet presAssocID="{1163666D-6C08-4CF8-BAA8-F45FADAAB59C}" presName="sibTrans" presStyleCnt="0"/>
      <dgm:spPr/>
    </dgm:pt>
    <dgm:pt modelId="{CD78BEF3-7A2E-47D9-8ADD-11FBEF30AA60}" type="pres">
      <dgm:prSet presAssocID="{6C0120D5-4437-4982-94A8-C430F6517A31}" presName="compNode" presStyleCnt="0"/>
      <dgm:spPr/>
    </dgm:pt>
    <dgm:pt modelId="{17CD2E69-DC6A-413D-BE1C-55154AC0CBF3}" type="pres">
      <dgm:prSet presAssocID="{6C0120D5-4437-4982-94A8-C430F6517A31}" presName="iconRect" presStyleLbl="node1" presStyleIdx="1" presStyleCnt="6"/>
      <dgm:spPr>
        <a:blipFill>
          <a:blip xmlns:r="http://schemas.openxmlformats.org/officeDocument/2006/relationships" r:embed="rId3">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lant"/>
        </a:ext>
      </dgm:extLst>
    </dgm:pt>
    <dgm:pt modelId="{7EDBD094-3C5F-47DE-B480-3157B8C8EC20}" type="pres">
      <dgm:prSet presAssocID="{6C0120D5-4437-4982-94A8-C430F6517A31}" presName="spaceRect" presStyleCnt="0"/>
      <dgm:spPr/>
    </dgm:pt>
    <dgm:pt modelId="{C7ABAD24-A985-4EA1-8902-9BD0638C15F2}" type="pres">
      <dgm:prSet presAssocID="{6C0120D5-4437-4982-94A8-C430F6517A31}" presName="textRect" presStyleLbl="revTx" presStyleIdx="1" presStyleCnt="6">
        <dgm:presLayoutVars>
          <dgm:chMax val="1"/>
          <dgm:chPref val="1"/>
        </dgm:presLayoutVars>
      </dgm:prSet>
      <dgm:spPr/>
    </dgm:pt>
    <dgm:pt modelId="{3A261DB0-31AE-4781-B448-BA9CEA214797}" type="pres">
      <dgm:prSet presAssocID="{B700A676-B221-4B24-B5B6-E9EE39107229}" presName="sibTrans" presStyleCnt="0"/>
      <dgm:spPr/>
    </dgm:pt>
    <dgm:pt modelId="{FB316781-C53F-4BBB-A449-5477F6C9BE53}" type="pres">
      <dgm:prSet presAssocID="{3F6D7498-2909-49A4-950C-FEC38E103E2D}" presName="compNode" presStyleCnt="0"/>
      <dgm:spPr/>
    </dgm:pt>
    <dgm:pt modelId="{18772367-353B-4383-B2CB-54E16F61E522}" type="pres">
      <dgm:prSet presAssocID="{3F6D7498-2909-49A4-950C-FEC38E103E2D}" presName="iconRect" presStyleLbl="node1" presStyleIdx="2" presStyleCnt="6"/>
      <dgm:spPr>
        <a:blipFill>
          <a:blip xmlns:r="http://schemas.openxmlformats.org/officeDocument/2006/relationships" r:embed="rId5">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ork and knife"/>
        </a:ext>
      </dgm:extLst>
    </dgm:pt>
    <dgm:pt modelId="{53E059EC-BF0E-41CE-8B85-7967EE631706}" type="pres">
      <dgm:prSet presAssocID="{3F6D7498-2909-49A4-950C-FEC38E103E2D}" presName="spaceRect" presStyleCnt="0"/>
      <dgm:spPr/>
    </dgm:pt>
    <dgm:pt modelId="{86F05E5F-1CAF-43CF-B8E3-DADCB35C32F3}" type="pres">
      <dgm:prSet presAssocID="{3F6D7498-2909-49A4-950C-FEC38E103E2D}" presName="textRect" presStyleLbl="revTx" presStyleIdx="2" presStyleCnt="6">
        <dgm:presLayoutVars>
          <dgm:chMax val="1"/>
          <dgm:chPref val="1"/>
        </dgm:presLayoutVars>
      </dgm:prSet>
      <dgm:spPr/>
    </dgm:pt>
    <dgm:pt modelId="{84E9B012-4C5B-42FA-B13F-78D1BE015D73}" type="pres">
      <dgm:prSet presAssocID="{93F8ADF3-C8B4-4512-89FC-61BBABCCF5AB}" presName="sibTrans" presStyleCnt="0"/>
      <dgm:spPr/>
    </dgm:pt>
    <dgm:pt modelId="{5922A3F8-ACD6-45C2-B867-16065E5C5CE7}" type="pres">
      <dgm:prSet presAssocID="{87BE3D97-389A-43C9-BAE8-81E312B9D60A}" presName="compNode" presStyleCnt="0"/>
      <dgm:spPr/>
    </dgm:pt>
    <dgm:pt modelId="{80F4A80A-E3A7-4381-B672-8F4085D46C7D}" type="pres">
      <dgm:prSet presAssocID="{87BE3D97-389A-43C9-BAE8-81E312B9D60A}" presName="iconRect" presStyleLbl="node1" presStyleIdx="3" presStyleCnt="6"/>
      <dgm:spPr>
        <a:blipFill>
          <a:blip xmlns:r="http://schemas.openxmlformats.org/officeDocument/2006/relationships" r:embed="rId7">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f"/>
        </a:ext>
      </dgm:extLst>
    </dgm:pt>
    <dgm:pt modelId="{418C909F-572F-4EF4-9438-6B3C67C8C83C}" type="pres">
      <dgm:prSet presAssocID="{87BE3D97-389A-43C9-BAE8-81E312B9D60A}" presName="spaceRect" presStyleCnt="0"/>
      <dgm:spPr/>
    </dgm:pt>
    <dgm:pt modelId="{62BBA8BC-B5A2-4EF4-94C1-A7B3E490D64F}" type="pres">
      <dgm:prSet presAssocID="{87BE3D97-389A-43C9-BAE8-81E312B9D60A}" presName="textRect" presStyleLbl="revTx" presStyleIdx="3" presStyleCnt="6">
        <dgm:presLayoutVars>
          <dgm:chMax val="1"/>
          <dgm:chPref val="1"/>
        </dgm:presLayoutVars>
      </dgm:prSet>
      <dgm:spPr/>
    </dgm:pt>
    <dgm:pt modelId="{923FE5CC-41F1-44B0-B49A-AA8E18EF09AD}" type="pres">
      <dgm:prSet presAssocID="{DF4900D4-C96F-4776-8AA3-75A8DE1F440F}" presName="sibTrans" presStyleCnt="0"/>
      <dgm:spPr/>
    </dgm:pt>
    <dgm:pt modelId="{BA18EA01-A6E2-4A26-9698-75EAEFA1DC07}" type="pres">
      <dgm:prSet presAssocID="{17F43D26-CA43-4BCA-8204-93C0165B2497}" presName="compNode" presStyleCnt="0"/>
      <dgm:spPr/>
    </dgm:pt>
    <dgm:pt modelId="{D194924A-F49F-4E94-BA79-573B3E02F9F5}" type="pres">
      <dgm:prSet presAssocID="{17F43D26-CA43-4BCA-8204-93C0165B2497}" presName="iconRect" presStyleLbl="node1" presStyleIdx="4" presStyleCnt="6"/>
      <dgm:spPr>
        <a:blipFill>
          <a:blip xmlns:r="http://schemas.openxmlformats.org/officeDocument/2006/relationships" r:embed="rId9">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icroscope"/>
        </a:ext>
      </dgm:extLst>
    </dgm:pt>
    <dgm:pt modelId="{ACBDF28F-D283-4688-B991-DB0A39F0121B}" type="pres">
      <dgm:prSet presAssocID="{17F43D26-CA43-4BCA-8204-93C0165B2497}" presName="spaceRect" presStyleCnt="0"/>
      <dgm:spPr/>
    </dgm:pt>
    <dgm:pt modelId="{F8AD73A8-72D4-43E2-B9C4-4ECF16386F76}" type="pres">
      <dgm:prSet presAssocID="{17F43D26-CA43-4BCA-8204-93C0165B2497}" presName="textRect" presStyleLbl="revTx" presStyleIdx="4" presStyleCnt="6">
        <dgm:presLayoutVars>
          <dgm:chMax val="1"/>
          <dgm:chPref val="1"/>
        </dgm:presLayoutVars>
      </dgm:prSet>
      <dgm:spPr/>
    </dgm:pt>
    <dgm:pt modelId="{9E930DE7-AFA3-406B-A082-79AC8C58B958}" type="pres">
      <dgm:prSet presAssocID="{863FCB3C-5A8F-405A-9B4A-05D1FFC5F8E6}" presName="sibTrans" presStyleCnt="0"/>
      <dgm:spPr/>
    </dgm:pt>
    <dgm:pt modelId="{B5CE05D7-739F-4757-81C7-B3D75A08FA46}" type="pres">
      <dgm:prSet presAssocID="{DB5AA6DC-B0B7-4413-9337-0C42D7C6757F}" presName="compNode" presStyleCnt="0"/>
      <dgm:spPr/>
    </dgm:pt>
    <dgm:pt modelId="{1B8AE24E-C8AC-4B2A-B8CD-F471092DA3A0}" type="pres">
      <dgm:prSet presAssocID="{DB5AA6DC-B0B7-4413-9337-0C42D7C6757F}" presName="iconRect" presStyleLbl="node1" presStyleIdx="5" presStyleCnt="6"/>
      <dgm:spPr>
        <a:blipFill>
          <a:blip xmlns:r="http://schemas.openxmlformats.org/officeDocument/2006/relationships" r:embed="rId11">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Leaf"/>
        </a:ext>
      </dgm:extLst>
    </dgm:pt>
    <dgm:pt modelId="{C0124E85-0A23-4450-9213-21345557A68A}" type="pres">
      <dgm:prSet presAssocID="{DB5AA6DC-B0B7-4413-9337-0C42D7C6757F}" presName="spaceRect" presStyleCnt="0"/>
      <dgm:spPr/>
    </dgm:pt>
    <dgm:pt modelId="{AD449552-0A56-4A77-9052-0C38C942D0E7}" type="pres">
      <dgm:prSet presAssocID="{DB5AA6DC-B0B7-4413-9337-0C42D7C6757F}" presName="textRect" presStyleLbl="revTx" presStyleIdx="5" presStyleCnt="6">
        <dgm:presLayoutVars>
          <dgm:chMax val="1"/>
          <dgm:chPref val="1"/>
        </dgm:presLayoutVars>
      </dgm:prSet>
      <dgm:spPr/>
    </dgm:pt>
  </dgm:ptLst>
  <dgm:cxnLst>
    <dgm:cxn modelId="{9F481703-0796-464F-A47B-B53722084BED}" srcId="{D0B9EA0D-E850-4DCC-9791-ECF221BDE068}" destId="{6C0120D5-4437-4982-94A8-C430F6517A31}" srcOrd="1" destOrd="0" parTransId="{2E56EDAC-F261-4197-978B-CD643E298693}" sibTransId="{B700A676-B221-4B24-B5B6-E9EE39107229}"/>
    <dgm:cxn modelId="{594C2013-9E1C-43B2-A3B1-1AE12B11AD13}" srcId="{D0B9EA0D-E850-4DCC-9791-ECF221BDE068}" destId="{1C1FED30-6823-4689-AB08-4F92CBE0EA42}" srcOrd="0" destOrd="0" parTransId="{85372A81-0F03-4420-8912-BDD22DD16A1F}" sibTransId="{1163666D-6C08-4CF8-BAA8-F45FADAAB59C}"/>
    <dgm:cxn modelId="{A24CC11A-72F0-4961-9DCF-66158E84931B}" type="presOf" srcId="{D0B9EA0D-E850-4DCC-9791-ECF221BDE068}" destId="{CC16DAF7-915E-493E-AC5A-18D1BA621AB2}" srcOrd="0" destOrd="0" presId="urn:microsoft.com/office/officeart/2018/2/layout/IconLabelList"/>
    <dgm:cxn modelId="{BD8A2127-AD54-468C-B811-B1D5B5DD39FD}" type="presOf" srcId="{6C0120D5-4437-4982-94A8-C430F6517A31}" destId="{C7ABAD24-A985-4EA1-8902-9BD0638C15F2}" srcOrd="0" destOrd="0" presId="urn:microsoft.com/office/officeart/2018/2/layout/IconLabelList"/>
    <dgm:cxn modelId="{8BF21F2B-BFCE-4EF3-BD0C-668E3A3638A4}" srcId="{D0B9EA0D-E850-4DCC-9791-ECF221BDE068}" destId="{3F6D7498-2909-49A4-950C-FEC38E103E2D}" srcOrd="2" destOrd="0" parTransId="{DC670AE6-7B97-4D33-83D0-A9B8BAA027B8}" sibTransId="{93F8ADF3-C8B4-4512-89FC-61BBABCCF5AB}"/>
    <dgm:cxn modelId="{3EBCC139-24B6-41CC-AC99-201DF75336A0}" srcId="{D0B9EA0D-E850-4DCC-9791-ECF221BDE068}" destId="{DB5AA6DC-B0B7-4413-9337-0C42D7C6757F}" srcOrd="5" destOrd="0" parTransId="{D280DE2A-0883-454B-AAE3-BCA4EA278854}" sibTransId="{10750E92-F550-4D39-8974-FE6E4C565E54}"/>
    <dgm:cxn modelId="{FB6F3F90-6DD1-4B40-98A8-795E0B7A839A}" srcId="{D0B9EA0D-E850-4DCC-9791-ECF221BDE068}" destId="{17F43D26-CA43-4BCA-8204-93C0165B2497}" srcOrd="4" destOrd="0" parTransId="{D1923108-7344-4E01-BDD6-76AC132BFD30}" sibTransId="{863FCB3C-5A8F-405A-9B4A-05D1FFC5F8E6}"/>
    <dgm:cxn modelId="{ABC48FA4-308D-4713-8812-A08DE096D223}" type="presOf" srcId="{3F6D7498-2909-49A4-950C-FEC38E103E2D}" destId="{86F05E5F-1CAF-43CF-B8E3-DADCB35C32F3}" srcOrd="0" destOrd="0" presId="urn:microsoft.com/office/officeart/2018/2/layout/IconLabelList"/>
    <dgm:cxn modelId="{B4ACA6A5-6C23-437F-8670-92B872B68553}" type="presOf" srcId="{17F43D26-CA43-4BCA-8204-93C0165B2497}" destId="{F8AD73A8-72D4-43E2-B9C4-4ECF16386F76}" srcOrd="0" destOrd="0" presId="urn:microsoft.com/office/officeart/2018/2/layout/IconLabelList"/>
    <dgm:cxn modelId="{999CF5B0-242C-48D5-B0C0-44C67196C8F8}" type="presOf" srcId="{DB5AA6DC-B0B7-4413-9337-0C42D7C6757F}" destId="{AD449552-0A56-4A77-9052-0C38C942D0E7}" srcOrd="0" destOrd="0" presId="urn:microsoft.com/office/officeart/2018/2/layout/IconLabelList"/>
    <dgm:cxn modelId="{B4A744BD-AA86-41AE-A8C1-02C93F2AD1B6}" type="presOf" srcId="{1C1FED30-6823-4689-AB08-4F92CBE0EA42}" destId="{0FD1EDEE-E5A1-4B4C-B03E-5021B719029D}" srcOrd="0" destOrd="0" presId="urn:microsoft.com/office/officeart/2018/2/layout/IconLabelList"/>
    <dgm:cxn modelId="{8C7F8ACC-742B-4401-8292-F43A37D35079}" type="presOf" srcId="{87BE3D97-389A-43C9-BAE8-81E312B9D60A}" destId="{62BBA8BC-B5A2-4EF4-94C1-A7B3E490D64F}" srcOrd="0" destOrd="0" presId="urn:microsoft.com/office/officeart/2018/2/layout/IconLabelList"/>
    <dgm:cxn modelId="{EC3EACF4-B910-4B0F-8941-3CF972197B7E}" srcId="{D0B9EA0D-E850-4DCC-9791-ECF221BDE068}" destId="{87BE3D97-389A-43C9-BAE8-81E312B9D60A}" srcOrd="3" destOrd="0" parTransId="{76493372-F929-4DE4-9B61-E1710AB4E8C6}" sibTransId="{DF4900D4-C96F-4776-8AA3-75A8DE1F440F}"/>
    <dgm:cxn modelId="{F1CF564B-0A9D-426C-A726-D0872881CB16}" type="presParOf" srcId="{CC16DAF7-915E-493E-AC5A-18D1BA621AB2}" destId="{B0238EF3-005A-4F1E-9CF4-CECE527D2567}" srcOrd="0" destOrd="0" presId="urn:microsoft.com/office/officeart/2018/2/layout/IconLabelList"/>
    <dgm:cxn modelId="{945BB28B-11EF-4E38-88A1-5C35040BE8C5}" type="presParOf" srcId="{B0238EF3-005A-4F1E-9CF4-CECE527D2567}" destId="{7F9AD659-2AF4-45CE-A758-123D3B103C66}" srcOrd="0" destOrd="0" presId="urn:microsoft.com/office/officeart/2018/2/layout/IconLabelList"/>
    <dgm:cxn modelId="{E6AA3F4C-8971-4B2F-98C5-CAAD59C99870}" type="presParOf" srcId="{B0238EF3-005A-4F1E-9CF4-CECE527D2567}" destId="{B700F969-DE01-4392-AEFF-AF35D5377AD9}" srcOrd="1" destOrd="0" presId="urn:microsoft.com/office/officeart/2018/2/layout/IconLabelList"/>
    <dgm:cxn modelId="{C5E98F39-9ACC-486A-8C57-DC456E55D64F}" type="presParOf" srcId="{B0238EF3-005A-4F1E-9CF4-CECE527D2567}" destId="{0FD1EDEE-E5A1-4B4C-B03E-5021B719029D}" srcOrd="2" destOrd="0" presId="urn:microsoft.com/office/officeart/2018/2/layout/IconLabelList"/>
    <dgm:cxn modelId="{7EB07D29-73A2-4837-8E05-F592D2EC6668}" type="presParOf" srcId="{CC16DAF7-915E-493E-AC5A-18D1BA621AB2}" destId="{C213067C-507D-470A-A9F8-0E8FACD1E7D2}" srcOrd="1" destOrd="0" presId="urn:microsoft.com/office/officeart/2018/2/layout/IconLabelList"/>
    <dgm:cxn modelId="{42A83D94-DFDE-4D04-9E99-448C5EE9BEF1}" type="presParOf" srcId="{CC16DAF7-915E-493E-AC5A-18D1BA621AB2}" destId="{CD78BEF3-7A2E-47D9-8ADD-11FBEF30AA60}" srcOrd="2" destOrd="0" presId="urn:microsoft.com/office/officeart/2018/2/layout/IconLabelList"/>
    <dgm:cxn modelId="{5CE11D64-44A0-432E-B5CA-3289FD22F713}" type="presParOf" srcId="{CD78BEF3-7A2E-47D9-8ADD-11FBEF30AA60}" destId="{17CD2E69-DC6A-413D-BE1C-55154AC0CBF3}" srcOrd="0" destOrd="0" presId="urn:microsoft.com/office/officeart/2018/2/layout/IconLabelList"/>
    <dgm:cxn modelId="{EBAB511F-6701-46D7-882F-D87A9D55D632}" type="presParOf" srcId="{CD78BEF3-7A2E-47D9-8ADD-11FBEF30AA60}" destId="{7EDBD094-3C5F-47DE-B480-3157B8C8EC20}" srcOrd="1" destOrd="0" presId="urn:microsoft.com/office/officeart/2018/2/layout/IconLabelList"/>
    <dgm:cxn modelId="{BCB09326-4C65-4FA2-8839-F5121F3F8750}" type="presParOf" srcId="{CD78BEF3-7A2E-47D9-8ADD-11FBEF30AA60}" destId="{C7ABAD24-A985-4EA1-8902-9BD0638C15F2}" srcOrd="2" destOrd="0" presId="urn:microsoft.com/office/officeart/2018/2/layout/IconLabelList"/>
    <dgm:cxn modelId="{F93485E4-0523-43CF-B498-1650DF4A8BA4}" type="presParOf" srcId="{CC16DAF7-915E-493E-AC5A-18D1BA621AB2}" destId="{3A261DB0-31AE-4781-B448-BA9CEA214797}" srcOrd="3" destOrd="0" presId="urn:microsoft.com/office/officeart/2018/2/layout/IconLabelList"/>
    <dgm:cxn modelId="{05F6820D-6B37-46BC-BD16-61D83BC95BBF}" type="presParOf" srcId="{CC16DAF7-915E-493E-AC5A-18D1BA621AB2}" destId="{FB316781-C53F-4BBB-A449-5477F6C9BE53}" srcOrd="4" destOrd="0" presId="urn:microsoft.com/office/officeart/2018/2/layout/IconLabelList"/>
    <dgm:cxn modelId="{A3CC3A34-2955-464C-BDA8-F9C962292087}" type="presParOf" srcId="{FB316781-C53F-4BBB-A449-5477F6C9BE53}" destId="{18772367-353B-4383-B2CB-54E16F61E522}" srcOrd="0" destOrd="0" presId="urn:microsoft.com/office/officeart/2018/2/layout/IconLabelList"/>
    <dgm:cxn modelId="{2CFB5AFF-1C13-45B6-B077-6FC08D4F2F0C}" type="presParOf" srcId="{FB316781-C53F-4BBB-A449-5477F6C9BE53}" destId="{53E059EC-BF0E-41CE-8B85-7967EE631706}" srcOrd="1" destOrd="0" presId="urn:microsoft.com/office/officeart/2018/2/layout/IconLabelList"/>
    <dgm:cxn modelId="{644F5EED-181F-4124-A97B-5856D9D9A8A7}" type="presParOf" srcId="{FB316781-C53F-4BBB-A449-5477F6C9BE53}" destId="{86F05E5F-1CAF-43CF-B8E3-DADCB35C32F3}" srcOrd="2" destOrd="0" presId="urn:microsoft.com/office/officeart/2018/2/layout/IconLabelList"/>
    <dgm:cxn modelId="{2077B74A-384B-4FEA-8612-7487934C63E7}" type="presParOf" srcId="{CC16DAF7-915E-493E-AC5A-18D1BA621AB2}" destId="{84E9B012-4C5B-42FA-B13F-78D1BE015D73}" srcOrd="5" destOrd="0" presId="urn:microsoft.com/office/officeart/2018/2/layout/IconLabelList"/>
    <dgm:cxn modelId="{42CF9504-5420-4E13-8C30-632D84EA2434}" type="presParOf" srcId="{CC16DAF7-915E-493E-AC5A-18D1BA621AB2}" destId="{5922A3F8-ACD6-45C2-B867-16065E5C5CE7}" srcOrd="6" destOrd="0" presId="urn:microsoft.com/office/officeart/2018/2/layout/IconLabelList"/>
    <dgm:cxn modelId="{2058CDF4-8D21-4164-9C03-B1CF7B6C407E}" type="presParOf" srcId="{5922A3F8-ACD6-45C2-B867-16065E5C5CE7}" destId="{80F4A80A-E3A7-4381-B672-8F4085D46C7D}" srcOrd="0" destOrd="0" presId="urn:microsoft.com/office/officeart/2018/2/layout/IconLabelList"/>
    <dgm:cxn modelId="{EFDCE1E6-7D7C-4490-8289-459552CEB377}" type="presParOf" srcId="{5922A3F8-ACD6-45C2-B867-16065E5C5CE7}" destId="{418C909F-572F-4EF4-9438-6B3C67C8C83C}" srcOrd="1" destOrd="0" presId="urn:microsoft.com/office/officeart/2018/2/layout/IconLabelList"/>
    <dgm:cxn modelId="{41EFBCCE-6880-4F3A-B0FB-1B2CCEE39BDB}" type="presParOf" srcId="{5922A3F8-ACD6-45C2-B867-16065E5C5CE7}" destId="{62BBA8BC-B5A2-4EF4-94C1-A7B3E490D64F}" srcOrd="2" destOrd="0" presId="urn:microsoft.com/office/officeart/2018/2/layout/IconLabelList"/>
    <dgm:cxn modelId="{D7575C7B-8C88-4EFC-9BB7-3C0263AA60A0}" type="presParOf" srcId="{CC16DAF7-915E-493E-AC5A-18D1BA621AB2}" destId="{923FE5CC-41F1-44B0-B49A-AA8E18EF09AD}" srcOrd="7" destOrd="0" presId="urn:microsoft.com/office/officeart/2018/2/layout/IconLabelList"/>
    <dgm:cxn modelId="{EB8443E4-CEE5-44F7-BB2D-CE786BAA7C35}" type="presParOf" srcId="{CC16DAF7-915E-493E-AC5A-18D1BA621AB2}" destId="{BA18EA01-A6E2-4A26-9698-75EAEFA1DC07}" srcOrd="8" destOrd="0" presId="urn:microsoft.com/office/officeart/2018/2/layout/IconLabelList"/>
    <dgm:cxn modelId="{6BFAF651-6E0F-4E98-8358-166BBA300DC6}" type="presParOf" srcId="{BA18EA01-A6E2-4A26-9698-75EAEFA1DC07}" destId="{D194924A-F49F-4E94-BA79-573B3E02F9F5}" srcOrd="0" destOrd="0" presId="urn:microsoft.com/office/officeart/2018/2/layout/IconLabelList"/>
    <dgm:cxn modelId="{FB290F36-2792-4E4F-B234-5EB83DACB7AD}" type="presParOf" srcId="{BA18EA01-A6E2-4A26-9698-75EAEFA1DC07}" destId="{ACBDF28F-D283-4688-B991-DB0A39F0121B}" srcOrd="1" destOrd="0" presId="urn:microsoft.com/office/officeart/2018/2/layout/IconLabelList"/>
    <dgm:cxn modelId="{D1C57FD1-52AF-4B48-B339-79D786323290}" type="presParOf" srcId="{BA18EA01-A6E2-4A26-9698-75EAEFA1DC07}" destId="{F8AD73A8-72D4-43E2-B9C4-4ECF16386F76}" srcOrd="2" destOrd="0" presId="urn:microsoft.com/office/officeart/2018/2/layout/IconLabelList"/>
    <dgm:cxn modelId="{F5E0C16D-BC8A-4342-8B87-423815F67CEB}" type="presParOf" srcId="{CC16DAF7-915E-493E-AC5A-18D1BA621AB2}" destId="{9E930DE7-AFA3-406B-A082-79AC8C58B958}" srcOrd="9" destOrd="0" presId="urn:microsoft.com/office/officeart/2018/2/layout/IconLabelList"/>
    <dgm:cxn modelId="{57F8FD0E-F704-4AEF-BF47-050643C68C84}" type="presParOf" srcId="{CC16DAF7-915E-493E-AC5A-18D1BA621AB2}" destId="{B5CE05D7-739F-4757-81C7-B3D75A08FA46}" srcOrd="10" destOrd="0" presId="urn:microsoft.com/office/officeart/2018/2/layout/IconLabelList"/>
    <dgm:cxn modelId="{8FD1D261-A428-49B5-B5D6-FEAFAF5888E8}" type="presParOf" srcId="{B5CE05D7-739F-4757-81C7-B3D75A08FA46}" destId="{1B8AE24E-C8AC-4B2A-B8CD-F471092DA3A0}" srcOrd="0" destOrd="0" presId="urn:microsoft.com/office/officeart/2018/2/layout/IconLabelList"/>
    <dgm:cxn modelId="{2CF11E21-FBFF-4A6E-8EC8-277F5D49A0B2}" type="presParOf" srcId="{B5CE05D7-739F-4757-81C7-B3D75A08FA46}" destId="{C0124E85-0A23-4450-9213-21345557A68A}" srcOrd="1" destOrd="0" presId="urn:microsoft.com/office/officeart/2018/2/layout/IconLabelList"/>
    <dgm:cxn modelId="{D022426C-194F-4B8D-BDA7-5E7177BAAC1D}" type="presParOf" srcId="{B5CE05D7-739F-4757-81C7-B3D75A08FA46}" destId="{AD449552-0A56-4A77-9052-0C38C942D0E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AD659-2AF4-45CE-A758-123D3B103C66}">
      <dsp:nvSpPr>
        <dsp:cNvPr id="0" name=""/>
        <dsp:cNvSpPr/>
      </dsp:nvSpPr>
      <dsp:spPr>
        <a:xfrm>
          <a:off x="653373" y="209359"/>
          <a:ext cx="529980" cy="529980"/>
        </a:xfrm>
        <a:prstGeom prst="rect">
          <a:avLst/>
        </a:prstGeom>
        <a:blipFill dpi="0" rotWithShape="1">
          <a:blip xmlns:r="http://schemas.openxmlformats.org/officeDocument/2006/relationships" r:embed="rId1">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D1EDEE-E5A1-4B4C-B03E-5021B719029D}">
      <dsp:nvSpPr>
        <dsp:cNvPr id="0" name=""/>
        <dsp:cNvSpPr/>
      </dsp:nvSpPr>
      <dsp:spPr>
        <a:xfrm>
          <a:off x="329496" y="924474"/>
          <a:ext cx="1177734" cy="471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NZ" sz="1100" kern="1200" dirty="0"/>
            <a:t>Enterprise and Business Development (Venture Taranaki partnership)</a:t>
          </a:r>
          <a:endParaRPr lang="en-US" sz="1100" kern="1200" dirty="0"/>
        </a:p>
      </dsp:txBody>
      <dsp:txXfrm>
        <a:off x="329496" y="924474"/>
        <a:ext cx="1177734" cy="471093"/>
      </dsp:txXfrm>
    </dsp:sp>
    <dsp:sp modelId="{17CD2E69-DC6A-413D-BE1C-55154AC0CBF3}">
      <dsp:nvSpPr>
        <dsp:cNvPr id="0" name=""/>
        <dsp:cNvSpPr/>
      </dsp:nvSpPr>
      <dsp:spPr>
        <a:xfrm>
          <a:off x="2037211" y="209359"/>
          <a:ext cx="529980" cy="529980"/>
        </a:xfrm>
        <a:prstGeom prst="rect">
          <a:avLst/>
        </a:prstGeom>
        <a:blipFill>
          <a:blip xmlns:r="http://schemas.openxmlformats.org/officeDocument/2006/relationships" r:embed="rId3">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ABAD24-A985-4EA1-8902-9BD0638C15F2}">
      <dsp:nvSpPr>
        <dsp:cNvPr id="0" name=""/>
        <dsp:cNvSpPr/>
      </dsp:nvSpPr>
      <dsp:spPr>
        <a:xfrm>
          <a:off x="1713334" y="924474"/>
          <a:ext cx="1177734" cy="471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NZ" sz="1100" kern="1200" dirty="0"/>
            <a:t>School of Agriculture and Environment</a:t>
          </a:r>
          <a:endParaRPr lang="en-US" sz="1100" kern="1200" dirty="0"/>
        </a:p>
      </dsp:txBody>
      <dsp:txXfrm>
        <a:off x="1713334" y="924474"/>
        <a:ext cx="1177734" cy="471093"/>
      </dsp:txXfrm>
    </dsp:sp>
    <dsp:sp modelId="{18772367-353B-4383-B2CB-54E16F61E522}">
      <dsp:nvSpPr>
        <dsp:cNvPr id="0" name=""/>
        <dsp:cNvSpPr/>
      </dsp:nvSpPr>
      <dsp:spPr>
        <a:xfrm>
          <a:off x="3421049" y="209359"/>
          <a:ext cx="529980" cy="529980"/>
        </a:xfrm>
        <a:prstGeom prst="rect">
          <a:avLst/>
        </a:prstGeom>
        <a:blipFill>
          <a:blip xmlns:r="http://schemas.openxmlformats.org/officeDocument/2006/relationships" r:embed="rId5">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F05E5F-1CAF-43CF-B8E3-DADCB35C32F3}">
      <dsp:nvSpPr>
        <dsp:cNvPr id="0" name=""/>
        <dsp:cNvSpPr/>
      </dsp:nvSpPr>
      <dsp:spPr>
        <a:xfrm>
          <a:off x="3097172" y="924474"/>
          <a:ext cx="1177734" cy="471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NZ" sz="1100" kern="1200" dirty="0"/>
            <a:t>School of Food and Advanced Technology</a:t>
          </a:r>
          <a:endParaRPr lang="en-US" sz="1100" kern="1200" dirty="0"/>
        </a:p>
      </dsp:txBody>
      <dsp:txXfrm>
        <a:off x="3097172" y="924474"/>
        <a:ext cx="1177734" cy="471093"/>
      </dsp:txXfrm>
    </dsp:sp>
    <dsp:sp modelId="{80F4A80A-E3A7-4381-B672-8F4085D46C7D}">
      <dsp:nvSpPr>
        <dsp:cNvPr id="0" name=""/>
        <dsp:cNvSpPr/>
      </dsp:nvSpPr>
      <dsp:spPr>
        <a:xfrm>
          <a:off x="4804887" y="209359"/>
          <a:ext cx="529980" cy="529980"/>
        </a:xfrm>
        <a:prstGeom prst="rect">
          <a:avLst/>
        </a:prstGeom>
        <a:blipFill>
          <a:blip xmlns:r="http://schemas.openxmlformats.org/officeDocument/2006/relationships" r:embed="rId7">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BBA8BC-B5A2-4EF4-94C1-A7B3E490D64F}">
      <dsp:nvSpPr>
        <dsp:cNvPr id="0" name=""/>
        <dsp:cNvSpPr/>
      </dsp:nvSpPr>
      <dsp:spPr>
        <a:xfrm>
          <a:off x="4481010" y="924474"/>
          <a:ext cx="1177734" cy="471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NZ" sz="1100" kern="1200"/>
            <a:t>Food Experience and Sensory Testing (FEAST) Laboratory</a:t>
          </a:r>
          <a:endParaRPr lang="en-US" sz="1100" kern="1200"/>
        </a:p>
      </dsp:txBody>
      <dsp:txXfrm>
        <a:off x="4481010" y="924474"/>
        <a:ext cx="1177734" cy="471093"/>
      </dsp:txXfrm>
    </dsp:sp>
    <dsp:sp modelId="{D194924A-F49F-4E94-BA79-573B3E02F9F5}">
      <dsp:nvSpPr>
        <dsp:cNvPr id="0" name=""/>
        <dsp:cNvSpPr/>
      </dsp:nvSpPr>
      <dsp:spPr>
        <a:xfrm>
          <a:off x="2037211" y="1690001"/>
          <a:ext cx="529980" cy="529980"/>
        </a:xfrm>
        <a:prstGeom prst="rect">
          <a:avLst/>
        </a:prstGeom>
        <a:blipFill>
          <a:blip xmlns:r="http://schemas.openxmlformats.org/officeDocument/2006/relationships" r:embed="rId9">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D73A8-72D4-43E2-B9C4-4ECF16386F76}">
      <dsp:nvSpPr>
        <dsp:cNvPr id="0" name=""/>
        <dsp:cNvSpPr/>
      </dsp:nvSpPr>
      <dsp:spPr>
        <a:xfrm>
          <a:off x="1713334" y="2405116"/>
          <a:ext cx="1177734" cy="471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NZ" sz="1100" kern="1200"/>
            <a:t>School of Natural Sciences</a:t>
          </a:r>
          <a:endParaRPr lang="en-US" sz="1100" kern="1200"/>
        </a:p>
      </dsp:txBody>
      <dsp:txXfrm>
        <a:off x="1713334" y="2405116"/>
        <a:ext cx="1177734" cy="471093"/>
      </dsp:txXfrm>
    </dsp:sp>
    <dsp:sp modelId="{1B8AE24E-C8AC-4B2A-B8CD-F471092DA3A0}">
      <dsp:nvSpPr>
        <dsp:cNvPr id="0" name=""/>
        <dsp:cNvSpPr/>
      </dsp:nvSpPr>
      <dsp:spPr>
        <a:xfrm>
          <a:off x="3421049" y="1690001"/>
          <a:ext cx="529980" cy="529980"/>
        </a:xfrm>
        <a:prstGeom prst="rect">
          <a:avLst/>
        </a:prstGeom>
        <a:blipFill>
          <a:blip xmlns:r="http://schemas.openxmlformats.org/officeDocument/2006/relationships" r:embed="rId11">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449552-0A56-4A77-9052-0C38C942D0E7}">
      <dsp:nvSpPr>
        <dsp:cNvPr id="0" name=""/>
        <dsp:cNvSpPr/>
      </dsp:nvSpPr>
      <dsp:spPr>
        <a:xfrm>
          <a:off x="3097172" y="2405116"/>
          <a:ext cx="1177734" cy="471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NZ" sz="1100" kern="1200" dirty="0"/>
            <a:t>Plant Growth Unit</a:t>
          </a:r>
          <a:endParaRPr lang="en-US" sz="1100" kern="1200" dirty="0"/>
        </a:p>
      </dsp:txBody>
      <dsp:txXfrm>
        <a:off x="3097172" y="2405116"/>
        <a:ext cx="1177734" cy="47109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601ADD-03E7-45B0-83BB-F3AD11C32CFF}" type="datetimeFigureOut">
              <a:rPr lang="en-AU" smtClean="0"/>
              <a:t>14/06/2023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91EAB-89DA-4135-BCF9-D77F6C246EB9}" type="slidenum">
              <a:rPr lang="en-AU" smtClean="0"/>
              <a:t>‹#›</a:t>
            </a:fld>
            <a:endParaRPr lang="en-AU"/>
          </a:p>
        </p:txBody>
      </p:sp>
    </p:spTree>
    <p:extLst>
      <p:ext uri="{BB962C8B-B14F-4D97-AF65-F5344CB8AC3E}">
        <p14:creationId xmlns:p14="http://schemas.microsoft.com/office/powerpoint/2010/main" val="2960523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618948" y="5257800"/>
            <a:ext cx="3811053" cy="990600"/>
          </a:xfrm>
        </p:spPr>
        <p:txBody>
          <a:bodyPr anchor="ctr">
            <a:normAutofit/>
          </a:bodyPr>
          <a:lstStyle>
            <a:lvl1pPr marL="0" indent="0" algn="l">
              <a:buNone/>
              <a:defRPr sz="1833" baseline="0">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Name</a:t>
            </a:r>
            <a:br>
              <a:rPr lang="en-US"/>
            </a:br>
            <a:r>
              <a:rPr lang="en-US"/>
              <a:t>Role</a:t>
            </a:r>
            <a:br>
              <a:rPr lang="en-US"/>
            </a:br>
            <a:r>
              <a:rPr lang="en-US"/>
              <a:t>Date, Location etc.</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060" t="5143"/>
          <a:stretch/>
        </p:blipFill>
        <p:spPr>
          <a:xfrm>
            <a:off x="21198" y="79665"/>
            <a:ext cx="6760781" cy="3577936"/>
          </a:xfrm>
          <a:prstGeom prst="rect">
            <a:avLst/>
          </a:prstGeom>
        </p:spPr>
      </p:pic>
      <p:sp>
        <p:nvSpPr>
          <p:cNvPr id="5" name="Rectangle 4"/>
          <p:cNvSpPr/>
          <p:nvPr/>
        </p:nvSpPr>
        <p:spPr>
          <a:xfrm>
            <a:off x="76221" y="6248400"/>
            <a:ext cx="2132567"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833"/>
          </a:p>
        </p:txBody>
      </p:sp>
      <p:sp>
        <p:nvSpPr>
          <p:cNvPr id="10" name="Title 9"/>
          <p:cNvSpPr>
            <a:spLocks noGrp="1"/>
          </p:cNvSpPr>
          <p:nvPr>
            <p:ph type="title"/>
          </p:nvPr>
        </p:nvSpPr>
        <p:spPr>
          <a:xfrm>
            <a:off x="99007" y="3657600"/>
            <a:ext cx="12192000" cy="1143000"/>
          </a:xfrm>
        </p:spPr>
        <p:txBody>
          <a:bodyPr/>
          <a:lstStyle>
            <a:lvl1pPr algn="ctr">
              <a:defRPr/>
            </a:lvl1pPr>
          </a:lstStyle>
          <a:p>
            <a:r>
              <a:rPr lang="fr-FR"/>
              <a:t>Modifiez le style du titre</a:t>
            </a:r>
            <a:endParaRPr lang="en-US"/>
          </a:p>
        </p:txBody>
      </p:sp>
      <p:pic>
        <p:nvPicPr>
          <p:cNvPr id="7" name="Image 6" descr="Une image contenant texte&#10;&#10;Description générée automatiquement">
            <a:extLst>
              <a:ext uri="{FF2B5EF4-FFF2-40B4-BE49-F238E27FC236}">
                <a16:creationId xmlns:a16="http://schemas.microsoft.com/office/drawing/2014/main" id="{2655F776-A984-4671-8E35-57DCA6340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7" y="6413500"/>
            <a:ext cx="1169413" cy="293145"/>
          </a:xfrm>
          <a:prstGeom prst="rect">
            <a:avLst/>
          </a:prstGeom>
        </p:spPr>
      </p:pic>
    </p:spTree>
    <p:extLst>
      <p:ext uri="{BB962C8B-B14F-4D97-AF65-F5344CB8AC3E}">
        <p14:creationId xmlns:p14="http://schemas.microsoft.com/office/powerpoint/2010/main" val="64021841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587" y="0"/>
            <a:ext cx="12191999" cy="1143000"/>
          </a:xfrm>
          <a:noFill/>
        </p:spPr>
        <p:txBody>
          <a:bodyPr/>
          <a:lstStyle>
            <a:lvl1pPr algn="l">
              <a:defRPr b="1">
                <a:solidFill>
                  <a:schemeClr val="tx1"/>
                </a:solidFill>
              </a:defRPr>
            </a:lvl1p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7" name="Straight Connector 6"/>
          <p:cNvCxnSpPr/>
          <p:nvPr/>
        </p:nvCxnSpPr>
        <p:spPr>
          <a:xfrm>
            <a:off x="0" y="1143000"/>
            <a:ext cx="10972800" cy="0"/>
          </a:xfrm>
          <a:prstGeom prst="line">
            <a:avLst/>
          </a:prstGeom>
          <a:ln w="38100">
            <a:solidFill>
              <a:srgbClr val="ECAB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527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1143000"/>
          </a:xfrm>
          <a:noFill/>
        </p:spPr>
        <p:txBody>
          <a:bodyPr/>
          <a:lstStyle>
            <a:lvl1pPr>
              <a:defRPr b="1">
                <a:solidFill>
                  <a:schemeClr val="tx1"/>
                </a:solidFill>
              </a:defRPr>
            </a:lvl1pPr>
          </a:lstStyle>
          <a:p>
            <a:r>
              <a:rPr lang="fr-FR"/>
              <a:t>Modifiez le style du titre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33"/>
            </a:lvl1pPr>
            <a:lvl2pPr>
              <a:defRPr sz="2417"/>
            </a:lvl2pPr>
            <a:lvl3pPr>
              <a:defRPr sz="2000"/>
            </a:lvl3pPr>
            <a:lvl4pPr>
              <a:defRPr sz="1833"/>
            </a:lvl4pPr>
            <a:lvl5pPr>
              <a:defRPr sz="1833"/>
            </a:lvl5pPr>
            <a:lvl6pPr>
              <a:defRPr sz="1833"/>
            </a:lvl6pPr>
            <a:lvl7pPr>
              <a:defRPr sz="1833"/>
            </a:lvl7pPr>
            <a:lvl8pPr>
              <a:defRPr sz="1833"/>
            </a:lvl8pPr>
            <a:lvl9pPr>
              <a:defRPr sz="18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33"/>
            </a:lvl1pPr>
            <a:lvl2pPr>
              <a:defRPr sz="2417"/>
            </a:lvl2pPr>
            <a:lvl3pPr>
              <a:defRPr sz="2000"/>
            </a:lvl3pPr>
            <a:lvl4pPr>
              <a:defRPr sz="1833"/>
            </a:lvl4pPr>
            <a:lvl5pPr>
              <a:defRPr sz="1833"/>
            </a:lvl5pPr>
            <a:lvl6pPr>
              <a:defRPr sz="1833"/>
            </a:lvl6pPr>
            <a:lvl7pPr>
              <a:defRPr sz="1833"/>
            </a:lvl7pPr>
            <a:lvl8pPr>
              <a:defRPr sz="1833"/>
            </a:lvl8pPr>
            <a:lvl9pPr>
              <a:defRPr sz="18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Footer Placeholder 5"/>
          <p:cNvSpPr>
            <a:spLocks noGrp="1"/>
          </p:cNvSpPr>
          <p:nvPr>
            <p:ph type="ftr" sz="quarter" idx="11"/>
          </p:nvPr>
        </p:nvSpPr>
        <p:spPr/>
        <p:txBody>
          <a:bodyPr/>
          <a:lstStyle/>
          <a:p>
            <a:pPr defTabSz="91436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63"/>
            <a:fld id="{375B4999-003E-4EC4-80C9-6038144647E8}" type="slidenum">
              <a:rPr lang="en-US" smtClean="0">
                <a:solidFill>
                  <a:prstClr val="black">
                    <a:tint val="75000"/>
                  </a:prstClr>
                </a:solidFill>
              </a:rPr>
              <a:pPr defTabSz="914363"/>
              <a:t>‹#›</a:t>
            </a:fld>
            <a:endParaRPr lang="en-US">
              <a:solidFill>
                <a:prstClr val="black">
                  <a:tint val="75000"/>
                </a:prstClr>
              </a:solidFill>
            </a:endParaRPr>
          </a:p>
        </p:txBody>
      </p:sp>
      <p:cxnSp>
        <p:nvCxnSpPr>
          <p:cNvPr id="11" name="Straight Connector 10"/>
          <p:cNvCxnSpPr/>
          <p:nvPr/>
        </p:nvCxnSpPr>
        <p:spPr>
          <a:xfrm>
            <a:off x="0" y="1143000"/>
            <a:ext cx="10972800" cy="0"/>
          </a:xfrm>
          <a:prstGeom prst="line">
            <a:avLst/>
          </a:prstGeom>
          <a:ln w="38100">
            <a:solidFill>
              <a:srgbClr val="ECAB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246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1">
                <a:solidFill>
                  <a:schemeClr val="tx1"/>
                </a:solidFill>
              </a:defRPr>
            </a:lvl1pPr>
          </a:lstStyle>
          <a:p>
            <a:r>
              <a:rPr lang="fr-FR"/>
              <a:t>Modifiez le style du titre</a:t>
            </a:r>
            <a:endParaRPr lang="en-US"/>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17" b="1"/>
            </a:lvl1pPr>
            <a:lvl2pPr marL="457182" indent="0">
              <a:buNone/>
              <a:defRPr sz="2000" b="1"/>
            </a:lvl2pPr>
            <a:lvl3pPr marL="914363" indent="0">
              <a:buNone/>
              <a:defRPr sz="1833" b="1"/>
            </a:lvl3pPr>
            <a:lvl4pPr marL="1371545" indent="0">
              <a:buNone/>
              <a:defRPr sz="1583" b="1"/>
            </a:lvl4pPr>
            <a:lvl5pPr marL="1828727" indent="0">
              <a:buNone/>
              <a:defRPr sz="1583" b="1"/>
            </a:lvl5pPr>
            <a:lvl6pPr marL="2285909" indent="0">
              <a:buNone/>
              <a:defRPr sz="1583" b="1"/>
            </a:lvl6pPr>
            <a:lvl7pPr marL="2743090" indent="0">
              <a:buNone/>
              <a:defRPr sz="1583" b="1"/>
            </a:lvl7pPr>
            <a:lvl8pPr marL="3200272" indent="0">
              <a:buNone/>
              <a:defRPr sz="1583" b="1"/>
            </a:lvl8pPr>
            <a:lvl9pPr marL="3657454" indent="0">
              <a:buNone/>
              <a:defRPr sz="1583" b="1"/>
            </a:lvl9pPr>
          </a:lstStyle>
          <a:p>
            <a:pPr lvl="0"/>
            <a:r>
              <a:rPr lang="fr-FR"/>
              <a:t>Cliquez pour modifier les styles du texte du masque</a:t>
            </a:r>
          </a:p>
        </p:txBody>
      </p:sp>
      <p:sp>
        <p:nvSpPr>
          <p:cNvPr id="4" name="Content Placeholder 3"/>
          <p:cNvSpPr>
            <a:spLocks noGrp="1"/>
          </p:cNvSpPr>
          <p:nvPr>
            <p:ph sz="half" idx="2"/>
          </p:nvPr>
        </p:nvSpPr>
        <p:spPr>
          <a:xfrm>
            <a:off x="609601" y="2174875"/>
            <a:ext cx="5386917" cy="3951288"/>
          </a:xfrm>
        </p:spPr>
        <p:txBody>
          <a:bodyPr/>
          <a:lstStyle>
            <a:lvl1pPr>
              <a:defRPr sz="2417"/>
            </a:lvl1pPr>
            <a:lvl2pPr>
              <a:defRPr sz="2000"/>
            </a:lvl2pPr>
            <a:lvl3pPr>
              <a:defRPr sz="1833"/>
            </a:lvl3pPr>
            <a:lvl4pPr>
              <a:defRPr sz="1583"/>
            </a:lvl4pPr>
            <a:lvl5pPr>
              <a:defRPr sz="1583"/>
            </a:lvl5pPr>
            <a:lvl6pPr>
              <a:defRPr sz="1583"/>
            </a:lvl6pPr>
            <a:lvl7pPr>
              <a:defRPr sz="1583"/>
            </a:lvl7pPr>
            <a:lvl8pPr>
              <a:defRPr sz="1583"/>
            </a:lvl8pPr>
            <a:lvl9pPr>
              <a:defRPr sz="158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17" b="1"/>
            </a:lvl1pPr>
            <a:lvl2pPr marL="457182" indent="0">
              <a:buNone/>
              <a:defRPr sz="2000" b="1"/>
            </a:lvl2pPr>
            <a:lvl3pPr marL="914363" indent="0">
              <a:buNone/>
              <a:defRPr sz="1833" b="1"/>
            </a:lvl3pPr>
            <a:lvl4pPr marL="1371545" indent="0">
              <a:buNone/>
              <a:defRPr sz="1583" b="1"/>
            </a:lvl4pPr>
            <a:lvl5pPr marL="1828727" indent="0">
              <a:buNone/>
              <a:defRPr sz="1583" b="1"/>
            </a:lvl5pPr>
            <a:lvl6pPr marL="2285909" indent="0">
              <a:buNone/>
              <a:defRPr sz="1583" b="1"/>
            </a:lvl6pPr>
            <a:lvl7pPr marL="2743090" indent="0">
              <a:buNone/>
              <a:defRPr sz="1583" b="1"/>
            </a:lvl7pPr>
            <a:lvl8pPr marL="3200272" indent="0">
              <a:buNone/>
              <a:defRPr sz="1583" b="1"/>
            </a:lvl8pPr>
            <a:lvl9pPr marL="3657454" indent="0">
              <a:buNone/>
              <a:defRPr sz="1583" b="1"/>
            </a:lvl9pPr>
          </a:lstStyle>
          <a:p>
            <a:pPr lvl="0"/>
            <a:r>
              <a:rPr lang="fr-FR"/>
              <a:t>Cliquez pour modifier les styles du texte du masque</a:t>
            </a:r>
          </a:p>
        </p:txBody>
      </p:sp>
      <p:sp>
        <p:nvSpPr>
          <p:cNvPr id="6" name="Content Placeholder 5"/>
          <p:cNvSpPr>
            <a:spLocks noGrp="1"/>
          </p:cNvSpPr>
          <p:nvPr>
            <p:ph sz="quarter" idx="4"/>
          </p:nvPr>
        </p:nvSpPr>
        <p:spPr>
          <a:xfrm>
            <a:off x="6193368" y="2174875"/>
            <a:ext cx="5389033" cy="3951288"/>
          </a:xfrm>
        </p:spPr>
        <p:txBody>
          <a:bodyPr/>
          <a:lstStyle>
            <a:lvl1pPr>
              <a:defRPr sz="2417"/>
            </a:lvl1pPr>
            <a:lvl2pPr>
              <a:defRPr sz="2000"/>
            </a:lvl2pPr>
            <a:lvl3pPr>
              <a:defRPr sz="1833"/>
            </a:lvl3pPr>
            <a:lvl4pPr>
              <a:defRPr sz="1583"/>
            </a:lvl4pPr>
            <a:lvl5pPr>
              <a:defRPr sz="1583"/>
            </a:lvl5pPr>
            <a:lvl6pPr>
              <a:defRPr sz="1583"/>
            </a:lvl6pPr>
            <a:lvl7pPr>
              <a:defRPr sz="1583"/>
            </a:lvl7pPr>
            <a:lvl8pPr>
              <a:defRPr sz="1583"/>
            </a:lvl8pPr>
            <a:lvl9pPr>
              <a:defRPr sz="158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8" name="Footer Placeholder 7"/>
          <p:cNvSpPr>
            <a:spLocks noGrp="1"/>
          </p:cNvSpPr>
          <p:nvPr>
            <p:ph type="ftr" sz="quarter" idx="11"/>
          </p:nvPr>
        </p:nvSpPr>
        <p:spPr/>
        <p:txBody>
          <a:bodyPr/>
          <a:lstStyle/>
          <a:p>
            <a:pPr defTabSz="91436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63"/>
            <a:fld id="{375B4999-003E-4EC4-80C9-6038144647E8}" type="slidenum">
              <a:rPr lang="en-US" smtClean="0">
                <a:solidFill>
                  <a:prstClr val="black">
                    <a:tint val="75000"/>
                  </a:prstClr>
                </a:solidFill>
              </a:rPr>
              <a:pPr defTabSz="914363"/>
              <a:t>‹#›</a:t>
            </a:fld>
            <a:endParaRPr lang="en-US">
              <a:solidFill>
                <a:prstClr val="black">
                  <a:tint val="75000"/>
                </a:prstClr>
              </a:solidFill>
            </a:endParaRPr>
          </a:p>
        </p:txBody>
      </p:sp>
      <p:cxnSp>
        <p:nvCxnSpPr>
          <p:cNvPr id="11" name="Straight Connector 10"/>
          <p:cNvCxnSpPr/>
          <p:nvPr/>
        </p:nvCxnSpPr>
        <p:spPr>
          <a:xfrm>
            <a:off x="0" y="1143000"/>
            <a:ext cx="10972800" cy="0"/>
          </a:xfrm>
          <a:prstGeom prst="line">
            <a:avLst/>
          </a:prstGeom>
          <a:ln w="38100">
            <a:solidFill>
              <a:srgbClr val="ECAB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304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1">
                <a:solidFill>
                  <a:schemeClr val="tx1"/>
                </a:solidFill>
              </a:defRPr>
            </a:lvl1pPr>
          </a:lstStyle>
          <a:p>
            <a:r>
              <a:rPr lang="fr-FR"/>
              <a:t>Modifiez le style du titre</a:t>
            </a:r>
            <a:endParaRPr lang="en-US"/>
          </a:p>
        </p:txBody>
      </p:sp>
      <p:sp>
        <p:nvSpPr>
          <p:cNvPr id="4" name="Footer Placeholder 3"/>
          <p:cNvSpPr>
            <a:spLocks noGrp="1"/>
          </p:cNvSpPr>
          <p:nvPr>
            <p:ph type="ftr" sz="quarter" idx="11"/>
          </p:nvPr>
        </p:nvSpPr>
        <p:spPr/>
        <p:txBody>
          <a:bodyPr/>
          <a:lstStyle/>
          <a:p>
            <a:pPr defTabSz="91436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63"/>
            <a:fld id="{375B4999-003E-4EC4-80C9-6038144647E8}" type="slidenum">
              <a:rPr lang="en-US" smtClean="0">
                <a:solidFill>
                  <a:prstClr val="black">
                    <a:tint val="75000"/>
                  </a:prstClr>
                </a:solidFill>
              </a:rPr>
              <a:pPr defTabSz="914363"/>
              <a:t>‹#›</a:t>
            </a:fld>
            <a:endParaRPr lang="en-US">
              <a:solidFill>
                <a:prstClr val="black">
                  <a:tint val="75000"/>
                </a:prstClr>
              </a:solidFill>
            </a:endParaRPr>
          </a:p>
        </p:txBody>
      </p:sp>
      <p:cxnSp>
        <p:nvCxnSpPr>
          <p:cNvPr id="9" name="Straight Connector 8"/>
          <p:cNvCxnSpPr/>
          <p:nvPr/>
        </p:nvCxnSpPr>
        <p:spPr>
          <a:xfrm>
            <a:off x="0" y="1143000"/>
            <a:ext cx="10972800" cy="0"/>
          </a:xfrm>
          <a:prstGeom prst="line">
            <a:avLst/>
          </a:prstGeom>
          <a:ln w="38100">
            <a:solidFill>
              <a:srgbClr val="ECAB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779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1">
                <a:solidFill>
                  <a:schemeClr val="tx1"/>
                </a:solidFill>
              </a:defRPr>
            </a:lvl1p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Footer Placeholder 4"/>
          <p:cNvSpPr>
            <a:spLocks noGrp="1"/>
          </p:cNvSpPr>
          <p:nvPr>
            <p:ph type="ftr" sz="quarter" idx="11"/>
          </p:nvPr>
        </p:nvSpPr>
        <p:spPr/>
        <p:txBody>
          <a:bodyPr/>
          <a:lstStyle/>
          <a:p>
            <a:pPr defTabSz="91436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63"/>
            <a:fld id="{375B4999-003E-4EC4-80C9-6038144647E8}" type="slidenum">
              <a:rPr lang="en-US" smtClean="0">
                <a:solidFill>
                  <a:prstClr val="black">
                    <a:tint val="75000"/>
                  </a:prstClr>
                </a:solidFill>
              </a:rPr>
              <a:pPr defTabSz="914363"/>
              <a:t>‹#›</a:t>
            </a:fld>
            <a:endParaRPr lang="en-US">
              <a:solidFill>
                <a:prstClr val="black">
                  <a:tint val="75000"/>
                </a:prstClr>
              </a:solidFill>
            </a:endParaRPr>
          </a:p>
        </p:txBody>
      </p:sp>
      <p:cxnSp>
        <p:nvCxnSpPr>
          <p:cNvPr id="10" name="Straight Connector 9"/>
          <p:cNvCxnSpPr/>
          <p:nvPr/>
        </p:nvCxnSpPr>
        <p:spPr>
          <a:xfrm>
            <a:off x="0" y="1143000"/>
            <a:ext cx="10972800" cy="0"/>
          </a:xfrm>
          <a:prstGeom prst="line">
            <a:avLst/>
          </a:prstGeom>
          <a:ln w="38100">
            <a:solidFill>
              <a:srgbClr val="ECAB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470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941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1956600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209675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19681469"/>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6/14/2023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2049192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587" y="0"/>
            <a:ext cx="12191999" cy="1143000"/>
          </a:xfrm>
          <a:noFill/>
        </p:spPr>
        <p:txBody>
          <a:bodyPr/>
          <a:lstStyle>
            <a:lvl1pPr algn="l">
              <a:defRPr b="1">
                <a:solidFill>
                  <a:schemeClr val="tx1"/>
                </a:solidFill>
              </a:defRPr>
            </a:lvl1p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7" name="Straight Connector 6"/>
          <p:cNvCxnSpPr/>
          <p:nvPr/>
        </p:nvCxnSpPr>
        <p:spPr>
          <a:xfrm>
            <a:off x="0" y="1143000"/>
            <a:ext cx="10972800" cy="0"/>
          </a:xfrm>
          <a:prstGeom prst="line">
            <a:avLst/>
          </a:prstGeom>
          <a:ln w="38100">
            <a:solidFill>
              <a:srgbClr val="ECAB0A"/>
            </a:solidFill>
          </a:ln>
        </p:spPr>
        <p:style>
          <a:lnRef idx="1">
            <a:schemeClr val="accent1"/>
          </a:lnRef>
          <a:fillRef idx="0">
            <a:schemeClr val="accent1"/>
          </a:fillRef>
          <a:effectRef idx="0">
            <a:schemeClr val="accent1"/>
          </a:effectRef>
          <a:fontRef idx="minor">
            <a:schemeClr val="tx1"/>
          </a:fontRef>
        </p:style>
      </p:cxnSp>
      <p:sp>
        <p:nvSpPr>
          <p:cNvPr id="4" name="Flowchart: Manual Input 4">
            <a:extLst>
              <a:ext uri="{FF2B5EF4-FFF2-40B4-BE49-F238E27FC236}">
                <a16:creationId xmlns:a16="http://schemas.microsoft.com/office/drawing/2014/main" id="{5D5134C8-0A6F-4F74-EC36-6EA6CB1A0019}"/>
              </a:ext>
            </a:extLst>
          </p:cNvPr>
          <p:cNvSpPr/>
          <p:nvPr userDrawn="1"/>
        </p:nvSpPr>
        <p:spPr>
          <a:xfrm rot="5400000" flipH="1">
            <a:off x="178227" y="-178228"/>
            <a:ext cx="979715" cy="133617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385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38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385"/>
                </a:moveTo>
                <a:lnTo>
                  <a:pt x="10000" y="0"/>
                </a:lnTo>
                <a:lnTo>
                  <a:pt x="10000" y="10000"/>
                </a:lnTo>
                <a:lnTo>
                  <a:pt x="0" y="10000"/>
                </a:lnTo>
                <a:lnTo>
                  <a:pt x="0" y="4385"/>
                </a:lnTo>
                <a:close/>
              </a:path>
            </a:pathLst>
          </a:cu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17A71F20-EA8D-F5BE-4063-1004FD34C5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2274" y="6152528"/>
            <a:ext cx="1673626" cy="385526"/>
          </a:xfrm>
          <a:prstGeom prst="rect">
            <a:avLst/>
          </a:prstGeom>
        </p:spPr>
      </p:pic>
      <p:sp>
        <p:nvSpPr>
          <p:cNvPr id="6" name="Flowchart: Manual Input 4">
            <a:extLst>
              <a:ext uri="{FF2B5EF4-FFF2-40B4-BE49-F238E27FC236}">
                <a16:creationId xmlns:a16="http://schemas.microsoft.com/office/drawing/2014/main" id="{243E5764-A350-010A-9AA1-025FCE93E08D}"/>
              </a:ext>
            </a:extLst>
          </p:cNvPr>
          <p:cNvSpPr/>
          <p:nvPr userDrawn="1"/>
        </p:nvSpPr>
        <p:spPr>
          <a:xfrm rot="5400000" flipH="1">
            <a:off x="178228" y="-178228"/>
            <a:ext cx="979715" cy="133617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385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38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385"/>
                </a:moveTo>
                <a:lnTo>
                  <a:pt x="10000" y="0"/>
                </a:lnTo>
                <a:lnTo>
                  <a:pt x="10000" y="10000"/>
                </a:lnTo>
                <a:lnTo>
                  <a:pt x="0" y="10000"/>
                </a:lnTo>
                <a:lnTo>
                  <a:pt x="0" y="4385"/>
                </a:lnTo>
                <a:close/>
              </a:path>
            </a:pathLst>
          </a:cu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5031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6/14/2023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5718085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6/14/2023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1008820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7521995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6563818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1614794"/>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996291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7413713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White background – titl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876000" y="2707989"/>
            <a:ext cx="10440000" cy="937292"/>
          </a:xfrm>
          <a:prstGeom prst="rect">
            <a:avLst/>
          </a:prstGeom>
          <a:noFill/>
          <a:ln>
            <a:noFill/>
          </a:ln>
        </p:spPr>
        <p:txBody>
          <a:bodyPr/>
          <a:lstStyle>
            <a:lvl1pPr marL="0" indent="0" algn="ctr">
              <a:buNone/>
              <a:defRPr sz="3600" b="0" i="0" cap="none" spc="98" baseline="0">
                <a:solidFill>
                  <a:srgbClr val="004277"/>
                </a:solidFill>
                <a:latin typeface="Arial" panose="020B0604020202020204" pitchFamily="34" charset="0"/>
                <a:cs typeface="Arial" panose="020B0604020202020204" pitchFamily="34" charset="0"/>
              </a:defRPr>
            </a:lvl1pPr>
            <a:lvl2pPr marL="342900" indent="0">
              <a:buNone/>
              <a:defRPr b="0" i="0">
                <a:latin typeface="Univers" panose="020B0503020202020204" pitchFamily="34" charset="0"/>
              </a:defRPr>
            </a:lvl2pPr>
            <a:lvl3pPr marL="685800" indent="0">
              <a:buNone/>
              <a:defRPr b="0" i="0">
                <a:latin typeface="Univers" panose="020B0503020202020204" pitchFamily="34" charset="0"/>
              </a:defRPr>
            </a:lvl3pPr>
            <a:lvl4pPr marL="1028700" indent="0">
              <a:buNone/>
              <a:defRPr b="0" i="0">
                <a:latin typeface="Univers" panose="020B0503020202020204" pitchFamily="34" charset="0"/>
              </a:defRPr>
            </a:lvl4pPr>
            <a:lvl5pPr marL="1371600" indent="0">
              <a:buNone/>
              <a:defRPr b="0" i="0">
                <a:latin typeface="Univers" panose="020B0503020202020204" pitchFamily="34" charset="0"/>
              </a:defRPr>
            </a:lvl5pPr>
          </a:lstStyle>
          <a:p>
            <a:pPr lvl="0"/>
            <a:r>
              <a:rPr lang="en-US" dirty="0"/>
              <a:t>TITLE GOES HERE</a:t>
            </a:r>
          </a:p>
        </p:txBody>
      </p:sp>
      <p:sp>
        <p:nvSpPr>
          <p:cNvPr id="10" name="Text Placeholder 6"/>
          <p:cNvSpPr>
            <a:spLocks noGrp="1"/>
          </p:cNvSpPr>
          <p:nvPr>
            <p:ph type="body" sz="quarter" idx="11" hasCustomPrompt="1"/>
          </p:nvPr>
        </p:nvSpPr>
        <p:spPr>
          <a:xfrm>
            <a:off x="810764" y="3773350"/>
            <a:ext cx="10505237" cy="546011"/>
          </a:xfrm>
          <a:prstGeom prst="rect">
            <a:avLst/>
          </a:prstGeom>
        </p:spPr>
        <p:txBody>
          <a:bodyPr/>
          <a:lstStyle>
            <a:lvl1pPr marL="0" indent="0" algn="ctr">
              <a:buNone/>
              <a:defRPr sz="2100">
                <a:solidFill>
                  <a:srgbClr val="004277"/>
                </a:solidFill>
                <a:latin typeface="Arial" panose="020B0604020202020204" pitchFamily="34" charset="0"/>
                <a:cs typeface="Arial" panose="020B0604020202020204" pitchFamily="34" charset="0"/>
              </a:defRPr>
            </a:lvl1pPr>
          </a:lstStyle>
          <a:p>
            <a:r>
              <a:rPr lang="en-US" dirty="0"/>
              <a:t>SUB TITLE</a:t>
            </a:r>
          </a:p>
        </p:txBody>
      </p:sp>
    </p:spTree>
    <p:extLst>
      <p:ext uri="{BB962C8B-B14F-4D97-AF65-F5344CB8AC3E}">
        <p14:creationId xmlns:p14="http://schemas.microsoft.com/office/powerpoint/2010/main" val="32712721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White background – title &amp; copy">
    <p:spTree>
      <p:nvGrpSpPr>
        <p:cNvPr id="1" name=""/>
        <p:cNvGrpSpPr/>
        <p:nvPr/>
      </p:nvGrpSpPr>
      <p:grpSpPr>
        <a:xfrm>
          <a:off x="0" y="0"/>
          <a:ext cx="0" cy="0"/>
          <a:chOff x="0" y="0"/>
          <a:chExt cx="0" cy="0"/>
        </a:xfrm>
      </p:grpSpPr>
      <p:sp>
        <p:nvSpPr>
          <p:cNvPr id="13" name="Text Placeholder 9"/>
          <p:cNvSpPr>
            <a:spLocks noGrp="1"/>
          </p:cNvSpPr>
          <p:nvPr>
            <p:ph idx="11"/>
          </p:nvPr>
        </p:nvSpPr>
        <p:spPr>
          <a:xfrm>
            <a:off x="770125" y="2081185"/>
            <a:ext cx="10583679" cy="4149755"/>
          </a:xfrm>
          <a:prstGeom prst="rect">
            <a:avLst/>
          </a:prstGeom>
        </p:spPr>
        <p:txBody>
          <a:bodyPr vert="horz" lIns="91440" tIns="45720" rIns="91440" bIns="45720" rtlCol="0">
            <a:normAutofit/>
          </a:bodyPr>
          <a:lstStyle>
            <a:lvl1pPr>
              <a:defRPr sz="1600" b="0" i="0">
                <a:solidFill>
                  <a:srgbClr val="004277"/>
                </a:solidFill>
                <a:latin typeface="Arial" panose="020B0604020202020204" pitchFamily="34" charset="0"/>
                <a:cs typeface="Arial" panose="020B0604020202020204" pitchFamily="34" charset="0"/>
              </a:defRPr>
            </a:lvl1pPr>
            <a:lvl2pPr>
              <a:defRPr sz="1600" b="0" i="0">
                <a:solidFill>
                  <a:srgbClr val="004277"/>
                </a:solidFill>
                <a:latin typeface="Arial" panose="020B0604020202020204" pitchFamily="34" charset="0"/>
                <a:cs typeface="Arial" panose="020B0604020202020204" pitchFamily="34" charset="0"/>
              </a:defRPr>
            </a:lvl2pPr>
            <a:lvl3pPr>
              <a:defRPr sz="1600" b="0" i="0">
                <a:solidFill>
                  <a:srgbClr val="004277"/>
                </a:solidFill>
                <a:latin typeface="Arial" panose="020B0604020202020204" pitchFamily="34" charset="0"/>
                <a:cs typeface="Arial" panose="020B0604020202020204" pitchFamily="34" charset="0"/>
              </a:defRPr>
            </a:lvl3pPr>
            <a:lvl4pPr>
              <a:defRPr sz="1600" b="0" i="0">
                <a:solidFill>
                  <a:srgbClr val="004277"/>
                </a:solidFill>
                <a:latin typeface="Arial" panose="020B0604020202020204" pitchFamily="34" charset="0"/>
                <a:cs typeface="Arial" panose="020B0604020202020204" pitchFamily="34" charset="0"/>
              </a:defRPr>
            </a:lvl4pPr>
            <a:lvl5pPr>
              <a:defRPr sz="1600" b="0" i="0">
                <a:solidFill>
                  <a:srgbClr val="004277"/>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
          <p:cNvSpPr>
            <a:spLocks noGrp="1"/>
          </p:cNvSpPr>
          <p:nvPr>
            <p:ph type="body" sz="quarter" idx="10" hasCustomPrompt="1"/>
          </p:nvPr>
        </p:nvSpPr>
        <p:spPr>
          <a:xfrm>
            <a:off x="770124" y="1369259"/>
            <a:ext cx="10545877" cy="403910"/>
          </a:xfrm>
          <a:prstGeom prst="rect">
            <a:avLst/>
          </a:prstGeom>
        </p:spPr>
        <p:txBody>
          <a:bodyPr>
            <a:noAutofit/>
          </a:bodyPr>
          <a:lstStyle>
            <a:lvl1pPr marL="0" indent="0">
              <a:buNone/>
              <a:defRPr sz="2100">
                <a:solidFill>
                  <a:srgbClr val="004277"/>
                </a:solidFill>
                <a:latin typeface="Arial" panose="020B0604020202020204" pitchFamily="34" charset="0"/>
                <a:cs typeface="Arial" panose="020B0604020202020204" pitchFamily="34" charset="0"/>
              </a:defRPr>
            </a:lvl1pPr>
          </a:lstStyle>
          <a:p>
            <a:r>
              <a:rPr lang="en-US" dirty="0"/>
              <a:t>SUB TITLE GOES HERE</a:t>
            </a:r>
          </a:p>
        </p:txBody>
      </p:sp>
    </p:spTree>
    <p:extLst>
      <p:ext uri="{BB962C8B-B14F-4D97-AF65-F5344CB8AC3E}">
        <p14:creationId xmlns:p14="http://schemas.microsoft.com/office/powerpoint/2010/main" val="2087202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White background – 3 images">
    <p:spTree>
      <p:nvGrpSpPr>
        <p:cNvPr id="1" name=""/>
        <p:cNvGrpSpPr/>
        <p:nvPr/>
      </p:nvGrpSpPr>
      <p:grpSpPr>
        <a:xfrm>
          <a:off x="0" y="0"/>
          <a:ext cx="0" cy="0"/>
          <a:chOff x="0" y="0"/>
          <a:chExt cx="0" cy="0"/>
        </a:xfrm>
      </p:grpSpPr>
      <p:sp>
        <p:nvSpPr>
          <p:cNvPr id="10" name="Content Placeholder 4"/>
          <p:cNvSpPr>
            <a:spLocks noGrp="1"/>
          </p:cNvSpPr>
          <p:nvPr>
            <p:ph sz="quarter" idx="15" hasCustomPrompt="1"/>
          </p:nvPr>
        </p:nvSpPr>
        <p:spPr>
          <a:xfrm>
            <a:off x="8056565" y="2081741"/>
            <a:ext cx="3259137" cy="4149198"/>
          </a:xfrm>
          <a:prstGeom prst="rect">
            <a:avLst/>
          </a:prstGeom>
        </p:spPr>
        <p:txBody>
          <a:bodyPr/>
          <a:lstStyle>
            <a:lvl1pPr marL="0" indent="0">
              <a:buNone/>
              <a:defRPr sz="1200" b="0" i="0">
                <a:solidFill>
                  <a:srgbClr val="004277"/>
                </a:solidFill>
                <a:latin typeface="Arial" panose="020B0604020202020204" pitchFamily="34" charset="0"/>
                <a:cs typeface="Arial" panose="020B0604020202020204" pitchFamily="34" charset="0"/>
              </a:defRPr>
            </a:lvl1pPr>
          </a:lstStyle>
          <a:p>
            <a:pPr lvl="0"/>
            <a:r>
              <a:rPr lang="en-US" dirty="0"/>
              <a:t>Picture / graph goes here</a:t>
            </a:r>
          </a:p>
        </p:txBody>
      </p:sp>
      <p:sp>
        <p:nvSpPr>
          <p:cNvPr id="11" name="Content Placeholder 4"/>
          <p:cNvSpPr>
            <a:spLocks noGrp="1"/>
          </p:cNvSpPr>
          <p:nvPr>
            <p:ph sz="quarter" idx="16" hasCustomPrompt="1"/>
          </p:nvPr>
        </p:nvSpPr>
        <p:spPr>
          <a:xfrm>
            <a:off x="876001" y="2081741"/>
            <a:ext cx="3259137" cy="4149198"/>
          </a:xfrm>
          <a:prstGeom prst="rect">
            <a:avLst/>
          </a:prstGeom>
        </p:spPr>
        <p:txBody>
          <a:bodyPr/>
          <a:lstStyle>
            <a:lvl1pPr marL="0" indent="0">
              <a:buNone/>
              <a:defRPr sz="1200" b="0" i="0">
                <a:solidFill>
                  <a:srgbClr val="004277"/>
                </a:solidFill>
                <a:latin typeface="Arial" panose="020B0604020202020204" pitchFamily="34" charset="0"/>
                <a:cs typeface="Arial" panose="020B0604020202020204" pitchFamily="34" charset="0"/>
              </a:defRPr>
            </a:lvl1pPr>
          </a:lstStyle>
          <a:p>
            <a:pPr lvl="0"/>
            <a:r>
              <a:rPr lang="en-US" dirty="0"/>
              <a:t>Picture / graph goes here</a:t>
            </a:r>
          </a:p>
        </p:txBody>
      </p:sp>
      <p:sp>
        <p:nvSpPr>
          <p:cNvPr id="15" name="Content Placeholder 4"/>
          <p:cNvSpPr>
            <a:spLocks noGrp="1"/>
          </p:cNvSpPr>
          <p:nvPr>
            <p:ph sz="quarter" idx="17" hasCustomPrompt="1"/>
          </p:nvPr>
        </p:nvSpPr>
        <p:spPr>
          <a:xfrm>
            <a:off x="4466432" y="2081741"/>
            <a:ext cx="3259137" cy="4149198"/>
          </a:xfrm>
          <a:prstGeom prst="rect">
            <a:avLst/>
          </a:prstGeom>
        </p:spPr>
        <p:txBody>
          <a:bodyPr/>
          <a:lstStyle>
            <a:lvl1pPr marL="0" indent="0">
              <a:buNone/>
              <a:defRPr sz="1200" b="0" i="0">
                <a:solidFill>
                  <a:srgbClr val="004277"/>
                </a:solidFill>
                <a:latin typeface="Arial" panose="020B0604020202020204" pitchFamily="34" charset="0"/>
                <a:cs typeface="Arial" panose="020B0604020202020204" pitchFamily="34" charset="0"/>
              </a:defRPr>
            </a:lvl1pPr>
          </a:lstStyle>
          <a:p>
            <a:pPr lvl="0"/>
            <a:r>
              <a:rPr lang="en-US" dirty="0"/>
              <a:t>Picture / graph goes here</a:t>
            </a:r>
          </a:p>
        </p:txBody>
      </p:sp>
      <p:sp>
        <p:nvSpPr>
          <p:cNvPr id="16" name="Text Placeholder 1"/>
          <p:cNvSpPr>
            <a:spLocks noGrp="1"/>
          </p:cNvSpPr>
          <p:nvPr>
            <p:ph type="body" sz="quarter" idx="10" hasCustomPrompt="1"/>
          </p:nvPr>
        </p:nvSpPr>
        <p:spPr>
          <a:xfrm>
            <a:off x="770124" y="1369259"/>
            <a:ext cx="10545877" cy="403910"/>
          </a:xfrm>
          <a:prstGeom prst="rect">
            <a:avLst/>
          </a:prstGeom>
        </p:spPr>
        <p:txBody>
          <a:bodyPr>
            <a:noAutofit/>
          </a:bodyPr>
          <a:lstStyle>
            <a:lvl1pPr marL="0" indent="0">
              <a:buNone/>
              <a:defRPr sz="2100">
                <a:solidFill>
                  <a:srgbClr val="004277"/>
                </a:solidFill>
                <a:latin typeface="Arial" panose="020B0604020202020204" pitchFamily="34" charset="0"/>
                <a:cs typeface="Arial" panose="020B0604020202020204" pitchFamily="34" charset="0"/>
              </a:defRPr>
            </a:lvl1pPr>
          </a:lstStyle>
          <a:p>
            <a:r>
              <a:rPr lang="en-US" dirty="0"/>
              <a:t>SUB TITLE GOES HERE</a:t>
            </a:r>
          </a:p>
        </p:txBody>
      </p:sp>
    </p:spTree>
    <p:extLst>
      <p:ext uri="{BB962C8B-B14F-4D97-AF65-F5344CB8AC3E}">
        <p14:creationId xmlns:p14="http://schemas.microsoft.com/office/powerpoint/2010/main" val="478205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1143000"/>
          </a:xfrm>
          <a:noFill/>
        </p:spPr>
        <p:txBody>
          <a:bodyPr/>
          <a:lstStyle>
            <a:lvl1pPr>
              <a:defRPr b="1">
                <a:solidFill>
                  <a:schemeClr val="tx1"/>
                </a:solidFill>
              </a:defRPr>
            </a:lvl1pPr>
          </a:lstStyle>
          <a:p>
            <a:r>
              <a:rPr lang="fr-FR"/>
              <a:t>Modifiez le style du titre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33"/>
            </a:lvl1pPr>
            <a:lvl2pPr>
              <a:defRPr sz="2417"/>
            </a:lvl2pPr>
            <a:lvl3pPr>
              <a:defRPr sz="2000"/>
            </a:lvl3pPr>
            <a:lvl4pPr>
              <a:defRPr sz="1833"/>
            </a:lvl4pPr>
            <a:lvl5pPr>
              <a:defRPr sz="1833"/>
            </a:lvl5pPr>
            <a:lvl6pPr>
              <a:defRPr sz="1833"/>
            </a:lvl6pPr>
            <a:lvl7pPr>
              <a:defRPr sz="1833"/>
            </a:lvl7pPr>
            <a:lvl8pPr>
              <a:defRPr sz="1833"/>
            </a:lvl8pPr>
            <a:lvl9pPr>
              <a:defRPr sz="18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33"/>
            </a:lvl1pPr>
            <a:lvl2pPr>
              <a:defRPr sz="2417"/>
            </a:lvl2pPr>
            <a:lvl3pPr>
              <a:defRPr sz="2000"/>
            </a:lvl3pPr>
            <a:lvl4pPr>
              <a:defRPr sz="1833"/>
            </a:lvl4pPr>
            <a:lvl5pPr>
              <a:defRPr sz="1833"/>
            </a:lvl5pPr>
            <a:lvl6pPr>
              <a:defRPr sz="1833"/>
            </a:lvl6pPr>
            <a:lvl7pPr>
              <a:defRPr sz="1833"/>
            </a:lvl7pPr>
            <a:lvl8pPr>
              <a:defRPr sz="1833"/>
            </a:lvl8pPr>
            <a:lvl9pPr>
              <a:defRPr sz="183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045FC-325E-400D-9442-C6CF317D9D6F}" type="slidenum">
              <a:rPr lang="en-US" smtClean="0"/>
              <a:t>‹#›</a:t>
            </a:fld>
            <a:endParaRPr lang="en-US"/>
          </a:p>
        </p:txBody>
      </p:sp>
      <p:cxnSp>
        <p:nvCxnSpPr>
          <p:cNvPr id="11" name="Straight Connector 10"/>
          <p:cNvCxnSpPr/>
          <p:nvPr/>
        </p:nvCxnSpPr>
        <p:spPr>
          <a:xfrm>
            <a:off x="0" y="1143000"/>
            <a:ext cx="10972800" cy="0"/>
          </a:xfrm>
          <a:prstGeom prst="line">
            <a:avLst/>
          </a:prstGeom>
          <a:ln w="38100">
            <a:solidFill>
              <a:srgbClr val="ECAB0A"/>
            </a:solidFill>
          </a:ln>
        </p:spPr>
        <p:style>
          <a:lnRef idx="1">
            <a:schemeClr val="accent1"/>
          </a:lnRef>
          <a:fillRef idx="0">
            <a:schemeClr val="accent1"/>
          </a:fillRef>
          <a:effectRef idx="0">
            <a:schemeClr val="accent1"/>
          </a:effectRef>
          <a:fontRef idx="minor">
            <a:schemeClr val="tx1"/>
          </a:fontRef>
        </p:style>
      </p:cxnSp>
      <p:sp>
        <p:nvSpPr>
          <p:cNvPr id="5" name="Flowchart: Manual Input 4">
            <a:extLst>
              <a:ext uri="{FF2B5EF4-FFF2-40B4-BE49-F238E27FC236}">
                <a16:creationId xmlns:a16="http://schemas.microsoft.com/office/drawing/2014/main" id="{EDA6B17E-B818-4290-91BE-12354AE7231F}"/>
              </a:ext>
            </a:extLst>
          </p:cNvPr>
          <p:cNvSpPr/>
          <p:nvPr userDrawn="1"/>
        </p:nvSpPr>
        <p:spPr>
          <a:xfrm rot="5400000" flipH="1">
            <a:off x="178227" y="-178228"/>
            <a:ext cx="979715" cy="133617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385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38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385"/>
                </a:moveTo>
                <a:lnTo>
                  <a:pt x="10000" y="0"/>
                </a:lnTo>
                <a:lnTo>
                  <a:pt x="10000" y="10000"/>
                </a:lnTo>
                <a:lnTo>
                  <a:pt x="0" y="10000"/>
                </a:lnTo>
                <a:lnTo>
                  <a:pt x="0" y="4385"/>
                </a:lnTo>
                <a:close/>
              </a:path>
            </a:pathLst>
          </a:cu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a:extLst>
              <a:ext uri="{FF2B5EF4-FFF2-40B4-BE49-F238E27FC236}">
                <a16:creationId xmlns:a16="http://schemas.microsoft.com/office/drawing/2014/main" id="{83E9D74D-EB11-BC57-5FAF-EBE23122D4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5373" y="5898223"/>
            <a:ext cx="2310528" cy="532239"/>
          </a:xfrm>
          <a:prstGeom prst="rect">
            <a:avLst/>
          </a:prstGeom>
        </p:spPr>
      </p:pic>
    </p:spTree>
    <p:extLst>
      <p:ext uri="{BB962C8B-B14F-4D97-AF65-F5344CB8AC3E}">
        <p14:creationId xmlns:p14="http://schemas.microsoft.com/office/powerpoint/2010/main" val="3051868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1">
                <a:solidFill>
                  <a:schemeClr val="tx1"/>
                </a:solidFill>
              </a:defRPr>
            </a:lvl1pPr>
          </a:lstStyle>
          <a:p>
            <a:r>
              <a:rPr lang="fr-FR"/>
              <a:t>Modifiez le style du titre</a:t>
            </a:r>
            <a:endParaRPr lang="en-US"/>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17" b="1"/>
            </a:lvl1pPr>
            <a:lvl2pPr marL="457182" indent="0">
              <a:buNone/>
              <a:defRPr sz="2000" b="1"/>
            </a:lvl2pPr>
            <a:lvl3pPr marL="914363" indent="0">
              <a:buNone/>
              <a:defRPr sz="1833" b="1"/>
            </a:lvl3pPr>
            <a:lvl4pPr marL="1371545" indent="0">
              <a:buNone/>
              <a:defRPr sz="1583" b="1"/>
            </a:lvl4pPr>
            <a:lvl5pPr marL="1828727" indent="0">
              <a:buNone/>
              <a:defRPr sz="1583" b="1"/>
            </a:lvl5pPr>
            <a:lvl6pPr marL="2285909" indent="0">
              <a:buNone/>
              <a:defRPr sz="1583" b="1"/>
            </a:lvl6pPr>
            <a:lvl7pPr marL="2743090" indent="0">
              <a:buNone/>
              <a:defRPr sz="1583" b="1"/>
            </a:lvl7pPr>
            <a:lvl8pPr marL="3200272" indent="0">
              <a:buNone/>
              <a:defRPr sz="1583" b="1"/>
            </a:lvl8pPr>
            <a:lvl9pPr marL="3657454" indent="0">
              <a:buNone/>
              <a:defRPr sz="1583" b="1"/>
            </a:lvl9pPr>
          </a:lstStyle>
          <a:p>
            <a:pPr lvl="0"/>
            <a:r>
              <a:rPr lang="fr-FR"/>
              <a:t>Cliquez pour modifier les styles du texte du masque</a:t>
            </a:r>
          </a:p>
        </p:txBody>
      </p:sp>
      <p:sp>
        <p:nvSpPr>
          <p:cNvPr id="4" name="Content Placeholder 3"/>
          <p:cNvSpPr>
            <a:spLocks noGrp="1"/>
          </p:cNvSpPr>
          <p:nvPr>
            <p:ph sz="half" idx="2"/>
          </p:nvPr>
        </p:nvSpPr>
        <p:spPr>
          <a:xfrm>
            <a:off x="609601" y="2174875"/>
            <a:ext cx="5386917" cy="3951288"/>
          </a:xfrm>
        </p:spPr>
        <p:txBody>
          <a:bodyPr/>
          <a:lstStyle>
            <a:lvl1pPr>
              <a:defRPr sz="2417"/>
            </a:lvl1pPr>
            <a:lvl2pPr>
              <a:defRPr sz="2000"/>
            </a:lvl2pPr>
            <a:lvl3pPr>
              <a:defRPr sz="1833"/>
            </a:lvl3pPr>
            <a:lvl4pPr>
              <a:defRPr sz="1583"/>
            </a:lvl4pPr>
            <a:lvl5pPr>
              <a:defRPr sz="1583"/>
            </a:lvl5pPr>
            <a:lvl6pPr>
              <a:defRPr sz="1583"/>
            </a:lvl6pPr>
            <a:lvl7pPr>
              <a:defRPr sz="1583"/>
            </a:lvl7pPr>
            <a:lvl8pPr>
              <a:defRPr sz="1583"/>
            </a:lvl8pPr>
            <a:lvl9pPr>
              <a:defRPr sz="158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17" b="1"/>
            </a:lvl1pPr>
            <a:lvl2pPr marL="457182" indent="0">
              <a:buNone/>
              <a:defRPr sz="2000" b="1"/>
            </a:lvl2pPr>
            <a:lvl3pPr marL="914363" indent="0">
              <a:buNone/>
              <a:defRPr sz="1833" b="1"/>
            </a:lvl3pPr>
            <a:lvl4pPr marL="1371545" indent="0">
              <a:buNone/>
              <a:defRPr sz="1583" b="1"/>
            </a:lvl4pPr>
            <a:lvl5pPr marL="1828727" indent="0">
              <a:buNone/>
              <a:defRPr sz="1583" b="1"/>
            </a:lvl5pPr>
            <a:lvl6pPr marL="2285909" indent="0">
              <a:buNone/>
              <a:defRPr sz="1583" b="1"/>
            </a:lvl6pPr>
            <a:lvl7pPr marL="2743090" indent="0">
              <a:buNone/>
              <a:defRPr sz="1583" b="1"/>
            </a:lvl7pPr>
            <a:lvl8pPr marL="3200272" indent="0">
              <a:buNone/>
              <a:defRPr sz="1583" b="1"/>
            </a:lvl8pPr>
            <a:lvl9pPr marL="3657454" indent="0">
              <a:buNone/>
              <a:defRPr sz="1583" b="1"/>
            </a:lvl9pPr>
          </a:lstStyle>
          <a:p>
            <a:pPr lvl="0"/>
            <a:r>
              <a:rPr lang="fr-FR"/>
              <a:t>Cliquez pour modifier les styles du texte du masque</a:t>
            </a:r>
          </a:p>
        </p:txBody>
      </p:sp>
      <p:sp>
        <p:nvSpPr>
          <p:cNvPr id="6" name="Content Placeholder 5"/>
          <p:cNvSpPr>
            <a:spLocks noGrp="1"/>
          </p:cNvSpPr>
          <p:nvPr>
            <p:ph sz="quarter" idx="4"/>
          </p:nvPr>
        </p:nvSpPr>
        <p:spPr>
          <a:xfrm>
            <a:off x="6193368" y="2174875"/>
            <a:ext cx="5389033" cy="3951288"/>
          </a:xfrm>
        </p:spPr>
        <p:txBody>
          <a:bodyPr/>
          <a:lstStyle>
            <a:lvl1pPr>
              <a:defRPr sz="2417"/>
            </a:lvl1pPr>
            <a:lvl2pPr>
              <a:defRPr sz="2000"/>
            </a:lvl2pPr>
            <a:lvl3pPr>
              <a:defRPr sz="1833"/>
            </a:lvl3pPr>
            <a:lvl4pPr>
              <a:defRPr sz="1583"/>
            </a:lvl4pPr>
            <a:lvl5pPr>
              <a:defRPr sz="1583"/>
            </a:lvl5pPr>
            <a:lvl6pPr>
              <a:defRPr sz="1583"/>
            </a:lvl6pPr>
            <a:lvl7pPr>
              <a:defRPr sz="1583"/>
            </a:lvl7pPr>
            <a:lvl8pPr>
              <a:defRPr sz="1583"/>
            </a:lvl8pPr>
            <a:lvl9pPr>
              <a:defRPr sz="158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A045FC-325E-400D-9442-C6CF317D9D6F}" type="slidenum">
              <a:rPr lang="en-US" smtClean="0"/>
              <a:t>‹#›</a:t>
            </a:fld>
            <a:endParaRPr lang="en-US"/>
          </a:p>
        </p:txBody>
      </p:sp>
      <p:cxnSp>
        <p:nvCxnSpPr>
          <p:cNvPr id="11" name="Straight Connector 10"/>
          <p:cNvCxnSpPr/>
          <p:nvPr/>
        </p:nvCxnSpPr>
        <p:spPr>
          <a:xfrm>
            <a:off x="0" y="1143000"/>
            <a:ext cx="10972800" cy="0"/>
          </a:xfrm>
          <a:prstGeom prst="line">
            <a:avLst/>
          </a:prstGeom>
          <a:ln w="38100">
            <a:solidFill>
              <a:srgbClr val="ECAB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41783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1">
                <a:solidFill>
                  <a:schemeClr val="tx1"/>
                </a:solidFill>
              </a:defRPr>
            </a:lvl1pPr>
          </a:lstStyle>
          <a:p>
            <a:r>
              <a:rPr lang="fr-FR"/>
              <a:t>Modifiez le style du titre</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A045FC-325E-400D-9442-C6CF317D9D6F}" type="slidenum">
              <a:rPr lang="en-US" smtClean="0"/>
              <a:t>‹#›</a:t>
            </a:fld>
            <a:endParaRPr lang="en-US"/>
          </a:p>
        </p:txBody>
      </p:sp>
      <p:cxnSp>
        <p:nvCxnSpPr>
          <p:cNvPr id="9" name="Straight Connector 8"/>
          <p:cNvCxnSpPr/>
          <p:nvPr/>
        </p:nvCxnSpPr>
        <p:spPr>
          <a:xfrm>
            <a:off x="0" y="1143000"/>
            <a:ext cx="10972800" cy="0"/>
          </a:xfrm>
          <a:prstGeom prst="line">
            <a:avLst/>
          </a:prstGeom>
          <a:ln w="38100">
            <a:solidFill>
              <a:srgbClr val="ECAB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92493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1">
                <a:solidFill>
                  <a:schemeClr val="tx1"/>
                </a:solidFill>
              </a:defRPr>
            </a:lvl1p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045FC-325E-400D-9442-C6CF317D9D6F}" type="slidenum">
              <a:rPr lang="en-US" smtClean="0"/>
              <a:t>‹#›</a:t>
            </a:fld>
            <a:endParaRPr lang="en-US"/>
          </a:p>
        </p:txBody>
      </p:sp>
      <p:cxnSp>
        <p:nvCxnSpPr>
          <p:cNvPr id="10" name="Straight Connector 9"/>
          <p:cNvCxnSpPr/>
          <p:nvPr/>
        </p:nvCxnSpPr>
        <p:spPr>
          <a:xfrm>
            <a:off x="0" y="1143000"/>
            <a:ext cx="10972800" cy="0"/>
          </a:xfrm>
          <a:prstGeom prst="line">
            <a:avLst/>
          </a:prstGeom>
          <a:ln w="38100">
            <a:solidFill>
              <a:srgbClr val="ECAB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630034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20E850-705F-610A-AA45-F5FDD346C2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5373" y="5898223"/>
            <a:ext cx="2310528" cy="532239"/>
          </a:xfrm>
          <a:prstGeom prst="rect">
            <a:avLst/>
          </a:prstGeom>
        </p:spPr>
      </p:pic>
      <p:sp>
        <p:nvSpPr>
          <p:cNvPr id="3" name="Flowchart: Manual Input 4">
            <a:extLst>
              <a:ext uri="{FF2B5EF4-FFF2-40B4-BE49-F238E27FC236}">
                <a16:creationId xmlns:a16="http://schemas.microsoft.com/office/drawing/2014/main" id="{B317A8AC-85DE-6568-C292-4F2EFE40D8B7}"/>
              </a:ext>
            </a:extLst>
          </p:cNvPr>
          <p:cNvSpPr/>
          <p:nvPr userDrawn="1"/>
        </p:nvSpPr>
        <p:spPr>
          <a:xfrm rot="5400000" flipH="1">
            <a:off x="178228" y="-178228"/>
            <a:ext cx="979715" cy="133617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385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38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385"/>
                </a:moveTo>
                <a:lnTo>
                  <a:pt x="10000" y="0"/>
                </a:lnTo>
                <a:lnTo>
                  <a:pt x="10000" y="10000"/>
                </a:lnTo>
                <a:lnTo>
                  <a:pt x="0" y="10000"/>
                </a:lnTo>
                <a:lnTo>
                  <a:pt x="0" y="4385"/>
                </a:lnTo>
                <a:close/>
              </a:path>
            </a:pathLst>
          </a:cu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415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618948" y="5257800"/>
            <a:ext cx="3811053" cy="990600"/>
          </a:xfrm>
          <a:prstGeom prst="rect">
            <a:avLst/>
          </a:prstGeom>
        </p:spPr>
        <p:txBody>
          <a:bodyPr anchor="ctr">
            <a:normAutofit/>
          </a:bodyPr>
          <a:lstStyle>
            <a:lvl1pPr marL="0" indent="0" algn="l">
              <a:buNone/>
              <a:defRPr sz="1833" baseline="0">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Name</a:t>
            </a:r>
            <a:br>
              <a:rPr lang="en-US"/>
            </a:br>
            <a:r>
              <a:rPr lang="en-US"/>
              <a:t>Role</a:t>
            </a:r>
            <a:br>
              <a:rPr lang="en-US"/>
            </a:br>
            <a:r>
              <a:rPr lang="en-US"/>
              <a:t>Date, Location etc.</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060" t="5143"/>
          <a:stretch/>
        </p:blipFill>
        <p:spPr>
          <a:xfrm>
            <a:off x="21198" y="79665"/>
            <a:ext cx="6760781" cy="3577936"/>
          </a:xfrm>
          <a:prstGeom prst="rect">
            <a:avLst/>
          </a:prstGeom>
        </p:spPr>
      </p:pic>
      <p:sp>
        <p:nvSpPr>
          <p:cNvPr id="5" name="Rectangle 4"/>
          <p:cNvSpPr/>
          <p:nvPr/>
        </p:nvSpPr>
        <p:spPr>
          <a:xfrm>
            <a:off x="76221" y="6248400"/>
            <a:ext cx="2132567"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833"/>
          </a:p>
        </p:txBody>
      </p:sp>
      <p:sp>
        <p:nvSpPr>
          <p:cNvPr id="10" name="Title 9"/>
          <p:cNvSpPr>
            <a:spLocks noGrp="1"/>
          </p:cNvSpPr>
          <p:nvPr>
            <p:ph type="title"/>
          </p:nvPr>
        </p:nvSpPr>
        <p:spPr>
          <a:xfrm>
            <a:off x="99007" y="3657600"/>
            <a:ext cx="12192000" cy="1143000"/>
          </a:xfrm>
          <a:prstGeom prst="rect">
            <a:avLst/>
          </a:prstGeom>
        </p:spPr>
        <p:txBody>
          <a:bodyPr/>
          <a:lstStyle>
            <a:lvl1pPr algn="ctr">
              <a:defRPr/>
            </a:lvl1pPr>
          </a:lstStyle>
          <a:p>
            <a:r>
              <a:rPr lang="en-US"/>
              <a:t>Click to edit Master title style</a:t>
            </a:r>
          </a:p>
        </p:txBody>
      </p:sp>
      <p:pic>
        <p:nvPicPr>
          <p:cNvPr id="11" name="Picture 5"/>
          <p:cNvPicPr>
            <a:picLocks noChangeAspect="1"/>
          </p:cNvPicPr>
          <p:nvPr userDrawn="1"/>
        </p:nvPicPr>
        <p:blipFill rotWithShape="1">
          <a:blip r:embed="rId3">
            <a:extLst>
              <a:ext uri="{28A0092B-C50C-407E-A947-70E740481C1C}">
                <a14:useLocalDpi xmlns:a14="http://schemas.microsoft.com/office/drawing/2010/main" val="0"/>
              </a:ext>
            </a:extLst>
          </a:blip>
          <a:srcRect t="-9091" b="1"/>
          <a:stretch/>
        </p:blipFill>
        <p:spPr>
          <a:xfrm>
            <a:off x="74631" y="6321010"/>
            <a:ext cx="1274460" cy="522432"/>
          </a:xfrm>
          <a:prstGeom prst="rect">
            <a:avLst/>
          </a:prstGeom>
        </p:spPr>
      </p:pic>
    </p:spTree>
    <p:extLst>
      <p:ext uri="{BB962C8B-B14F-4D97-AF65-F5344CB8AC3E}">
        <p14:creationId xmlns:p14="http://schemas.microsoft.com/office/powerpoint/2010/main" val="3212279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618948" y="5257800"/>
            <a:ext cx="3811053" cy="990600"/>
          </a:xfrm>
        </p:spPr>
        <p:txBody>
          <a:bodyPr anchor="ctr">
            <a:normAutofit/>
          </a:bodyPr>
          <a:lstStyle>
            <a:lvl1pPr marL="0" indent="0" algn="l">
              <a:buNone/>
              <a:defRPr sz="1833" baseline="0">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Name</a:t>
            </a:r>
            <a:br>
              <a:rPr lang="en-US"/>
            </a:br>
            <a:r>
              <a:rPr lang="en-US"/>
              <a:t>Role</a:t>
            </a:r>
            <a:br>
              <a:rPr lang="en-US"/>
            </a:br>
            <a:r>
              <a:rPr lang="en-US"/>
              <a:t>Date, Location etc.</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060" t="5143"/>
          <a:stretch/>
        </p:blipFill>
        <p:spPr>
          <a:xfrm>
            <a:off x="21198" y="79665"/>
            <a:ext cx="6760781" cy="3577936"/>
          </a:xfrm>
          <a:prstGeom prst="rect">
            <a:avLst/>
          </a:prstGeom>
        </p:spPr>
      </p:pic>
      <p:sp>
        <p:nvSpPr>
          <p:cNvPr id="5" name="Rectangle 4"/>
          <p:cNvSpPr/>
          <p:nvPr/>
        </p:nvSpPr>
        <p:spPr>
          <a:xfrm>
            <a:off x="76221" y="6248400"/>
            <a:ext cx="2132567"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833"/>
          </a:p>
        </p:txBody>
      </p:sp>
      <p:sp>
        <p:nvSpPr>
          <p:cNvPr id="10" name="Title 9"/>
          <p:cNvSpPr>
            <a:spLocks noGrp="1"/>
          </p:cNvSpPr>
          <p:nvPr>
            <p:ph type="title"/>
          </p:nvPr>
        </p:nvSpPr>
        <p:spPr>
          <a:xfrm>
            <a:off x="99007" y="3657600"/>
            <a:ext cx="12192000" cy="1143000"/>
          </a:xfrm>
        </p:spPr>
        <p:txBody>
          <a:bodyPr/>
          <a:lstStyle>
            <a:lvl1pPr algn="ctr">
              <a:defRPr/>
            </a:lvl1pPr>
          </a:lstStyle>
          <a:p>
            <a:r>
              <a:rPr lang="fr-FR"/>
              <a:t>Modifiez le style du titre</a:t>
            </a:r>
            <a:endParaRPr lang="en-US"/>
          </a:p>
        </p:txBody>
      </p:sp>
      <p:pic>
        <p:nvPicPr>
          <p:cNvPr id="7" name="Image 6" descr="Une image contenant texte&#10;&#10;Description générée automatiquement">
            <a:extLst>
              <a:ext uri="{FF2B5EF4-FFF2-40B4-BE49-F238E27FC236}">
                <a16:creationId xmlns:a16="http://schemas.microsoft.com/office/drawing/2014/main" id="{2655F776-A984-4671-8E35-57DCA6340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7" y="6413500"/>
            <a:ext cx="1169413" cy="293145"/>
          </a:xfrm>
          <a:prstGeom prst="rect">
            <a:avLst/>
          </a:prstGeom>
        </p:spPr>
      </p:pic>
    </p:spTree>
    <p:extLst>
      <p:ext uri="{BB962C8B-B14F-4D97-AF65-F5344CB8AC3E}">
        <p14:creationId xmlns:p14="http://schemas.microsoft.com/office/powerpoint/2010/main" val="3618678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8.png"/><Relationship Id="rId2" Type="http://schemas.openxmlformats.org/officeDocument/2006/relationships/slideLayout" Target="../slideLayouts/slideLayout17.xml"/><Relationship Id="rId16" Type="http://schemas.openxmlformats.org/officeDocument/2006/relationships/image" Target="../media/image7.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3.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8" y="0"/>
            <a:ext cx="12192000" cy="1143000"/>
          </a:xfrm>
          <a:prstGeom prst="rect">
            <a:avLst/>
          </a:prstGeom>
          <a:noFill/>
        </p:spPr>
        <p:txBody>
          <a:bodyPr vert="horz" lIns="109728" tIns="54864" rIns="109728" bIns="54864" rtlCol="0" anchor="ctr">
            <a:normAutofit/>
          </a:bodyPr>
          <a:lstStyle/>
          <a:p>
            <a:r>
              <a:rPr lang="fr-FR"/>
              <a:t>Modifiez le style du titre</a:t>
            </a:r>
            <a:endParaRPr lang="en-US"/>
          </a:p>
        </p:txBody>
      </p:sp>
      <p:sp>
        <p:nvSpPr>
          <p:cNvPr id="3" name="Text Placeholder 2"/>
          <p:cNvSpPr>
            <a:spLocks noGrp="1"/>
          </p:cNvSpPr>
          <p:nvPr>
            <p:ph type="body" idx="1"/>
          </p:nvPr>
        </p:nvSpPr>
        <p:spPr>
          <a:xfrm>
            <a:off x="609601" y="1600203"/>
            <a:ext cx="10972801" cy="4525963"/>
          </a:xfrm>
          <a:prstGeom prst="rect">
            <a:avLst/>
          </a:prstGeom>
        </p:spPr>
        <p:txBody>
          <a:bodyPr vert="horz" lIns="109728" tIns="54864" rIns="109728" bIns="54864"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109728" tIns="54864" rIns="109728" bIns="54864" rtlCol="0" anchor="ctr"/>
          <a:lstStyle>
            <a:lvl1pPr algn="l">
              <a:defRPr sz="1167">
                <a:solidFill>
                  <a:schemeClr val="tx1">
                    <a:tint val="75000"/>
                  </a:schemeClr>
                </a:solidFill>
              </a:defRPr>
            </a:lvl1pPr>
          </a:lstStyle>
          <a:p>
            <a:pPr defTabSz="914363"/>
            <a:fld id="{EAEC684A-9DD8-4734-8E42-8732D61FDAB2}" type="datetimeFigureOut">
              <a:rPr lang="en-US" smtClean="0">
                <a:solidFill>
                  <a:prstClr val="black">
                    <a:tint val="75000"/>
                  </a:prstClr>
                </a:solidFill>
              </a:rPr>
              <a:pPr defTabSz="914363"/>
              <a:t>6/14/2023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109728" tIns="54864" rIns="109728" bIns="54864" rtlCol="0" anchor="ctr"/>
          <a:lstStyle>
            <a:lvl1pPr algn="ctr">
              <a:defRPr sz="1167">
                <a:solidFill>
                  <a:schemeClr val="tx1">
                    <a:tint val="75000"/>
                  </a:schemeClr>
                </a:solidFill>
              </a:defRPr>
            </a:lvl1pPr>
          </a:lstStyle>
          <a:p>
            <a:pPr defTabSz="914363"/>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109728" tIns="54864" rIns="109728" bIns="54864" rtlCol="0" anchor="ctr"/>
          <a:lstStyle>
            <a:lvl1pPr algn="r">
              <a:defRPr sz="1167">
                <a:solidFill>
                  <a:schemeClr val="tx1">
                    <a:tint val="75000"/>
                  </a:schemeClr>
                </a:solidFill>
              </a:defRPr>
            </a:lvl1pPr>
          </a:lstStyle>
          <a:p>
            <a:pPr defTabSz="914363"/>
            <a:fld id="{375B4999-003E-4EC4-80C9-6038144647E8}" type="slidenum">
              <a:rPr lang="en-US" smtClean="0">
                <a:solidFill>
                  <a:prstClr val="black">
                    <a:tint val="75000"/>
                  </a:prstClr>
                </a:solidFill>
              </a:rPr>
              <a:pPr defTabSz="914363"/>
              <a:t>‹#›</a:t>
            </a:fld>
            <a:endParaRPr lang="en-US">
              <a:solidFill>
                <a:prstClr val="black">
                  <a:tint val="75000"/>
                </a:prstClr>
              </a:solidFill>
            </a:endParaRPr>
          </a:p>
        </p:txBody>
      </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b="18958"/>
          <a:stretch/>
        </p:blipFill>
        <p:spPr>
          <a:xfrm>
            <a:off x="10387072" y="6223000"/>
            <a:ext cx="1677928" cy="532246"/>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56D7CF8E-3603-4095-B9F1-17E010EFC5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587" y="6413500"/>
            <a:ext cx="1169413" cy="293145"/>
          </a:xfrm>
          <a:prstGeom prst="rect">
            <a:avLst/>
          </a:prstGeom>
        </p:spPr>
      </p:pic>
    </p:spTree>
    <p:extLst>
      <p:ext uri="{BB962C8B-B14F-4D97-AF65-F5344CB8AC3E}">
        <p14:creationId xmlns:p14="http://schemas.microsoft.com/office/powerpoint/2010/main" val="1997090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363" rtl="0" eaLnBrk="1" latinLnBrk="0" hangingPunct="1">
        <a:spcBef>
          <a:spcPct val="0"/>
        </a:spcBef>
        <a:buNone/>
        <a:defRPr sz="3583" b="1" kern="1200">
          <a:solidFill>
            <a:schemeClr val="tx1"/>
          </a:solidFill>
          <a:latin typeface="+mj-lt"/>
          <a:ea typeface="+mj-ea"/>
          <a:cs typeface="+mj-cs"/>
        </a:defRPr>
      </a:lvl1pPr>
    </p:titleStyle>
    <p:bodyStyle>
      <a:lvl1pPr marL="342886" indent="-342886" algn="l" defTabSz="914363" rtl="0" eaLnBrk="1" latinLnBrk="0" hangingPunct="1">
        <a:spcBef>
          <a:spcPct val="20000"/>
        </a:spcBef>
        <a:buFont typeface="Arial" panose="020B0604020202020204" pitchFamily="34" charset="0"/>
        <a:buChar char="•"/>
        <a:defRPr sz="3167" kern="1200">
          <a:solidFill>
            <a:schemeClr val="tx1"/>
          </a:solidFill>
          <a:latin typeface="+mn-lt"/>
          <a:ea typeface="+mn-ea"/>
          <a:cs typeface="+mn-cs"/>
        </a:defRPr>
      </a:lvl1pPr>
      <a:lvl2pPr marL="742920" indent="-285739" algn="l" defTabSz="914363" rtl="0" eaLnBrk="1" latinLnBrk="0" hangingPunct="1">
        <a:spcBef>
          <a:spcPct val="20000"/>
        </a:spcBef>
        <a:buFont typeface="Arial" panose="020B0604020202020204" pitchFamily="34" charset="0"/>
        <a:buChar char="–"/>
        <a:defRPr sz="2833" kern="1200">
          <a:solidFill>
            <a:schemeClr val="tx1"/>
          </a:solidFill>
          <a:latin typeface="+mn-lt"/>
          <a:ea typeface="+mn-ea"/>
          <a:cs typeface="+mn-cs"/>
        </a:defRPr>
      </a:lvl2pPr>
      <a:lvl3pPr marL="1142954" indent="-228591" algn="l" defTabSz="91436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3pPr>
      <a:lvl4pPr marL="1600136"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18"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99"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33" kern="1200">
          <a:solidFill>
            <a:schemeClr val="tx1"/>
          </a:solidFill>
          <a:latin typeface="+mn-lt"/>
          <a:ea typeface="+mn-ea"/>
          <a:cs typeface="+mn-cs"/>
        </a:defRPr>
      </a:lvl1pPr>
      <a:lvl2pPr marL="457182" algn="l" defTabSz="914363" rtl="0" eaLnBrk="1" latinLnBrk="0" hangingPunct="1">
        <a:defRPr sz="1833" kern="1200">
          <a:solidFill>
            <a:schemeClr val="tx1"/>
          </a:solidFill>
          <a:latin typeface="+mn-lt"/>
          <a:ea typeface="+mn-ea"/>
          <a:cs typeface="+mn-cs"/>
        </a:defRPr>
      </a:lvl2pPr>
      <a:lvl3pPr marL="914363" algn="l" defTabSz="914363" rtl="0" eaLnBrk="1" latinLnBrk="0" hangingPunct="1">
        <a:defRPr sz="1833" kern="1200">
          <a:solidFill>
            <a:schemeClr val="tx1"/>
          </a:solidFill>
          <a:latin typeface="+mn-lt"/>
          <a:ea typeface="+mn-ea"/>
          <a:cs typeface="+mn-cs"/>
        </a:defRPr>
      </a:lvl3pPr>
      <a:lvl4pPr marL="1371545" algn="l" defTabSz="914363" rtl="0" eaLnBrk="1" latinLnBrk="0" hangingPunct="1">
        <a:defRPr sz="1833" kern="1200">
          <a:solidFill>
            <a:schemeClr val="tx1"/>
          </a:solidFill>
          <a:latin typeface="+mn-lt"/>
          <a:ea typeface="+mn-ea"/>
          <a:cs typeface="+mn-cs"/>
        </a:defRPr>
      </a:lvl4pPr>
      <a:lvl5pPr marL="1828727" algn="l" defTabSz="914363" rtl="0" eaLnBrk="1" latinLnBrk="0" hangingPunct="1">
        <a:defRPr sz="1833" kern="1200">
          <a:solidFill>
            <a:schemeClr val="tx1"/>
          </a:solidFill>
          <a:latin typeface="+mn-lt"/>
          <a:ea typeface="+mn-ea"/>
          <a:cs typeface="+mn-cs"/>
        </a:defRPr>
      </a:lvl5pPr>
      <a:lvl6pPr marL="2285909" algn="l" defTabSz="914363" rtl="0" eaLnBrk="1" latinLnBrk="0" hangingPunct="1">
        <a:defRPr sz="1833" kern="1200">
          <a:solidFill>
            <a:schemeClr val="tx1"/>
          </a:solidFill>
          <a:latin typeface="+mn-lt"/>
          <a:ea typeface="+mn-ea"/>
          <a:cs typeface="+mn-cs"/>
        </a:defRPr>
      </a:lvl6pPr>
      <a:lvl7pPr marL="2743090" algn="l" defTabSz="914363" rtl="0" eaLnBrk="1" latinLnBrk="0" hangingPunct="1">
        <a:defRPr sz="1833" kern="1200">
          <a:solidFill>
            <a:schemeClr val="tx1"/>
          </a:solidFill>
          <a:latin typeface="+mn-lt"/>
          <a:ea typeface="+mn-ea"/>
          <a:cs typeface="+mn-cs"/>
        </a:defRPr>
      </a:lvl7pPr>
      <a:lvl8pPr marL="3200272" algn="l" defTabSz="914363" rtl="0" eaLnBrk="1" latinLnBrk="0" hangingPunct="1">
        <a:defRPr sz="1833" kern="1200">
          <a:solidFill>
            <a:schemeClr val="tx1"/>
          </a:solidFill>
          <a:latin typeface="+mn-lt"/>
          <a:ea typeface="+mn-ea"/>
          <a:cs typeface="+mn-cs"/>
        </a:defRPr>
      </a:lvl8pPr>
      <a:lvl9pPr marL="3657454" algn="l" defTabSz="914363" rtl="0" eaLnBrk="1" latinLnBrk="0" hangingPunct="1">
        <a:defRPr sz="18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8" y="0"/>
            <a:ext cx="12192000" cy="1143000"/>
          </a:xfrm>
          <a:prstGeom prst="rect">
            <a:avLst/>
          </a:prstGeom>
          <a:noFill/>
        </p:spPr>
        <p:txBody>
          <a:bodyPr vert="horz" lIns="109728" tIns="54864" rIns="109728" bIns="54864" rtlCol="0" anchor="ctr">
            <a:normAutofit/>
          </a:bodyPr>
          <a:lstStyle/>
          <a:p>
            <a:r>
              <a:rPr lang="fr-FR"/>
              <a:t>Modifiez le style du titre</a:t>
            </a:r>
            <a:endParaRPr lang="en-US"/>
          </a:p>
        </p:txBody>
      </p:sp>
      <p:sp>
        <p:nvSpPr>
          <p:cNvPr id="3" name="Text Placeholder 2"/>
          <p:cNvSpPr>
            <a:spLocks noGrp="1"/>
          </p:cNvSpPr>
          <p:nvPr>
            <p:ph type="body" idx="1"/>
          </p:nvPr>
        </p:nvSpPr>
        <p:spPr>
          <a:xfrm>
            <a:off x="609601" y="1600203"/>
            <a:ext cx="10972801" cy="4525963"/>
          </a:xfrm>
          <a:prstGeom prst="rect">
            <a:avLst/>
          </a:prstGeom>
        </p:spPr>
        <p:txBody>
          <a:bodyPr vert="horz" lIns="109728" tIns="54864" rIns="109728" bIns="54864"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109728" tIns="54864" rIns="109728" bIns="54864" rtlCol="0" anchor="ctr"/>
          <a:lstStyle>
            <a:lvl1pPr algn="l">
              <a:defRPr sz="1167">
                <a:solidFill>
                  <a:schemeClr val="tx1">
                    <a:tint val="75000"/>
                  </a:schemeClr>
                </a:solidFill>
              </a:defRPr>
            </a:lvl1pPr>
          </a:lstStyle>
          <a:p>
            <a:pPr defTabSz="914363"/>
            <a:fld id="{EAEC684A-9DD8-4734-8E42-8732D61FDAB2}" type="datetimeFigureOut">
              <a:rPr lang="en-US" smtClean="0">
                <a:solidFill>
                  <a:prstClr val="black">
                    <a:tint val="75000"/>
                  </a:prstClr>
                </a:solidFill>
              </a:rPr>
              <a:pPr defTabSz="914363"/>
              <a:t>6/14/2023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109728" tIns="54864" rIns="109728" bIns="54864" rtlCol="0" anchor="ctr"/>
          <a:lstStyle>
            <a:lvl1pPr algn="ctr">
              <a:defRPr sz="1167">
                <a:solidFill>
                  <a:schemeClr val="tx1">
                    <a:tint val="75000"/>
                  </a:schemeClr>
                </a:solidFill>
              </a:defRPr>
            </a:lvl1pPr>
          </a:lstStyle>
          <a:p>
            <a:pPr defTabSz="914363"/>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109728" tIns="54864" rIns="109728" bIns="54864" rtlCol="0" anchor="ctr"/>
          <a:lstStyle>
            <a:lvl1pPr algn="r">
              <a:defRPr sz="1167">
                <a:solidFill>
                  <a:schemeClr val="tx1">
                    <a:tint val="75000"/>
                  </a:schemeClr>
                </a:solidFill>
              </a:defRPr>
            </a:lvl1pPr>
          </a:lstStyle>
          <a:p>
            <a:pPr defTabSz="914363"/>
            <a:fld id="{375B4999-003E-4EC4-80C9-6038144647E8}" type="slidenum">
              <a:rPr lang="en-US" smtClean="0">
                <a:solidFill>
                  <a:prstClr val="black">
                    <a:tint val="75000"/>
                  </a:prstClr>
                </a:solidFill>
              </a:rPr>
              <a:pPr defTabSz="914363"/>
              <a:t>‹#›</a:t>
            </a:fld>
            <a:endParaRPr lang="en-US">
              <a:solidFill>
                <a:prstClr val="black">
                  <a:tint val="75000"/>
                </a:prstClr>
              </a:solidFill>
            </a:endParaRPr>
          </a:p>
        </p:txBody>
      </p:sp>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b="18958"/>
          <a:stretch/>
        </p:blipFill>
        <p:spPr>
          <a:xfrm>
            <a:off x="10387072" y="6223000"/>
            <a:ext cx="1677928" cy="532246"/>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56D7CF8E-3603-4095-B9F1-17E010EFC5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587" y="6413500"/>
            <a:ext cx="1169413" cy="293145"/>
          </a:xfrm>
          <a:prstGeom prst="rect">
            <a:avLst/>
          </a:prstGeom>
        </p:spPr>
      </p:pic>
    </p:spTree>
    <p:extLst>
      <p:ext uri="{BB962C8B-B14F-4D97-AF65-F5344CB8AC3E}">
        <p14:creationId xmlns:p14="http://schemas.microsoft.com/office/powerpoint/2010/main" val="35541998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txStyles>
    <p:titleStyle>
      <a:lvl1pPr algn="l" defTabSz="914363" rtl="0" eaLnBrk="1" latinLnBrk="0" hangingPunct="1">
        <a:spcBef>
          <a:spcPct val="0"/>
        </a:spcBef>
        <a:buNone/>
        <a:defRPr sz="3583" b="1" kern="1200">
          <a:solidFill>
            <a:schemeClr val="tx1"/>
          </a:solidFill>
          <a:latin typeface="+mj-lt"/>
          <a:ea typeface="+mj-ea"/>
          <a:cs typeface="+mj-cs"/>
        </a:defRPr>
      </a:lvl1pPr>
    </p:titleStyle>
    <p:bodyStyle>
      <a:lvl1pPr marL="342886" indent="-342886" algn="l" defTabSz="914363" rtl="0" eaLnBrk="1" latinLnBrk="0" hangingPunct="1">
        <a:spcBef>
          <a:spcPct val="20000"/>
        </a:spcBef>
        <a:buFont typeface="Arial" panose="020B0604020202020204" pitchFamily="34" charset="0"/>
        <a:buChar char="•"/>
        <a:defRPr sz="3167" kern="1200">
          <a:solidFill>
            <a:schemeClr val="tx1"/>
          </a:solidFill>
          <a:latin typeface="+mn-lt"/>
          <a:ea typeface="+mn-ea"/>
          <a:cs typeface="+mn-cs"/>
        </a:defRPr>
      </a:lvl1pPr>
      <a:lvl2pPr marL="742920" indent="-285739" algn="l" defTabSz="914363" rtl="0" eaLnBrk="1" latinLnBrk="0" hangingPunct="1">
        <a:spcBef>
          <a:spcPct val="20000"/>
        </a:spcBef>
        <a:buFont typeface="Arial" panose="020B0604020202020204" pitchFamily="34" charset="0"/>
        <a:buChar char="–"/>
        <a:defRPr sz="2833" kern="1200">
          <a:solidFill>
            <a:schemeClr val="tx1"/>
          </a:solidFill>
          <a:latin typeface="+mn-lt"/>
          <a:ea typeface="+mn-ea"/>
          <a:cs typeface="+mn-cs"/>
        </a:defRPr>
      </a:lvl2pPr>
      <a:lvl3pPr marL="1142954" indent="-228591" algn="l" defTabSz="91436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3pPr>
      <a:lvl4pPr marL="1600136"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18"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99"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33" kern="1200">
          <a:solidFill>
            <a:schemeClr val="tx1"/>
          </a:solidFill>
          <a:latin typeface="+mn-lt"/>
          <a:ea typeface="+mn-ea"/>
          <a:cs typeface="+mn-cs"/>
        </a:defRPr>
      </a:lvl1pPr>
      <a:lvl2pPr marL="457182" algn="l" defTabSz="914363" rtl="0" eaLnBrk="1" latinLnBrk="0" hangingPunct="1">
        <a:defRPr sz="1833" kern="1200">
          <a:solidFill>
            <a:schemeClr val="tx1"/>
          </a:solidFill>
          <a:latin typeface="+mn-lt"/>
          <a:ea typeface="+mn-ea"/>
          <a:cs typeface="+mn-cs"/>
        </a:defRPr>
      </a:lvl2pPr>
      <a:lvl3pPr marL="914363" algn="l" defTabSz="914363" rtl="0" eaLnBrk="1" latinLnBrk="0" hangingPunct="1">
        <a:defRPr sz="1833" kern="1200">
          <a:solidFill>
            <a:schemeClr val="tx1"/>
          </a:solidFill>
          <a:latin typeface="+mn-lt"/>
          <a:ea typeface="+mn-ea"/>
          <a:cs typeface="+mn-cs"/>
        </a:defRPr>
      </a:lvl3pPr>
      <a:lvl4pPr marL="1371545" algn="l" defTabSz="914363" rtl="0" eaLnBrk="1" latinLnBrk="0" hangingPunct="1">
        <a:defRPr sz="1833" kern="1200">
          <a:solidFill>
            <a:schemeClr val="tx1"/>
          </a:solidFill>
          <a:latin typeface="+mn-lt"/>
          <a:ea typeface="+mn-ea"/>
          <a:cs typeface="+mn-cs"/>
        </a:defRPr>
      </a:lvl4pPr>
      <a:lvl5pPr marL="1828727" algn="l" defTabSz="914363" rtl="0" eaLnBrk="1" latinLnBrk="0" hangingPunct="1">
        <a:defRPr sz="1833" kern="1200">
          <a:solidFill>
            <a:schemeClr val="tx1"/>
          </a:solidFill>
          <a:latin typeface="+mn-lt"/>
          <a:ea typeface="+mn-ea"/>
          <a:cs typeface="+mn-cs"/>
        </a:defRPr>
      </a:lvl5pPr>
      <a:lvl6pPr marL="2285909" algn="l" defTabSz="914363" rtl="0" eaLnBrk="1" latinLnBrk="0" hangingPunct="1">
        <a:defRPr sz="1833" kern="1200">
          <a:solidFill>
            <a:schemeClr val="tx1"/>
          </a:solidFill>
          <a:latin typeface="+mn-lt"/>
          <a:ea typeface="+mn-ea"/>
          <a:cs typeface="+mn-cs"/>
        </a:defRPr>
      </a:lvl6pPr>
      <a:lvl7pPr marL="2743090" algn="l" defTabSz="914363" rtl="0" eaLnBrk="1" latinLnBrk="0" hangingPunct="1">
        <a:defRPr sz="1833" kern="1200">
          <a:solidFill>
            <a:schemeClr val="tx1"/>
          </a:solidFill>
          <a:latin typeface="+mn-lt"/>
          <a:ea typeface="+mn-ea"/>
          <a:cs typeface="+mn-cs"/>
        </a:defRPr>
      </a:lvl7pPr>
      <a:lvl8pPr marL="3200272" algn="l" defTabSz="914363" rtl="0" eaLnBrk="1" latinLnBrk="0" hangingPunct="1">
        <a:defRPr sz="1833" kern="1200">
          <a:solidFill>
            <a:schemeClr val="tx1"/>
          </a:solidFill>
          <a:latin typeface="+mn-lt"/>
          <a:ea typeface="+mn-ea"/>
          <a:cs typeface="+mn-cs"/>
        </a:defRPr>
      </a:lvl8pPr>
      <a:lvl9pPr marL="3657454" algn="l" defTabSz="914363" rtl="0" eaLnBrk="1" latinLnBrk="0" hangingPunct="1">
        <a:defRPr sz="18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6/14/2023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pic>
        <p:nvPicPr>
          <p:cNvPr id="7" name="Picture 6">
            <a:extLst>
              <a:ext uri="{FF2B5EF4-FFF2-40B4-BE49-F238E27FC236}">
                <a16:creationId xmlns:a16="http://schemas.microsoft.com/office/drawing/2014/main" id="{44A59D6A-646B-1530-642D-0B9EDD750E39}"/>
              </a:ext>
            </a:extLst>
          </p:cNvPr>
          <p:cNvPicPr>
            <a:picLocks noChangeAspect="1"/>
          </p:cNvPicPr>
          <p:nvPr userDrawn="1"/>
        </p:nvPicPr>
        <p:blipFill>
          <a:blip r:embed="rId16"/>
          <a:stretch>
            <a:fillRect/>
          </a:stretch>
        </p:blipFill>
        <p:spPr>
          <a:xfrm>
            <a:off x="0" y="0"/>
            <a:ext cx="12192000" cy="1934750"/>
          </a:xfrm>
          <a:prstGeom prst="rect">
            <a:avLst/>
          </a:prstGeom>
        </p:spPr>
      </p:pic>
      <p:cxnSp>
        <p:nvCxnSpPr>
          <p:cNvPr id="8" name="Straight Connector 7">
            <a:extLst>
              <a:ext uri="{FF2B5EF4-FFF2-40B4-BE49-F238E27FC236}">
                <a16:creationId xmlns:a16="http://schemas.microsoft.com/office/drawing/2014/main" id="{34ED7713-45E0-B3DD-CFD9-5B0E1C4DE00C}"/>
              </a:ext>
            </a:extLst>
          </p:cNvPr>
          <p:cNvCxnSpPr/>
          <p:nvPr userDrawn="1"/>
        </p:nvCxnSpPr>
        <p:spPr>
          <a:xfrm>
            <a:off x="876000" y="6359563"/>
            <a:ext cx="10440000" cy="0"/>
          </a:xfrm>
          <a:prstGeom prst="line">
            <a:avLst/>
          </a:prstGeom>
          <a:ln>
            <a:solidFill>
              <a:srgbClr val="D9992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B3462F5-90AF-A5A5-928E-F2E73480F9C9}"/>
              </a:ext>
            </a:extLst>
          </p:cNvPr>
          <p:cNvSpPr txBox="1"/>
          <p:nvPr userDrawn="1"/>
        </p:nvSpPr>
        <p:spPr>
          <a:xfrm>
            <a:off x="1157692" y="6487634"/>
            <a:ext cx="9876619" cy="207749"/>
          </a:xfrm>
          <a:prstGeom prst="rect">
            <a:avLst/>
          </a:prstGeom>
          <a:noFill/>
        </p:spPr>
        <p:txBody>
          <a:bodyPr wrap="square" rtlCol="0">
            <a:spAutoFit/>
          </a:bodyPr>
          <a:lstStyle/>
          <a:p>
            <a:pPr algn="ctr"/>
            <a:r>
              <a:rPr lang="en-US" sz="750" dirty="0">
                <a:solidFill>
                  <a:srgbClr val="004277"/>
                </a:solidFill>
                <a:latin typeface="Arial" panose="020B0604020202020204" pitchFamily="34" charset="0"/>
                <a:cs typeface="Arial" panose="020B0604020202020204" pitchFamily="34" charset="0"/>
              </a:rPr>
              <a:t>Massey University  |  </a:t>
            </a:r>
            <a:r>
              <a:rPr lang="en-US" sz="750" dirty="0" err="1">
                <a:solidFill>
                  <a:srgbClr val="004277"/>
                </a:solidFill>
                <a:latin typeface="Arial" panose="020B0604020202020204" pitchFamily="34" charset="0"/>
                <a:cs typeface="Arial" panose="020B0604020202020204" pitchFamily="34" charset="0"/>
              </a:rPr>
              <a:t>massey.ac.nz</a:t>
            </a:r>
            <a:r>
              <a:rPr lang="en-US" sz="750" dirty="0">
                <a:solidFill>
                  <a:srgbClr val="004277"/>
                </a:solidFill>
                <a:latin typeface="Arial" panose="020B0604020202020204" pitchFamily="34" charset="0"/>
                <a:cs typeface="Arial" panose="020B0604020202020204" pitchFamily="34" charset="0"/>
              </a:rPr>
              <a:t>  |  0800 MASSEY</a:t>
            </a:r>
            <a:endParaRPr lang="en-NZ" sz="750" dirty="0">
              <a:solidFill>
                <a:srgbClr val="004277"/>
              </a:solidFill>
              <a:latin typeface="Arial" panose="020B0604020202020204" pitchFamily="34" charset="0"/>
              <a:cs typeface="Arial" panose="020B0604020202020204" pitchFamily="34" charset="0"/>
            </a:endParaRPr>
          </a:p>
        </p:txBody>
      </p:sp>
      <p:pic>
        <p:nvPicPr>
          <p:cNvPr id="10" name="Picture 9" descr="/Users/mr.wei/Desktop/Massey/Massey Branding/Massey Logos/New Logo files/Rebalanced Massey Logo/L_Color.pngL_Color">
            <a:extLst>
              <a:ext uri="{FF2B5EF4-FFF2-40B4-BE49-F238E27FC236}">
                <a16:creationId xmlns:a16="http://schemas.microsoft.com/office/drawing/2014/main" id="{DFA2ED12-B17B-82C9-B4A0-2BCC5B752247}"/>
              </a:ext>
            </a:extLst>
          </p:cNvPr>
          <p:cNvPicPr/>
          <p:nvPr userDrawn="1"/>
        </p:nvPicPr>
        <p:blipFill>
          <a:blip r:embed="rId17"/>
          <a:srcRect/>
          <a:stretch>
            <a:fillRect/>
          </a:stretch>
        </p:blipFill>
        <p:spPr>
          <a:xfrm>
            <a:off x="3983567" y="521336"/>
            <a:ext cx="4224867" cy="685165"/>
          </a:xfrm>
          <a:prstGeom prst="rect">
            <a:avLst/>
          </a:prstGeom>
        </p:spPr>
      </p:pic>
    </p:spTree>
    <p:extLst>
      <p:ext uri="{BB962C8B-B14F-4D97-AF65-F5344CB8AC3E}">
        <p14:creationId xmlns:p14="http://schemas.microsoft.com/office/powerpoint/2010/main" val="82077394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hyperlink" Target="https://comtrade.un.org/" TargetMode="External"/><Relationship Id="rId2" Type="http://schemas.openxmlformats.org/officeDocument/2006/relationships/hyperlink" Target="https://www.trademap.org/" TargetMode="External"/><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diagramLayout" Target="../diagrams/layout1.xml"/><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diagramData" Target="../diagrams/data1.xml"/><Relationship Id="rId16" Type="http://schemas.openxmlformats.org/officeDocument/2006/relationships/image" Target="../media/image64.png"/><Relationship Id="rId1" Type="http://schemas.openxmlformats.org/officeDocument/2006/relationships/slideLayout" Target="../slideLayouts/slideLayout28.xml"/><Relationship Id="rId6" Type="http://schemas.microsoft.com/office/2007/relationships/diagramDrawing" Target="../diagrams/drawing1.xml"/><Relationship Id="rId11" Type="http://schemas.openxmlformats.org/officeDocument/2006/relationships/image" Target="../media/image59.png"/><Relationship Id="rId5" Type="http://schemas.openxmlformats.org/officeDocument/2006/relationships/diagramColors" Target="../diagrams/colors1.xml"/><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diagramQuickStyle" Target="../diagrams/quickStyle1.xml"/><Relationship Id="rId9" Type="http://schemas.openxmlformats.org/officeDocument/2006/relationships/image" Target="../media/image57.png"/><Relationship Id="rId1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8.xml"/><Relationship Id="rId5" Type="http://schemas.openxmlformats.org/officeDocument/2006/relationships/image" Target="../media/image68.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hyperlink" Target="https://inaturalist.nz/projects/the-great-new-zealand-juniper-hunt" TargetMode="External"/><Relationship Id="rId2" Type="http://schemas.openxmlformats.org/officeDocument/2006/relationships/image" Target="../media/image69.png"/><Relationship Id="rId1" Type="http://schemas.openxmlformats.org/officeDocument/2006/relationships/slideLayout" Target="../slideLayouts/slideLayout29.xml"/><Relationship Id="rId5" Type="http://schemas.openxmlformats.org/officeDocument/2006/relationships/image" Target="../media/image59.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9.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hyperlink" Target="https://www.playphrase.me/#/search" TargetMode="External"/><Relationship Id="rId2" Type="http://schemas.openxmlformats.org/officeDocument/2006/relationships/image" Target="../media/image74.png"/><Relationship Id="rId1" Type="http://schemas.openxmlformats.org/officeDocument/2006/relationships/slideLayout" Target="../slideLayouts/slideLayout22.xml"/><Relationship Id="rId4" Type="http://schemas.openxmlformats.org/officeDocument/2006/relationships/hyperlink" Target="https://getyarn.io/yarn-clip/c453b093-088d-4897-926e-a5f57b1602a5"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9.xml"/><Relationship Id="rId5" Type="http://schemas.openxmlformats.org/officeDocument/2006/relationships/image" Target="../media/image80.jpeg"/><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29.xml"/><Relationship Id="rId5" Type="http://schemas.openxmlformats.org/officeDocument/2006/relationships/image" Target="../media/image83.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84.png"/><Relationship Id="rId1" Type="http://schemas.openxmlformats.org/officeDocument/2006/relationships/slideLayout" Target="../slideLayouts/slideLayout22.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hyperlink" Target="mailto:E.Kawana-Brown@massey.ac.nz" TargetMode="External"/><Relationship Id="rId2" Type="http://schemas.openxmlformats.org/officeDocument/2006/relationships/image" Target="../media/image98.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0700" y="1541666"/>
            <a:ext cx="10642600" cy="3181543"/>
          </a:xfrm>
        </p:spPr>
        <p:txBody>
          <a:bodyPr>
            <a:normAutofit fontScale="55000" lnSpcReduction="20000"/>
          </a:bodyPr>
          <a:lstStyle/>
          <a:p>
            <a:endParaRPr lang="en-US" sz="5700" b="1" dirty="0"/>
          </a:p>
          <a:p>
            <a:r>
              <a:rPr lang="en-US" sz="5700" b="1" dirty="0"/>
              <a:t>Juniper</a:t>
            </a:r>
          </a:p>
          <a:p>
            <a:pPr>
              <a:lnSpc>
                <a:spcPct val="170000"/>
              </a:lnSpc>
            </a:pPr>
            <a:br>
              <a:rPr lang="en-US" sz="3400" dirty="0"/>
            </a:br>
            <a:r>
              <a:rPr lang="en-US" sz="4400" dirty="0"/>
              <a:t>Worldwide situation with supply and progress on NZ juniper industry</a:t>
            </a:r>
          </a:p>
          <a:p>
            <a:endParaRPr lang="en-US" sz="2800" dirty="0"/>
          </a:p>
          <a:p>
            <a:endParaRPr lang="en-US" sz="2800" dirty="0"/>
          </a:p>
          <a:p>
            <a:pPr>
              <a:spcBef>
                <a:spcPts val="0"/>
              </a:spcBef>
            </a:pPr>
            <a:r>
              <a:rPr lang="en-US" sz="3300" dirty="0"/>
              <a:t>New Zealand Distillers’ Conference</a:t>
            </a:r>
          </a:p>
          <a:p>
            <a:pPr>
              <a:spcBef>
                <a:spcPts val="0"/>
              </a:spcBef>
            </a:pPr>
            <a:endParaRPr lang="en-US" sz="3300" dirty="0"/>
          </a:p>
          <a:p>
            <a:pPr>
              <a:spcBef>
                <a:spcPts val="0"/>
              </a:spcBef>
            </a:pPr>
            <a:r>
              <a:rPr lang="en-US" sz="3300" dirty="0"/>
              <a:t>Auckland 9 June 2023</a:t>
            </a:r>
          </a:p>
        </p:txBody>
      </p:sp>
      <p:sp>
        <p:nvSpPr>
          <p:cNvPr id="5" name="Text Placeholder 4"/>
          <p:cNvSpPr>
            <a:spLocks noGrp="1"/>
          </p:cNvSpPr>
          <p:nvPr>
            <p:ph type="body" sz="quarter" idx="11"/>
          </p:nvPr>
        </p:nvSpPr>
        <p:spPr>
          <a:xfrm>
            <a:off x="2156536" y="5218972"/>
            <a:ext cx="7878928" cy="781778"/>
          </a:xfrm>
        </p:spPr>
        <p:txBody>
          <a:bodyPr>
            <a:normAutofit fontScale="92500" lnSpcReduction="10000"/>
          </a:bodyPr>
          <a:lstStyle/>
          <a:p>
            <a:pPr>
              <a:lnSpc>
                <a:spcPct val="150000"/>
              </a:lnSpc>
              <a:spcBef>
                <a:spcPts val="0"/>
              </a:spcBef>
            </a:pPr>
            <a:r>
              <a:rPr lang="en-US" sz="1800" dirty="0"/>
              <a:t>Eve Kawana-Brown</a:t>
            </a:r>
          </a:p>
          <a:p>
            <a:pPr>
              <a:lnSpc>
                <a:spcPct val="150000"/>
              </a:lnSpc>
              <a:spcBef>
                <a:spcPts val="0"/>
              </a:spcBef>
            </a:pPr>
            <a:r>
              <a:rPr lang="en-US" sz="1800" dirty="0"/>
              <a:t>on behalf of Massey University/Juno Gin Collaboration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EDCEBD-72D8-84A4-23FB-91AEAB4E3548}"/>
              </a:ext>
            </a:extLst>
          </p:cNvPr>
          <p:cNvSpPr>
            <a:spLocks noGrp="1"/>
          </p:cNvSpPr>
          <p:nvPr>
            <p:ph type="title"/>
          </p:nvPr>
        </p:nvSpPr>
        <p:spPr>
          <a:xfrm>
            <a:off x="736600" y="2103437"/>
            <a:ext cx="10515600" cy="1325563"/>
          </a:xfrm>
        </p:spPr>
        <p:txBody>
          <a:bodyPr/>
          <a:lstStyle/>
          <a:p>
            <a:pPr algn="ctr"/>
            <a:r>
              <a:rPr lang="en-US" sz="2800" dirty="0">
                <a:solidFill>
                  <a:srgbClr val="004277"/>
                </a:solidFill>
                <a:latin typeface="Arial" panose="020B0604020202020204" pitchFamily="34" charset="0"/>
                <a:ea typeface="+mn-ea"/>
                <a:cs typeface="Arial" panose="020B0604020202020204" pitchFamily="34" charset="0"/>
              </a:rPr>
              <a:t>The Worldwide Situation with Supply</a:t>
            </a:r>
            <a:endParaRPr lang="en-NZ" sz="2800" dirty="0">
              <a:solidFill>
                <a:srgbClr val="004277"/>
              </a:solidFill>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EF3F0B27-1A91-A11E-7635-58D69F85BB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171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64D196-8406-78E9-42FD-FA83B4BA24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D02EAA3-79D8-7BBF-3F7D-752CDEFE83F3}"/>
              </a:ext>
            </a:extLst>
          </p:cNvPr>
          <p:cNvPicPr>
            <a:picLocks noChangeAspect="1"/>
          </p:cNvPicPr>
          <p:nvPr/>
        </p:nvPicPr>
        <p:blipFill>
          <a:blip r:embed="rId2"/>
          <a:stretch>
            <a:fillRect/>
          </a:stretch>
        </p:blipFill>
        <p:spPr>
          <a:xfrm>
            <a:off x="0" y="1462279"/>
            <a:ext cx="12192000" cy="4868775"/>
          </a:xfrm>
          <a:prstGeom prst="rect">
            <a:avLst/>
          </a:prstGeom>
        </p:spPr>
      </p:pic>
      <p:sp>
        <p:nvSpPr>
          <p:cNvPr id="6" name="TextBox 5">
            <a:extLst>
              <a:ext uri="{FF2B5EF4-FFF2-40B4-BE49-F238E27FC236}">
                <a16:creationId xmlns:a16="http://schemas.microsoft.com/office/drawing/2014/main" id="{2E2786DC-8733-9E4C-C715-113C90620D6E}"/>
              </a:ext>
            </a:extLst>
          </p:cNvPr>
          <p:cNvSpPr txBox="1"/>
          <p:nvPr/>
        </p:nvSpPr>
        <p:spPr>
          <a:xfrm>
            <a:off x="2959981" y="6364469"/>
            <a:ext cx="897100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The Observatory of Economic Complexity (www.oec.world)</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1C329F6-E8BE-8D29-6D2D-396320E4A421}"/>
              </a:ext>
            </a:extLst>
          </p:cNvPr>
          <p:cNvSpPr txBox="1"/>
          <p:nvPr/>
        </p:nvSpPr>
        <p:spPr>
          <a:xfrm>
            <a:off x="1324707" y="526946"/>
            <a:ext cx="95425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It’s hard to find good information…..</a:t>
            </a:r>
            <a:endParaRPr kumimoji="0" lang="en-NZ" sz="2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5070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210E7E7-E3B2-ABD9-FBB0-23D8A0797619}"/>
              </a:ext>
            </a:extLst>
          </p:cNvPr>
          <p:cNvSpPr txBox="1"/>
          <p:nvPr/>
        </p:nvSpPr>
        <p:spPr>
          <a:xfrm>
            <a:off x="375318" y="2686323"/>
            <a:ext cx="5126596" cy="2046315"/>
          </a:xfrm>
          <a:prstGeom prst="rect">
            <a:avLst/>
          </a:prstGeom>
          <a:ln>
            <a:solidFill>
              <a:srgbClr val="7030A0"/>
            </a:solidFill>
          </a:ln>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150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“I'm sorry, but as an AI language model, </a:t>
            </a:r>
            <a:r>
              <a:rPr kumimoji="0" lang="en-US" sz="20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don't have access to real-time data or specific trade information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such as the volumes of trade for juniper berries in 2022. My training only goes up until September 2021, and </a:t>
            </a:r>
            <a:r>
              <a:rPr kumimoji="0" lang="en-US" sz="20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don't have browsing capabilities to look up the latest trade data</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Slide Number Placeholder 2">
            <a:extLst>
              <a:ext uri="{FF2B5EF4-FFF2-40B4-BE49-F238E27FC236}">
                <a16:creationId xmlns:a16="http://schemas.microsoft.com/office/drawing/2014/main" id="{DF22DEA4-0CB1-8CB9-80D7-A6067314E254}"/>
              </a:ext>
            </a:extLst>
          </p:cNvPr>
          <p:cNvSpPr>
            <a:spLocks noGrp="1"/>
          </p:cNvSpPr>
          <p:nvPr>
            <p:ph type="sldNum" sz="quarter" idx="12"/>
          </p:nvPr>
        </p:nvSpPr>
        <p:spPr>
          <a:xfrm>
            <a:off x="9537089" y="4395041"/>
            <a:ext cx="1750351" cy="232975"/>
          </a:xfrm>
        </p:spPr>
        <p:txBody>
          <a:bodyPr/>
          <a:lstStyle/>
          <a:p>
            <a:pPr marL="0" marR="0" lvl="0" indent="0" algn="r" defTabSz="576072"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756"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576072"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11FFD52-0300-12F6-86CC-EAC6B2370DCF}"/>
              </a:ext>
            </a:extLst>
          </p:cNvPr>
          <p:cNvSpPr txBox="1"/>
          <p:nvPr/>
        </p:nvSpPr>
        <p:spPr>
          <a:xfrm>
            <a:off x="6252519" y="873201"/>
            <a:ext cx="5408353" cy="2053639"/>
          </a:xfrm>
          <a:prstGeom prst="rect">
            <a:avLst/>
          </a:prstGeom>
          <a:noFill/>
          <a:ln>
            <a:solidFill>
              <a:srgbClr val="7030A0"/>
            </a:solidFill>
          </a:ln>
        </p:spPr>
        <p:txBody>
          <a:bodyPr wrap="square">
            <a:spAutoFit/>
          </a:bodyPr>
          <a:lstStyle/>
          <a:p>
            <a:pPr marL="0" marR="0" lvl="0" indent="0" algn="l" defTabSz="576072" rtl="0" eaLnBrk="1" fontAlgn="auto" latinLnBrk="0" hangingPunct="1">
              <a:lnSpc>
                <a:spcPct val="107000"/>
              </a:lnSpc>
              <a:spcBef>
                <a:spcPts val="0"/>
              </a:spcBef>
              <a:spcAft>
                <a:spcPts val="945"/>
              </a:spcAft>
              <a:buClrTx/>
              <a:buSzTx/>
              <a:buFontTx/>
              <a:buNone/>
              <a:tabLst/>
              <a:defRPr/>
            </a:pPr>
            <a:r>
              <a:rPr kumimoji="0" lang="en-NZ" sz="2000" b="0" i="1" u="none" strike="noStrike" kern="1200" cap="none" spc="0" normalizeH="0" baseline="0" noProof="0" dirty="0">
                <a:ln>
                  <a:noFill/>
                </a:ln>
                <a:solidFill>
                  <a:prstClr val="black"/>
                </a:solidFill>
                <a:effectLst/>
                <a:uLnTx/>
                <a:uFillTx/>
                <a:latin typeface="Calibri" panose="020F0502020204030204"/>
                <a:ea typeface="+mn-ea"/>
                <a:cs typeface="+mn-cs"/>
              </a:rPr>
              <a:t>“As an AI language model, </a:t>
            </a:r>
            <a:r>
              <a:rPr kumimoji="0" lang="en-NZ" sz="20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don't have real-time data access</a:t>
            </a:r>
            <a:r>
              <a:rPr kumimoji="0" lang="en-NZ" sz="2000" b="0" i="1" u="none" strike="noStrike" kern="1200" cap="none" spc="0" normalizeH="0" baseline="0" noProof="0" dirty="0">
                <a:ln>
                  <a:noFill/>
                </a:ln>
                <a:solidFill>
                  <a:prstClr val="black"/>
                </a:solidFill>
                <a:effectLst/>
                <a:uLnTx/>
                <a:uFillTx/>
                <a:latin typeface="Calibri" panose="020F0502020204030204"/>
                <a:ea typeface="+mn-ea"/>
                <a:cs typeface="+mn-cs"/>
              </a:rPr>
              <a:t>. However, I can provide you with some general information on the global import and export of juniper berries, along with some potential data sources you can explore to obtain the most up-to-date information.”</a:t>
            </a:r>
          </a:p>
        </p:txBody>
      </p:sp>
      <p:sp>
        <p:nvSpPr>
          <p:cNvPr id="9" name="TextBox 8">
            <a:extLst>
              <a:ext uri="{FF2B5EF4-FFF2-40B4-BE49-F238E27FC236}">
                <a16:creationId xmlns:a16="http://schemas.microsoft.com/office/drawing/2014/main" id="{9C08031B-5B2C-1F4F-6C4C-C7CF6095A967}"/>
              </a:ext>
            </a:extLst>
          </p:cNvPr>
          <p:cNvSpPr txBox="1"/>
          <p:nvPr/>
        </p:nvSpPr>
        <p:spPr>
          <a:xfrm>
            <a:off x="6252519" y="3830500"/>
            <a:ext cx="5408353" cy="2053639"/>
          </a:xfrm>
          <a:prstGeom prst="rect">
            <a:avLst/>
          </a:prstGeom>
          <a:noFill/>
          <a:ln>
            <a:solidFill>
              <a:srgbClr val="7030A0"/>
            </a:solidFill>
          </a:ln>
        </p:spPr>
        <p:txBody>
          <a:bodyPr wrap="square">
            <a:spAutoFit/>
          </a:bodyPr>
          <a:lstStyle/>
          <a:p>
            <a:pPr marL="0" marR="0" lvl="0" indent="0" algn="l" defTabSz="576072" rtl="0" eaLnBrk="1" fontAlgn="auto" latinLnBrk="0" hangingPunct="1">
              <a:lnSpc>
                <a:spcPct val="107000"/>
              </a:lnSpc>
              <a:spcBef>
                <a:spcPts val="0"/>
              </a:spcBef>
              <a:spcAft>
                <a:spcPts val="945"/>
              </a:spcAft>
              <a:buClrTx/>
              <a:buSzTx/>
              <a:buFontTx/>
              <a:buNone/>
              <a:tabLst/>
              <a:defRPr/>
            </a:pPr>
            <a:r>
              <a:rPr kumimoji="0" lang="en-NZ" sz="2000" b="0" i="1" u="none" strike="noStrike" kern="1200" cap="none" spc="0" normalizeH="0" baseline="0" noProof="0" dirty="0">
                <a:ln>
                  <a:noFill/>
                </a:ln>
                <a:solidFill>
                  <a:prstClr val="black"/>
                </a:solidFill>
                <a:effectLst/>
                <a:uLnTx/>
                <a:uFillTx/>
                <a:latin typeface="Calibri" panose="020F0502020204030204"/>
                <a:ea typeface="+mn-ea"/>
                <a:cs typeface="+mn-cs"/>
              </a:rPr>
              <a:t>“As an AI language model with a knowledge </a:t>
            </a:r>
            <a:r>
              <a:rPr kumimoji="0" lang="en-NZ" sz="2000" b="0" i="1" u="none" strike="noStrike" kern="1200" cap="none" spc="0" normalizeH="0" baseline="0" noProof="0" dirty="0" err="1">
                <a:ln>
                  <a:noFill/>
                </a:ln>
                <a:solidFill>
                  <a:prstClr val="black"/>
                </a:solidFill>
                <a:effectLst/>
                <a:uLnTx/>
                <a:uFillTx/>
                <a:latin typeface="Calibri" panose="020F0502020204030204"/>
                <a:ea typeface="+mn-ea"/>
                <a:cs typeface="+mn-cs"/>
              </a:rPr>
              <a:t>cutoff</a:t>
            </a:r>
            <a:r>
              <a:rPr kumimoji="0" lang="en-NZ" sz="2000" b="0" i="1" u="none" strike="noStrike" kern="1200" cap="none" spc="0" normalizeH="0" baseline="0" noProof="0" dirty="0">
                <a:ln>
                  <a:noFill/>
                </a:ln>
                <a:solidFill>
                  <a:prstClr val="black"/>
                </a:solidFill>
                <a:effectLst/>
                <a:uLnTx/>
                <a:uFillTx/>
                <a:latin typeface="Calibri" panose="020F0502020204030204"/>
                <a:ea typeface="+mn-ea"/>
                <a:cs typeface="+mn-cs"/>
              </a:rPr>
              <a:t> in September 2021, </a:t>
            </a:r>
            <a:r>
              <a:rPr kumimoji="0" lang="en-NZ" sz="20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don't have access to real-time data or the ability to browse the internet</a:t>
            </a:r>
            <a:r>
              <a:rPr kumimoji="0" lang="en-NZ" sz="2000" b="0" i="1" u="none" strike="noStrike" kern="1200" cap="none" spc="0" normalizeH="0" baseline="0" noProof="0" dirty="0">
                <a:ln>
                  <a:noFill/>
                </a:ln>
                <a:solidFill>
                  <a:prstClr val="black"/>
                </a:solidFill>
                <a:effectLst/>
                <a:uLnTx/>
                <a:uFillTx/>
                <a:latin typeface="Calibri" panose="020F0502020204030204"/>
                <a:ea typeface="+mn-ea"/>
                <a:cs typeface="+mn-cs"/>
              </a:rPr>
              <a:t>. Therefore, </a:t>
            </a:r>
            <a:r>
              <a:rPr kumimoji="0" lang="en-NZ" sz="20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cannot provide you with the current information on which countries are exporting juniper berries and their respective volumes</a:t>
            </a:r>
            <a:r>
              <a:rPr kumimoji="0" lang="en-NZ" sz="20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79BEE005-2A31-94EC-C4C4-06D6C40A9D52}"/>
              </a:ext>
            </a:extLst>
          </p:cNvPr>
          <p:cNvSpPr txBox="1"/>
          <p:nvPr/>
        </p:nvSpPr>
        <p:spPr>
          <a:xfrm>
            <a:off x="642551" y="716692"/>
            <a:ext cx="43990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Chat GPT - 17 May 2023</a:t>
            </a:r>
            <a:endParaRPr kumimoji="0" lang="en-NZ" sz="2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18994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961A02-1C5E-2F44-F5BC-A4A58B528EDA}"/>
              </a:ext>
            </a:extLst>
          </p:cNvPr>
          <p:cNvSpPr>
            <a:spLocks noGrp="1"/>
          </p:cNvSpPr>
          <p:nvPr>
            <p:ph type="title"/>
          </p:nvPr>
        </p:nvSpPr>
        <p:spPr/>
        <p:txBody>
          <a:bodyPr/>
          <a:lstStyle/>
          <a:p>
            <a:r>
              <a:rPr lang="en-US" sz="2800" dirty="0">
                <a:solidFill>
                  <a:srgbClr val="004277"/>
                </a:solidFill>
                <a:latin typeface="Arial" panose="020B0604020202020204" pitchFamily="34" charset="0"/>
                <a:ea typeface="+mn-ea"/>
                <a:cs typeface="Arial" panose="020B0604020202020204" pitchFamily="34" charset="0"/>
              </a:rPr>
              <a:t>And then…</a:t>
            </a:r>
            <a:endParaRPr lang="en-NZ" sz="2800" dirty="0">
              <a:solidFill>
                <a:srgbClr val="004277"/>
              </a:solidFill>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DF644621-2202-57B4-0891-A9AED5726C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F01E945-A8B2-C6F4-6D89-2E475665D266}"/>
              </a:ext>
            </a:extLst>
          </p:cNvPr>
          <p:cNvSpPr txBox="1"/>
          <p:nvPr/>
        </p:nvSpPr>
        <p:spPr>
          <a:xfrm>
            <a:off x="838201" y="1859339"/>
            <a:ext cx="2979420" cy="3970318"/>
          </a:xfrm>
          <a:prstGeom prst="rect">
            <a:avLst/>
          </a:prstGeom>
          <a:noFill/>
          <a:ln w="9525">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1"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To access current data on global import and export statistics for juniper berries, you can refer to the following potential sources:</a:t>
            </a:r>
            <a:endParaRPr kumimoji="0" lang="en-NZ"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International Trade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1" u="sng" strike="noStrike" kern="1200" cap="none" spc="0" normalizeH="0" baseline="0" noProof="0" dirty="0">
                <a:ln>
                  <a:noFill/>
                </a:ln>
                <a:solidFill>
                  <a:srgbClr val="0000FF"/>
                </a:solidFill>
                <a:effectLst/>
                <a:uLnTx/>
                <a:uFillTx/>
                <a:latin typeface="Calibri" panose="020F0502020204030204"/>
                <a:ea typeface="Times New Roman" panose="02020603050405020304" pitchFamily="18" charset="0"/>
                <a:cs typeface="Times New Roman" panose="02020603050405020304" pitchFamily="18" charset="0"/>
                <a:hlinkClick r:id="rId2"/>
              </a:rPr>
              <a:t>https://www.trademap.org/</a:t>
            </a:r>
            <a:endParaRPr kumimoji="0" lang="en-NZ"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1"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United Nations </a:t>
            </a:r>
            <a:r>
              <a:rPr kumimoji="0" lang="en-NZ" sz="1800" b="0" i="1"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mn-cs"/>
              </a:rPr>
              <a:t>Comtrade</a:t>
            </a:r>
            <a:r>
              <a:rPr kumimoji="0" lang="en-NZ" sz="1800" b="0" i="1"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1" u="sng" strike="noStrike" kern="1200" cap="none" spc="0" normalizeH="0" baseline="0" noProof="0" dirty="0">
                <a:ln>
                  <a:noFill/>
                </a:ln>
                <a:solidFill>
                  <a:srgbClr val="0000FF"/>
                </a:solidFill>
                <a:effectLst/>
                <a:uLnTx/>
                <a:uFillTx/>
                <a:latin typeface="Calibri" panose="020F0502020204030204"/>
                <a:ea typeface="Times New Roman" panose="02020603050405020304" pitchFamily="18" charset="0"/>
                <a:cs typeface="Times New Roman" panose="02020603050405020304" pitchFamily="18" charset="0"/>
                <a:hlinkClick r:id="rId3"/>
              </a:rPr>
              <a:t>https://comtrade.un.org/</a:t>
            </a:r>
            <a:endParaRPr kumimoji="0" lang="en-NZ"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F1DE526-DC6E-059C-B8CD-F0AFFD256415}"/>
              </a:ext>
            </a:extLst>
          </p:cNvPr>
          <p:cNvPicPr>
            <a:picLocks noChangeAspect="1"/>
          </p:cNvPicPr>
          <p:nvPr/>
        </p:nvPicPr>
        <p:blipFill>
          <a:blip r:embed="rId4"/>
          <a:stretch>
            <a:fillRect/>
          </a:stretch>
        </p:blipFill>
        <p:spPr>
          <a:xfrm>
            <a:off x="5088360" y="2396490"/>
            <a:ext cx="4893840" cy="2487930"/>
          </a:xfrm>
          <a:prstGeom prst="rect">
            <a:avLst/>
          </a:prstGeom>
        </p:spPr>
      </p:pic>
    </p:spTree>
    <p:extLst>
      <p:ext uri="{BB962C8B-B14F-4D97-AF65-F5344CB8AC3E}">
        <p14:creationId xmlns:p14="http://schemas.microsoft.com/office/powerpoint/2010/main" val="1216330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76974AD-E823-8737-A1CA-B04A9447E04D}"/>
              </a:ext>
            </a:extLst>
          </p:cNvPr>
          <p:cNvPicPr>
            <a:picLocks noChangeAspect="1"/>
          </p:cNvPicPr>
          <p:nvPr/>
        </p:nvPicPr>
        <p:blipFill>
          <a:blip r:embed="rId2">
            <a:alphaModFix amt="37000"/>
          </a:blip>
          <a:stretch>
            <a:fillRect/>
          </a:stretch>
        </p:blipFill>
        <p:spPr>
          <a:xfrm>
            <a:off x="0" y="1"/>
            <a:ext cx="12561204" cy="6858000"/>
          </a:xfrm>
          <a:prstGeom prst="rect">
            <a:avLst/>
          </a:prstGeom>
        </p:spPr>
      </p:pic>
      <p:sp>
        <p:nvSpPr>
          <p:cNvPr id="2" name="Title 1">
            <a:extLst>
              <a:ext uri="{FF2B5EF4-FFF2-40B4-BE49-F238E27FC236}">
                <a16:creationId xmlns:a16="http://schemas.microsoft.com/office/drawing/2014/main" id="{EC71634F-4722-294F-94B3-C215FC772F7B}"/>
              </a:ext>
            </a:extLst>
          </p:cNvPr>
          <p:cNvSpPr>
            <a:spLocks noGrp="1"/>
          </p:cNvSpPr>
          <p:nvPr>
            <p:ph type="title"/>
          </p:nvPr>
        </p:nvSpPr>
        <p:spPr>
          <a:xfrm>
            <a:off x="838200" y="1702755"/>
            <a:ext cx="10515600" cy="1325563"/>
          </a:xfrm>
        </p:spPr>
        <p:txBody>
          <a:bodyPr>
            <a:normAutofit fontScale="90000"/>
          </a:bodyPr>
          <a:lstStyle/>
          <a:p>
            <a:pPr>
              <a:lnSpc>
                <a:spcPct val="100000"/>
              </a:lnSpc>
              <a:tabLst>
                <a:tab pos="715963" algn="l"/>
                <a:tab pos="2689225" algn="l"/>
              </a:tabLst>
            </a:pPr>
            <a:br>
              <a:rPr lang="en-US" dirty="0"/>
            </a:br>
            <a:br>
              <a:rPr lang="en-US" sz="3100" dirty="0">
                <a:solidFill>
                  <a:srgbClr val="004277"/>
                </a:solidFill>
                <a:latin typeface="Arial" panose="020B0604020202020204" pitchFamily="34" charset="0"/>
                <a:ea typeface="+mn-ea"/>
                <a:cs typeface="Arial" panose="020B0604020202020204" pitchFamily="34" charset="0"/>
              </a:rPr>
            </a:br>
            <a:br>
              <a:rPr lang="en-US" sz="3100" dirty="0">
                <a:solidFill>
                  <a:srgbClr val="004277"/>
                </a:solidFill>
                <a:latin typeface="Arial" panose="020B0604020202020204" pitchFamily="34" charset="0"/>
                <a:ea typeface="+mn-ea"/>
                <a:cs typeface="Arial" panose="020B0604020202020204" pitchFamily="34" charset="0"/>
              </a:rPr>
            </a:br>
            <a:r>
              <a:rPr lang="en-US" sz="3100" dirty="0">
                <a:solidFill>
                  <a:srgbClr val="004277"/>
                </a:solidFill>
                <a:latin typeface="Arial" panose="020B0604020202020204" pitchFamily="34" charset="0"/>
                <a:ea typeface="+mn-ea"/>
                <a:cs typeface="Arial" panose="020B0604020202020204" pitchFamily="34" charset="0"/>
              </a:rPr>
              <a:t>Followed by…</a:t>
            </a:r>
            <a:br>
              <a:rPr lang="en-US" sz="3100" dirty="0">
                <a:solidFill>
                  <a:srgbClr val="004277"/>
                </a:solidFill>
                <a:latin typeface="Arial" panose="020B0604020202020204" pitchFamily="34" charset="0"/>
                <a:ea typeface="+mn-ea"/>
                <a:cs typeface="Arial" panose="020B0604020202020204" pitchFamily="34" charset="0"/>
              </a:rPr>
            </a:br>
            <a:r>
              <a:rPr lang="en-US" sz="3100" dirty="0">
                <a:solidFill>
                  <a:srgbClr val="004277"/>
                </a:solidFill>
                <a:latin typeface="Arial" panose="020B0604020202020204" pitchFamily="34" charset="0"/>
                <a:ea typeface="+mn-ea"/>
                <a:cs typeface="Arial" panose="020B0604020202020204" pitchFamily="34" charset="0"/>
              </a:rPr>
              <a:t>An appeal to NZ Trade &amp; Enterprise</a:t>
            </a:r>
            <a:br>
              <a:rPr lang="en-US" sz="3100" dirty="0">
                <a:solidFill>
                  <a:srgbClr val="004277"/>
                </a:solidFill>
                <a:latin typeface="Arial" panose="020B0604020202020204" pitchFamily="34" charset="0"/>
                <a:ea typeface="+mn-ea"/>
                <a:cs typeface="Arial" panose="020B0604020202020204" pitchFamily="34" charset="0"/>
              </a:rPr>
            </a:br>
            <a:br>
              <a:rPr lang="en-NZ" sz="3100" dirty="0">
                <a:solidFill>
                  <a:srgbClr val="004277"/>
                </a:solidFill>
                <a:latin typeface="Arial" panose="020B0604020202020204" pitchFamily="34" charset="0"/>
                <a:ea typeface="+mn-ea"/>
                <a:cs typeface="Arial" panose="020B0604020202020204" pitchFamily="34" charset="0"/>
              </a:rPr>
            </a:br>
            <a:br>
              <a:rPr lang="en-NZ" sz="3100" dirty="0">
                <a:solidFill>
                  <a:srgbClr val="004277"/>
                </a:solidFill>
                <a:latin typeface="Arial" panose="020B0604020202020204" pitchFamily="34" charset="0"/>
                <a:ea typeface="+mn-ea"/>
                <a:cs typeface="Arial" panose="020B0604020202020204" pitchFamily="34" charset="0"/>
              </a:rPr>
            </a:br>
            <a:r>
              <a:rPr lang="en-NZ" sz="3100" dirty="0">
                <a:solidFill>
                  <a:srgbClr val="004277"/>
                </a:solidFill>
                <a:latin typeface="Arial" panose="020B0604020202020204" pitchFamily="34" charset="0"/>
                <a:ea typeface="+mn-ea"/>
                <a:cs typeface="Arial" panose="020B0604020202020204" pitchFamily="34" charset="0"/>
              </a:rPr>
              <a:t>Resulting in…</a:t>
            </a:r>
            <a:br>
              <a:rPr lang="en-NZ" sz="3100" dirty="0">
                <a:solidFill>
                  <a:srgbClr val="004277"/>
                </a:solidFill>
                <a:latin typeface="Arial" panose="020B0604020202020204" pitchFamily="34" charset="0"/>
                <a:ea typeface="+mn-ea"/>
                <a:cs typeface="Arial" panose="020B0604020202020204" pitchFamily="34" charset="0"/>
              </a:rPr>
            </a:br>
            <a:r>
              <a:rPr lang="en-NZ" sz="3100" dirty="0">
                <a:solidFill>
                  <a:srgbClr val="004277"/>
                </a:solidFill>
                <a:latin typeface="Arial" panose="020B0604020202020204" pitchFamily="34" charset="0"/>
                <a:ea typeface="+mn-ea"/>
                <a:cs typeface="Arial" panose="020B0604020202020204" pitchFamily="34" charset="0"/>
              </a:rPr>
              <a:t>“Trade Data from 2022 for juniper berries 090961 from ITC” </a:t>
            </a:r>
            <a:br>
              <a:rPr lang="en-NZ" sz="3100" dirty="0">
                <a:solidFill>
                  <a:srgbClr val="004277"/>
                </a:solidFill>
                <a:latin typeface="Arial" panose="020B0604020202020204" pitchFamily="34" charset="0"/>
                <a:ea typeface="+mn-ea"/>
                <a:cs typeface="Arial" panose="020B0604020202020204" pitchFamily="34" charset="0"/>
              </a:rPr>
            </a:br>
            <a:r>
              <a:rPr lang="en-US" sz="2200" dirty="0">
                <a:solidFill>
                  <a:srgbClr val="004277"/>
                </a:solidFill>
                <a:latin typeface="Arial" panose="020B0604020202020204" pitchFamily="34" charset="0"/>
                <a:ea typeface="+mn-ea"/>
                <a:cs typeface="Arial" panose="020B0604020202020204" pitchFamily="34" charset="0"/>
              </a:rPr>
              <a:t>Sources: ITC calculations based on UN COMTRADE and ITC statistics</a:t>
            </a:r>
            <a:br>
              <a:rPr lang="en-NZ" sz="3100" dirty="0">
                <a:solidFill>
                  <a:srgbClr val="004277"/>
                </a:solidFill>
                <a:latin typeface="Arial" panose="020B0604020202020204" pitchFamily="34" charset="0"/>
                <a:ea typeface="+mn-ea"/>
                <a:cs typeface="Arial" panose="020B0604020202020204" pitchFamily="34" charset="0"/>
              </a:rPr>
            </a:br>
            <a:br>
              <a:rPr lang="en-US" sz="3100" dirty="0">
                <a:solidFill>
                  <a:srgbClr val="004277"/>
                </a:solidFill>
                <a:latin typeface="Arial" panose="020B0604020202020204" pitchFamily="34" charset="0"/>
                <a:ea typeface="+mn-ea"/>
                <a:cs typeface="Arial" panose="020B0604020202020204" pitchFamily="34" charset="0"/>
              </a:rPr>
            </a:br>
            <a:r>
              <a:rPr lang="en-US" sz="2200" dirty="0">
                <a:solidFill>
                  <a:srgbClr val="FF0000"/>
                </a:solidFill>
                <a:latin typeface="Arial" panose="020B0604020202020204" pitchFamily="34" charset="0"/>
                <a:ea typeface="+mn-ea"/>
                <a:cs typeface="Arial" panose="020B0604020202020204" pitchFamily="34" charset="0"/>
              </a:rPr>
              <a:t>For</a:t>
            </a:r>
            <a:r>
              <a:rPr lang="en-US" dirty="0"/>
              <a:t> </a:t>
            </a:r>
            <a:r>
              <a:rPr lang="en-US" sz="2200" dirty="0">
                <a:solidFill>
                  <a:srgbClr val="FF0000"/>
                </a:solidFill>
                <a:latin typeface="Arial" panose="020B0604020202020204" pitchFamily="34" charset="0"/>
                <a:ea typeface="+mn-ea"/>
                <a:cs typeface="Arial" panose="020B0604020202020204" pitchFamily="34" charset="0"/>
              </a:rPr>
              <a:t>Product : 090961 </a:t>
            </a:r>
            <a:br>
              <a:rPr lang="en-US" sz="2200" dirty="0">
                <a:solidFill>
                  <a:srgbClr val="FF0000"/>
                </a:solidFill>
                <a:latin typeface="Arial" panose="020B0604020202020204" pitchFamily="34" charset="0"/>
                <a:ea typeface="+mn-ea"/>
                <a:cs typeface="Arial" panose="020B0604020202020204" pitchFamily="34" charset="0"/>
              </a:rPr>
            </a:br>
            <a:r>
              <a:rPr lang="en-US" sz="2200" dirty="0">
                <a:solidFill>
                  <a:srgbClr val="FF0000"/>
                </a:solidFill>
                <a:latin typeface="Arial" panose="020B0604020202020204" pitchFamily="34" charset="0"/>
                <a:ea typeface="+mn-ea"/>
                <a:cs typeface="Arial" panose="020B0604020202020204" pitchFamily="34" charset="0"/>
              </a:rPr>
              <a:t>Juniper berries and seeds of anise, badian, caraway or fennel, neither crushed nor ground</a:t>
            </a:r>
            <a:endParaRPr lang="en-NZ" sz="2200" dirty="0">
              <a:solidFill>
                <a:srgbClr val="FF0000"/>
              </a:solidFill>
              <a:latin typeface="Arial" panose="020B0604020202020204" pitchFamily="34" charset="0"/>
              <a:ea typeface="+mn-ea"/>
              <a:cs typeface="Arial" panose="020B0604020202020204" pitchFamily="34" charset="0"/>
            </a:endParaRPr>
          </a:p>
        </p:txBody>
      </p:sp>
      <p:sp>
        <p:nvSpPr>
          <p:cNvPr id="11" name="Content Placeholder 10">
            <a:extLst>
              <a:ext uri="{FF2B5EF4-FFF2-40B4-BE49-F238E27FC236}">
                <a16:creationId xmlns:a16="http://schemas.microsoft.com/office/drawing/2014/main" id="{83F6BB11-C84A-E7C5-498B-A2DDD86F25D7}"/>
              </a:ext>
            </a:extLst>
          </p:cNvPr>
          <p:cNvSpPr>
            <a:spLocks noGrp="1"/>
          </p:cNvSpPr>
          <p:nvPr>
            <p:ph idx="1"/>
          </p:nvPr>
        </p:nvSpPr>
        <p:spPr>
          <a:xfrm>
            <a:off x="838200" y="3856141"/>
            <a:ext cx="10515600" cy="1299104"/>
          </a:xfrm>
        </p:spPr>
        <p:txBody>
          <a:bodyPr/>
          <a:lstStyle/>
          <a:p>
            <a:pPr marL="0" indent="0">
              <a:buNone/>
            </a:pPr>
            <a:endParaRPr lang="en-US" dirty="0"/>
          </a:p>
          <a:p>
            <a:pPr marL="0" indent="0">
              <a:buNone/>
            </a:pPr>
            <a:endParaRPr lang="en-NZ" dirty="0"/>
          </a:p>
          <a:p>
            <a:pPr marL="0" indent="0">
              <a:buNone/>
            </a:pPr>
            <a:endParaRPr lang="en-NZ" dirty="0"/>
          </a:p>
          <a:p>
            <a:pPr marL="0" indent="0">
              <a:buNone/>
            </a:pPr>
            <a:endParaRPr lang="en-NZ" dirty="0"/>
          </a:p>
        </p:txBody>
      </p:sp>
      <p:sp>
        <p:nvSpPr>
          <p:cNvPr id="3" name="Slide Number Placeholder 2">
            <a:extLst>
              <a:ext uri="{FF2B5EF4-FFF2-40B4-BE49-F238E27FC236}">
                <a16:creationId xmlns:a16="http://schemas.microsoft.com/office/drawing/2014/main" id="{1D4C053A-2BD9-0CEE-A35C-5B766ECFF4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E069B49-1D6E-E641-8A64-1FC72F2D3B71}"/>
              </a:ext>
            </a:extLst>
          </p:cNvPr>
          <p:cNvPicPr>
            <a:picLocks noChangeAspect="1"/>
          </p:cNvPicPr>
          <p:nvPr/>
        </p:nvPicPr>
        <p:blipFill>
          <a:blip r:embed="rId3"/>
          <a:stretch>
            <a:fillRect/>
          </a:stretch>
        </p:blipFill>
        <p:spPr>
          <a:xfrm>
            <a:off x="8751295" y="5786570"/>
            <a:ext cx="1577900" cy="668779"/>
          </a:xfrm>
          <a:prstGeom prst="rect">
            <a:avLst/>
          </a:prstGeom>
        </p:spPr>
      </p:pic>
      <p:sp>
        <p:nvSpPr>
          <p:cNvPr id="12" name="TextBox 11">
            <a:extLst>
              <a:ext uri="{FF2B5EF4-FFF2-40B4-BE49-F238E27FC236}">
                <a16:creationId xmlns:a16="http://schemas.microsoft.com/office/drawing/2014/main" id="{4F1FEFF1-0C95-D175-F444-425E8341CC28}"/>
              </a:ext>
            </a:extLst>
          </p:cNvPr>
          <p:cNvSpPr txBox="1"/>
          <p:nvPr/>
        </p:nvSpPr>
        <p:spPr>
          <a:xfrm>
            <a:off x="1311703" y="5824360"/>
            <a:ext cx="9313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With thanks and acknowledgement to Ed Parker, Regional Manager, Taranaki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and Lucy Vickers, Research Specialist, NZTE</a:t>
            </a:r>
            <a:endParaRPr kumimoji="0" lang="en-NZ" sz="16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2162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1374B8-FE06-804B-B05E-1CF5C70040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16C5FC3-4A4C-8F29-5605-20F0ADA60D55}"/>
              </a:ext>
            </a:extLst>
          </p:cNvPr>
          <p:cNvSpPr txBox="1"/>
          <p:nvPr/>
        </p:nvSpPr>
        <p:spPr>
          <a:xfrm>
            <a:off x="3977640" y="2796554"/>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Export Data 2018-2022</a:t>
            </a:r>
            <a:endParaRPr kumimoji="0" lang="en-NZ" sz="2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09E210E-CFCA-1871-788A-28C17DD85AEE}"/>
              </a:ext>
            </a:extLst>
          </p:cNvPr>
          <p:cNvSpPr txBox="1"/>
          <p:nvPr/>
        </p:nvSpPr>
        <p:spPr>
          <a:xfrm>
            <a:off x="3063240" y="4053840"/>
            <a:ext cx="6225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With thanks and acknowledgement to the wizardry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Qiufen Cui, Business Analyst, Venture Taranaki</a:t>
            </a:r>
            <a:endParaRPr kumimoji="0" lang="en-NZ" sz="16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68250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E4AB7B-2F74-08ED-0396-9128EAB25D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59BC468-91FC-B1E6-7DDF-801E24623706}"/>
              </a:ext>
            </a:extLst>
          </p:cNvPr>
          <p:cNvPicPr>
            <a:picLocks noChangeAspect="1"/>
          </p:cNvPicPr>
          <p:nvPr/>
        </p:nvPicPr>
        <p:blipFill>
          <a:blip r:embed="rId2"/>
          <a:stretch>
            <a:fillRect/>
          </a:stretch>
        </p:blipFill>
        <p:spPr>
          <a:xfrm>
            <a:off x="0" y="18762"/>
            <a:ext cx="12192000" cy="6820475"/>
          </a:xfrm>
          <a:prstGeom prst="rect">
            <a:avLst/>
          </a:prstGeom>
        </p:spPr>
      </p:pic>
    </p:spTree>
    <p:extLst>
      <p:ext uri="{BB962C8B-B14F-4D97-AF65-F5344CB8AC3E}">
        <p14:creationId xmlns:p14="http://schemas.microsoft.com/office/powerpoint/2010/main" val="94178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map of the country&#10;&#10;Description automatically generated with low confidence">
            <a:extLst>
              <a:ext uri="{FF2B5EF4-FFF2-40B4-BE49-F238E27FC236}">
                <a16:creationId xmlns:a16="http://schemas.microsoft.com/office/drawing/2014/main" id="{99A4C5F2-2DCE-3BC2-5857-6B305473439F}"/>
              </a:ext>
            </a:extLst>
          </p:cNvPr>
          <p:cNvPicPr>
            <a:picLocks noChangeAspect="1"/>
          </p:cNvPicPr>
          <p:nvPr/>
        </p:nvPicPr>
        <p:blipFill>
          <a:blip r:embed="rId2"/>
          <a:stretch>
            <a:fillRect/>
          </a:stretch>
        </p:blipFill>
        <p:spPr>
          <a:xfrm>
            <a:off x="643467" y="801496"/>
            <a:ext cx="5294716" cy="5255005"/>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6AA0BA-10AF-308A-569C-86F00F9F1A70}"/>
              </a:ext>
            </a:extLst>
          </p:cNvPr>
          <p:cNvPicPr>
            <a:picLocks noChangeAspect="1"/>
          </p:cNvPicPr>
          <p:nvPr/>
        </p:nvPicPr>
        <p:blipFill>
          <a:blip r:embed="rId3"/>
          <a:stretch>
            <a:fillRect/>
          </a:stretch>
        </p:blipFill>
        <p:spPr>
          <a:xfrm>
            <a:off x="6644893" y="643467"/>
            <a:ext cx="4512563" cy="5571066"/>
          </a:xfrm>
          <a:prstGeom prst="rect">
            <a:avLst/>
          </a:prstGeom>
        </p:spPr>
      </p:pic>
      <p:sp>
        <p:nvSpPr>
          <p:cNvPr id="2" name="Slide Number Placeholder 1">
            <a:extLst>
              <a:ext uri="{FF2B5EF4-FFF2-40B4-BE49-F238E27FC236}">
                <a16:creationId xmlns:a16="http://schemas.microsoft.com/office/drawing/2014/main" id="{B6040112-76C5-162B-B50A-7E158C2E84C9}"/>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037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1374B8-FE06-804B-B05E-1CF5C70040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16C5FC3-4A4C-8F29-5605-20F0ADA60D55}"/>
              </a:ext>
            </a:extLst>
          </p:cNvPr>
          <p:cNvSpPr txBox="1"/>
          <p:nvPr/>
        </p:nvSpPr>
        <p:spPr>
          <a:xfrm>
            <a:off x="3977640" y="2905780"/>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Import Data 2018-2022</a:t>
            </a:r>
            <a:endParaRPr kumimoji="0" lang="en-NZ" sz="2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4965606-BDB1-56A2-6D44-E50644BDAAA5}"/>
              </a:ext>
            </a:extLst>
          </p:cNvPr>
          <p:cNvSpPr txBox="1"/>
          <p:nvPr/>
        </p:nvSpPr>
        <p:spPr>
          <a:xfrm>
            <a:off x="3063240" y="4053840"/>
            <a:ext cx="6225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With thanks and acknowledgement to Sue James, David James and Qiufen Cui for help with this data</a:t>
            </a:r>
            <a:endParaRPr kumimoji="0" lang="en-NZ" sz="16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4302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1CE475-8D7D-976F-5835-0E370FCE05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B63FD9C-A94A-5F16-607F-2C638080655D}"/>
              </a:ext>
            </a:extLst>
          </p:cNvPr>
          <p:cNvPicPr>
            <a:picLocks noChangeAspect="1"/>
          </p:cNvPicPr>
          <p:nvPr/>
        </p:nvPicPr>
        <p:blipFill>
          <a:blip r:embed="rId2"/>
          <a:stretch>
            <a:fillRect/>
          </a:stretch>
        </p:blipFill>
        <p:spPr>
          <a:xfrm>
            <a:off x="41547" y="0"/>
            <a:ext cx="12108905" cy="6858000"/>
          </a:xfrm>
          <a:prstGeom prst="rect">
            <a:avLst/>
          </a:prstGeom>
        </p:spPr>
      </p:pic>
    </p:spTree>
    <p:extLst>
      <p:ext uri="{BB962C8B-B14F-4D97-AF65-F5344CB8AC3E}">
        <p14:creationId xmlns:p14="http://schemas.microsoft.com/office/powerpoint/2010/main" val="389835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E2B20A-40F0-71C1-B8E4-447AD4F5D8BA}"/>
              </a:ext>
            </a:extLst>
          </p:cNvPr>
          <p:cNvSpPr>
            <a:spLocks noGrp="1"/>
          </p:cNvSpPr>
          <p:nvPr>
            <p:ph type="body" sz="quarter" idx="10"/>
          </p:nvPr>
        </p:nvSpPr>
        <p:spPr>
          <a:xfrm>
            <a:off x="770124" y="2663414"/>
            <a:ext cx="10545877" cy="403910"/>
          </a:xfrm>
        </p:spPr>
        <p:txBody>
          <a:bodyPr/>
          <a:lstStyle/>
          <a:p>
            <a:pPr algn="ctr"/>
            <a:r>
              <a:rPr lang="en-US" sz="2800" dirty="0"/>
              <a:t>Who on earth am I…?</a:t>
            </a:r>
            <a:endParaRPr lang="en-NZ" sz="2800" dirty="0"/>
          </a:p>
        </p:txBody>
      </p:sp>
    </p:spTree>
    <p:extLst>
      <p:ext uri="{BB962C8B-B14F-4D97-AF65-F5344CB8AC3E}">
        <p14:creationId xmlns:p14="http://schemas.microsoft.com/office/powerpoint/2010/main" val="3251102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AB3FEF-2591-A3D9-E975-7C28D3391BA1}"/>
              </a:ext>
            </a:extLst>
          </p:cNvPr>
          <p:cNvSpPr txBox="1"/>
          <p:nvPr/>
        </p:nvSpPr>
        <p:spPr>
          <a:xfrm>
            <a:off x="1032734" y="645180"/>
            <a:ext cx="98862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Global Import and Export Total Volumes 2018-2021</a:t>
            </a:r>
            <a:endParaRPr kumimoji="0" lang="en-NZ" sz="2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endParaRPr>
          </a:p>
        </p:txBody>
      </p:sp>
      <p:graphicFrame>
        <p:nvGraphicFramePr>
          <p:cNvPr id="6" name="Chart 5">
            <a:extLst>
              <a:ext uri="{FF2B5EF4-FFF2-40B4-BE49-F238E27FC236}">
                <a16:creationId xmlns:a16="http://schemas.microsoft.com/office/drawing/2014/main" id="{0EAEEBF6-1E86-7531-25E6-E4F4F617AA25}"/>
              </a:ext>
            </a:extLst>
          </p:cNvPr>
          <p:cNvGraphicFramePr>
            <a:graphicFrameLocks/>
          </p:cNvGraphicFramePr>
          <p:nvPr/>
        </p:nvGraphicFramePr>
        <p:xfrm>
          <a:off x="882127" y="1647824"/>
          <a:ext cx="10036885" cy="49573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05209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9728A8-A6ED-E73D-6527-72DC5B762C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E75961D-971F-58DC-72D7-6ABC33886843}"/>
              </a:ext>
            </a:extLst>
          </p:cNvPr>
          <p:cNvPicPr>
            <a:picLocks noChangeAspect="1"/>
          </p:cNvPicPr>
          <p:nvPr/>
        </p:nvPicPr>
        <p:blipFill>
          <a:blip r:embed="rId2"/>
          <a:stretch>
            <a:fillRect/>
          </a:stretch>
        </p:blipFill>
        <p:spPr>
          <a:xfrm>
            <a:off x="2085975" y="1952625"/>
            <a:ext cx="7696200" cy="3600450"/>
          </a:xfrm>
          <a:prstGeom prst="rect">
            <a:avLst/>
          </a:prstGeom>
        </p:spPr>
      </p:pic>
      <p:sp>
        <p:nvSpPr>
          <p:cNvPr id="5" name="TextBox 4">
            <a:extLst>
              <a:ext uri="{FF2B5EF4-FFF2-40B4-BE49-F238E27FC236}">
                <a16:creationId xmlns:a16="http://schemas.microsoft.com/office/drawing/2014/main" id="{8C8E779F-A26E-4343-A81D-C78ED1A910FD}"/>
              </a:ext>
            </a:extLst>
          </p:cNvPr>
          <p:cNvSpPr txBox="1"/>
          <p:nvPr/>
        </p:nvSpPr>
        <p:spPr>
          <a:xfrm>
            <a:off x="2638425" y="645180"/>
            <a:ext cx="6324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Growth in New Zealand Gin Distilleries</a:t>
            </a:r>
            <a:endParaRPr kumimoji="0" lang="en-NZ" sz="2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9704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3C4A0EC-F246-55D9-B78D-D1DED4F1ED31}"/>
              </a:ext>
            </a:extLst>
          </p:cNvPr>
          <p:cNvSpPr txBox="1"/>
          <p:nvPr/>
        </p:nvSpPr>
        <p:spPr>
          <a:xfrm>
            <a:off x="1028700" y="2125980"/>
            <a:ext cx="2628900" cy="2388543"/>
          </a:xfrm>
          <a:prstGeom prst="rect">
            <a:avLst/>
          </a:prstGeom>
          <a:noFill/>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Light" panose="020F0302020204030204"/>
                <a:ea typeface="+mn-ea"/>
                <a:cs typeface="+mn-cs"/>
              </a:rPr>
              <a:t>Estimates of NZ Distillery Juniper Usage &amp; Category Import Data</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Light" panose="020F0302020204030204"/>
                <a:ea typeface="+mn-ea"/>
                <a:cs typeface="+mn-cs"/>
              </a:rPr>
              <a:t>Assumptions: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Light" panose="020F0302020204030204"/>
                <a:ea typeface="+mn-ea"/>
                <a:cs typeface="+mn-cs"/>
              </a:rPr>
              <a:t>Price point $6/kg 2015, rising to projected $25.80/kg 2025</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Light" panose="020F0302020204030204"/>
                <a:ea typeface="+mn-ea"/>
                <a:cs typeface="+mn-cs"/>
              </a:rPr>
              <a:t>Start-up Distilleries average use is 120kg p.a.</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Light" panose="020F0302020204030204"/>
                <a:ea typeface="+mn-ea"/>
                <a:cs typeface="+mn-cs"/>
              </a:rPr>
              <a:t>Commercially mature Distilleries use $1,000kg p.a.</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Light" panose="020F0302020204030204"/>
                <a:ea typeface="+mn-ea"/>
                <a:cs typeface="+mn-cs"/>
              </a:rPr>
              <a:t>NZ </a:t>
            </a:r>
            <a:r>
              <a:rPr kumimoji="0" lang="en-US" sz="1200" b="0" i="0" u="none" strike="noStrike" kern="1200" cap="none" spc="0" normalizeH="0" baseline="0" noProof="0" dirty="0" err="1">
                <a:ln>
                  <a:noFill/>
                </a:ln>
                <a:solidFill>
                  <a:srgbClr val="FFFFFF"/>
                </a:solidFill>
                <a:effectLst/>
                <a:uLnTx/>
                <a:uFillTx/>
                <a:latin typeface="Calibri Light" panose="020F0302020204030204"/>
                <a:ea typeface="+mn-ea"/>
                <a:cs typeface="+mn-cs"/>
              </a:rPr>
              <a:t>tonnes</a:t>
            </a:r>
            <a:r>
              <a:rPr kumimoji="0" lang="en-US" sz="1200" b="0" i="0" u="none" strike="noStrike" kern="1200" cap="none" spc="0" normalizeH="0" baseline="0" noProof="0" dirty="0">
                <a:ln>
                  <a:noFill/>
                </a:ln>
                <a:solidFill>
                  <a:srgbClr val="FFFFFF"/>
                </a:solidFill>
                <a:effectLst/>
                <a:uLnTx/>
                <a:uFillTx/>
                <a:latin typeface="Calibri Light" panose="020F0302020204030204"/>
                <a:ea typeface="+mn-ea"/>
                <a:cs typeface="+mn-cs"/>
              </a:rPr>
              <a:t> have been converted to USA tons and $NZ have been converted to $USA to allow for comparisons between NZ usage data and import data</a:t>
            </a:r>
          </a:p>
          <a:p>
            <a:pPr marL="0" marR="0" lvl="0" indent="0" algn="l" defTabSz="914400" rtl="0" eaLnBrk="1" fontAlgn="auto" latinLnBrk="0" hangingPunct="1">
              <a:lnSpc>
                <a:spcPct val="90000"/>
              </a:lnSpc>
              <a:spcBef>
                <a:spcPct val="0"/>
              </a:spcBef>
              <a:spcAft>
                <a:spcPts val="600"/>
              </a:spcAft>
              <a:buClrTx/>
              <a:buSzTx/>
              <a:buFontTx/>
              <a:buNone/>
              <a:tabLst/>
              <a:defRPr/>
            </a:pPr>
            <a:br>
              <a:rPr kumimoji="0" lang="en-US" sz="1200" b="0" i="0" u="none" strike="noStrike" kern="1200" cap="none" spc="0" normalizeH="0" baseline="0" noProof="0" dirty="0">
                <a:ln>
                  <a:noFill/>
                </a:ln>
                <a:solidFill>
                  <a:srgbClr val="FFFFFF"/>
                </a:solidFill>
                <a:effectLst/>
                <a:uLnTx/>
                <a:uFillTx/>
                <a:latin typeface="Calibri Light" panose="020F0302020204030204"/>
                <a:ea typeface="+mn-ea"/>
                <a:cs typeface="+mn-cs"/>
              </a:rPr>
            </a:br>
            <a:endParaRPr kumimoji="0" lang="en-US" sz="12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pic>
        <p:nvPicPr>
          <p:cNvPr id="5" name="Picture 4">
            <a:extLst>
              <a:ext uri="{FF2B5EF4-FFF2-40B4-BE49-F238E27FC236}">
                <a16:creationId xmlns:a16="http://schemas.microsoft.com/office/drawing/2014/main" id="{233887AD-A93C-94B5-E0DF-8C13EFEC8175}"/>
              </a:ext>
            </a:extLst>
          </p:cNvPr>
          <p:cNvPicPr>
            <a:picLocks noChangeAspect="1"/>
          </p:cNvPicPr>
          <p:nvPr/>
        </p:nvPicPr>
        <p:blipFill>
          <a:blip r:embed="rId2"/>
          <a:stretch>
            <a:fillRect/>
          </a:stretch>
        </p:blipFill>
        <p:spPr>
          <a:xfrm>
            <a:off x="5452906" y="643466"/>
            <a:ext cx="5429519" cy="5568739"/>
          </a:xfrm>
          <a:prstGeom prst="rect">
            <a:avLst/>
          </a:prstGeom>
        </p:spPr>
      </p:pic>
      <p:sp>
        <p:nvSpPr>
          <p:cNvPr id="2" name="Slide Number Placeholder 1">
            <a:extLst>
              <a:ext uri="{FF2B5EF4-FFF2-40B4-BE49-F238E27FC236}">
                <a16:creationId xmlns:a16="http://schemas.microsoft.com/office/drawing/2014/main" id="{562C0613-2749-2E79-EC19-BF75134AACDD}"/>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alpha val="8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en-US" sz="1200" b="0" i="0" u="none" strike="noStrike" kern="1200" cap="none" spc="0" normalizeH="0" baseline="0" noProof="0">
              <a:ln>
                <a:noFill/>
              </a:ln>
              <a:solidFill>
                <a:prstClr val="black">
                  <a:alpha val="8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39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EDCEBD-72D8-84A4-23FB-91AEAB4E3548}"/>
              </a:ext>
            </a:extLst>
          </p:cNvPr>
          <p:cNvSpPr>
            <a:spLocks noGrp="1"/>
          </p:cNvSpPr>
          <p:nvPr>
            <p:ph type="title"/>
          </p:nvPr>
        </p:nvSpPr>
        <p:spPr>
          <a:xfrm>
            <a:off x="736600" y="2103437"/>
            <a:ext cx="10515600" cy="1325563"/>
          </a:xfrm>
        </p:spPr>
        <p:txBody>
          <a:bodyPr/>
          <a:lstStyle/>
          <a:p>
            <a:pPr algn="ctr"/>
            <a:r>
              <a:rPr lang="en-US" sz="2800" dirty="0">
                <a:solidFill>
                  <a:srgbClr val="004277"/>
                </a:solidFill>
                <a:latin typeface="Arial" panose="020B0604020202020204" pitchFamily="34" charset="0"/>
                <a:ea typeface="+mn-ea"/>
                <a:cs typeface="Arial" panose="020B0604020202020204" pitchFamily="34" charset="0"/>
              </a:rPr>
              <a:t>Progress on New Zealand Juniper Industry</a:t>
            </a:r>
            <a:endParaRPr lang="en-NZ" sz="2800" dirty="0">
              <a:solidFill>
                <a:srgbClr val="004277"/>
              </a:solidFill>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EF3F0B27-1A91-A11E-7635-58D69F85BB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873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B93F6F0-1FDA-F021-E64C-0D864933E8DD}"/>
              </a:ext>
            </a:extLst>
          </p:cNvPr>
          <p:cNvPicPr>
            <a:picLocks noChangeAspect="1"/>
          </p:cNvPicPr>
          <p:nvPr/>
        </p:nvPicPr>
        <p:blipFill rotWithShape="1">
          <a:blip r:embed="rId2"/>
          <a:srcRect t="20775"/>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45D6A30-5A2A-A958-33D4-EC761C7DCB34}"/>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endParaRPr lang="en-US" sz="5200">
              <a:solidFill>
                <a:srgbClr val="FFFFFF"/>
              </a:solidFill>
            </a:endParaRPr>
          </a:p>
        </p:txBody>
      </p:sp>
      <p:sp>
        <p:nvSpPr>
          <p:cNvPr id="3" name="Slide Number Placeholder 2">
            <a:extLst>
              <a:ext uri="{FF2B5EF4-FFF2-40B4-BE49-F238E27FC236}">
                <a16:creationId xmlns:a16="http://schemas.microsoft.com/office/drawing/2014/main" id="{F62C1EC5-AF99-BF88-2DAA-045DDD85BCF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176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4A6C0B-992B-4635-F110-8EFF7A88173D}"/>
              </a:ext>
            </a:extLst>
          </p:cNvPr>
          <p:cNvSpPr>
            <a:spLocks noGrp="1"/>
          </p:cNvSpPr>
          <p:nvPr>
            <p:ph idx="11"/>
          </p:nvPr>
        </p:nvSpPr>
        <p:spPr/>
        <p:txBody>
          <a:bodyPr/>
          <a:lstStyle/>
          <a:p>
            <a:pPr marL="0" indent="0">
              <a:buNone/>
            </a:pPr>
            <a:r>
              <a:rPr lang="en-US" dirty="0"/>
              <a:t>Begins with Begin Distilling / Juno Gin</a:t>
            </a:r>
          </a:p>
          <a:p>
            <a:pPr marL="0" indent="0">
              <a:buNone/>
            </a:pPr>
            <a:r>
              <a:rPr lang="en-US" dirty="0"/>
              <a:t>Local Supply Chain</a:t>
            </a:r>
          </a:p>
          <a:p>
            <a:pPr marL="0" indent="0">
              <a:buNone/>
            </a:pPr>
            <a:r>
              <a:rPr lang="en-US" dirty="0"/>
              <a:t>Provenance</a:t>
            </a:r>
          </a:p>
          <a:p>
            <a:pPr marL="0" indent="0">
              <a:buNone/>
            </a:pPr>
            <a:r>
              <a:rPr lang="en-US" dirty="0"/>
              <a:t>Point of Difference</a:t>
            </a:r>
          </a:p>
          <a:p>
            <a:pPr marL="0" indent="0">
              <a:buNone/>
            </a:pPr>
            <a:r>
              <a:rPr lang="en-US" dirty="0"/>
              <a:t>Transparency and Traceability</a:t>
            </a:r>
          </a:p>
          <a:p>
            <a:pPr marL="0" indent="0">
              <a:buNone/>
            </a:pPr>
            <a:r>
              <a:rPr lang="en-US" dirty="0"/>
              <a:t>Sustainability</a:t>
            </a:r>
          </a:p>
          <a:p>
            <a:pPr marL="0" indent="0">
              <a:buNone/>
            </a:pPr>
            <a:r>
              <a:rPr lang="en-US" dirty="0"/>
              <a:t>Fostering additional opportunity for Taranaki / NZ</a:t>
            </a:r>
          </a:p>
          <a:p>
            <a:pPr marL="0" indent="0">
              <a:buNone/>
            </a:pPr>
            <a:r>
              <a:rPr lang="en-US" dirty="0"/>
              <a:t>Cost</a:t>
            </a:r>
          </a:p>
          <a:p>
            <a:pPr marL="0" indent="0">
              <a:buNone/>
            </a:pPr>
            <a:r>
              <a:rPr lang="en-US" dirty="0"/>
              <a:t>Accessibility / Supply Chain Threats &amp; Bottlenecks</a:t>
            </a:r>
          </a:p>
          <a:p>
            <a:pPr marL="0" indent="0">
              <a:buNone/>
            </a:pPr>
            <a:r>
              <a:rPr lang="en-US" dirty="0"/>
              <a:t>Quality</a:t>
            </a:r>
          </a:p>
        </p:txBody>
      </p:sp>
      <p:sp>
        <p:nvSpPr>
          <p:cNvPr id="3" name="Text Placeholder 2">
            <a:extLst>
              <a:ext uri="{FF2B5EF4-FFF2-40B4-BE49-F238E27FC236}">
                <a16:creationId xmlns:a16="http://schemas.microsoft.com/office/drawing/2014/main" id="{53303ABF-53A7-89F5-E46C-F8076CDF4804}"/>
              </a:ext>
            </a:extLst>
          </p:cNvPr>
          <p:cNvSpPr>
            <a:spLocks noGrp="1"/>
          </p:cNvSpPr>
          <p:nvPr>
            <p:ph type="body" sz="quarter" idx="10"/>
          </p:nvPr>
        </p:nvSpPr>
        <p:spPr/>
        <p:txBody>
          <a:bodyPr/>
          <a:lstStyle/>
          <a:p>
            <a:r>
              <a:rPr lang="en-US" dirty="0"/>
              <a:t>Why </a:t>
            </a:r>
            <a:r>
              <a:rPr lang="en-US" b="1" i="1" dirty="0"/>
              <a:t>New Zealand </a:t>
            </a:r>
            <a:r>
              <a:rPr lang="en-US" dirty="0"/>
              <a:t>Juniper?</a:t>
            </a:r>
            <a:endParaRPr lang="en-NZ" dirty="0"/>
          </a:p>
        </p:txBody>
      </p:sp>
      <p:pic>
        <p:nvPicPr>
          <p:cNvPr id="5" name="Picture 4">
            <a:extLst>
              <a:ext uri="{FF2B5EF4-FFF2-40B4-BE49-F238E27FC236}">
                <a16:creationId xmlns:a16="http://schemas.microsoft.com/office/drawing/2014/main" id="{EF621F8D-FC21-B233-C0C8-F8DDC7A4B691}"/>
              </a:ext>
            </a:extLst>
          </p:cNvPr>
          <p:cNvPicPr>
            <a:picLocks noChangeAspect="1"/>
          </p:cNvPicPr>
          <p:nvPr/>
        </p:nvPicPr>
        <p:blipFill>
          <a:blip r:embed="rId2"/>
          <a:stretch>
            <a:fillRect/>
          </a:stretch>
        </p:blipFill>
        <p:spPr>
          <a:xfrm>
            <a:off x="7867971" y="1571214"/>
            <a:ext cx="3071492" cy="4387845"/>
          </a:xfrm>
          <a:prstGeom prst="rect">
            <a:avLst/>
          </a:prstGeom>
          <a:ln>
            <a:solidFill>
              <a:schemeClr val="tx1"/>
            </a:solidFill>
          </a:ln>
        </p:spPr>
      </p:pic>
      <p:pic>
        <p:nvPicPr>
          <p:cNvPr id="6" name="Picture 5">
            <a:extLst>
              <a:ext uri="{FF2B5EF4-FFF2-40B4-BE49-F238E27FC236}">
                <a16:creationId xmlns:a16="http://schemas.microsoft.com/office/drawing/2014/main" id="{EFF67540-32C5-95DA-354F-23794A6C336A}"/>
              </a:ext>
            </a:extLst>
          </p:cNvPr>
          <p:cNvPicPr>
            <a:picLocks noChangeAspect="1"/>
          </p:cNvPicPr>
          <p:nvPr/>
        </p:nvPicPr>
        <p:blipFill>
          <a:blip r:embed="rId3"/>
          <a:stretch>
            <a:fillRect/>
          </a:stretch>
        </p:blipFill>
        <p:spPr>
          <a:xfrm>
            <a:off x="5790933" y="3309974"/>
            <a:ext cx="2623990" cy="2391177"/>
          </a:xfrm>
          <a:prstGeom prst="rect">
            <a:avLst/>
          </a:prstGeom>
        </p:spPr>
      </p:pic>
      <p:sp>
        <p:nvSpPr>
          <p:cNvPr id="7" name="TextBox 6">
            <a:extLst>
              <a:ext uri="{FF2B5EF4-FFF2-40B4-BE49-F238E27FC236}">
                <a16:creationId xmlns:a16="http://schemas.microsoft.com/office/drawing/2014/main" id="{CE9B6DA0-A2CB-ABE0-C5DB-93E76DB7CDBE}"/>
              </a:ext>
            </a:extLst>
          </p:cNvPr>
          <p:cNvSpPr txBox="1"/>
          <p:nvPr/>
        </p:nvSpPr>
        <p:spPr>
          <a:xfrm>
            <a:off x="6693877" y="5990562"/>
            <a:ext cx="29894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Summer 2017 - 2018</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178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3">
            <a:extLst>
              <a:ext uri="{FF2B5EF4-FFF2-40B4-BE49-F238E27FC236}">
                <a16:creationId xmlns:a16="http://schemas.microsoft.com/office/drawing/2014/main" id="{5B6C82F1-4776-9CE8-FF03-87D10008B7BB}"/>
              </a:ext>
            </a:extLst>
          </p:cNvPr>
          <p:cNvGraphicFramePr>
            <a:graphicFrameLocks noGrp="1"/>
          </p:cNvGraphicFramePr>
          <p:nvPr>
            <p:ph idx="11"/>
          </p:nvPr>
        </p:nvGraphicFramePr>
        <p:xfrm>
          <a:off x="3048941" y="2060208"/>
          <a:ext cx="5988242" cy="30855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p:cNvSpPr>
            <a:spLocks noGrp="1"/>
          </p:cNvSpPr>
          <p:nvPr>
            <p:ph type="body" sz="quarter" idx="10"/>
          </p:nvPr>
        </p:nvSpPr>
        <p:spPr/>
        <p:txBody>
          <a:bodyPr/>
          <a:lstStyle/>
          <a:p>
            <a:pPr algn="ctr"/>
            <a:r>
              <a:rPr lang="en-US" dirty="0"/>
              <a:t>Collaboration partners and Funders</a:t>
            </a:r>
          </a:p>
        </p:txBody>
      </p:sp>
      <p:pic>
        <p:nvPicPr>
          <p:cNvPr id="6" name="Content Placeholder 7">
            <a:extLst>
              <a:ext uri="{FF2B5EF4-FFF2-40B4-BE49-F238E27FC236}">
                <a16:creationId xmlns:a16="http://schemas.microsoft.com/office/drawing/2014/main" id="{410761A8-886A-EC34-DB1F-56E52EC8EC4A}"/>
              </a:ext>
            </a:extLst>
          </p:cNvPr>
          <p:cNvPicPr>
            <a:picLocks noChangeAspect="1"/>
          </p:cNvPicPr>
          <p:nvPr/>
        </p:nvPicPr>
        <p:blipFill>
          <a:blip r:embed="rId7"/>
          <a:stretch>
            <a:fillRect/>
          </a:stretch>
        </p:blipFill>
        <p:spPr>
          <a:xfrm>
            <a:off x="1272679" y="2207533"/>
            <a:ext cx="838200" cy="2238375"/>
          </a:xfrm>
          <a:prstGeom prst="rect">
            <a:avLst/>
          </a:prstGeom>
        </p:spPr>
      </p:pic>
      <p:pic>
        <p:nvPicPr>
          <p:cNvPr id="7" name="Picture 6">
            <a:extLst>
              <a:ext uri="{FF2B5EF4-FFF2-40B4-BE49-F238E27FC236}">
                <a16:creationId xmlns:a16="http://schemas.microsoft.com/office/drawing/2014/main" id="{3C3E204E-A520-EFB3-61BA-D695B480E129}"/>
              </a:ext>
            </a:extLst>
          </p:cNvPr>
          <p:cNvPicPr>
            <a:picLocks noChangeAspect="1"/>
          </p:cNvPicPr>
          <p:nvPr/>
        </p:nvPicPr>
        <p:blipFill>
          <a:blip r:embed="rId8"/>
          <a:stretch>
            <a:fillRect/>
          </a:stretch>
        </p:blipFill>
        <p:spPr>
          <a:xfrm>
            <a:off x="9836222" y="1651933"/>
            <a:ext cx="1803414" cy="994987"/>
          </a:xfrm>
          <a:prstGeom prst="rect">
            <a:avLst/>
          </a:prstGeom>
        </p:spPr>
      </p:pic>
      <p:pic>
        <p:nvPicPr>
          <p:cNvPr id="9" name="Picture 8">
            <a:extLst>
              <a:ext uri="{FF2B5EF4-FFF2-40B4-BE49-F238E27FC236}">
                <a16:creationId xmlns:a16="http://schemas.microsoft.com/office/drawing/2014/main" id="{EAA6FBFF-EEB2-F32B-4ED1-7581391B8DCE}"/>
              </a:ext>
            </a:extLst>
          </p:cNvPr>
          <p:cNvPicPr>
            <a:picLocks noChangeAspect="1"/>
          </p:cNvPicPr>
          <p:nvPr/>
        </p:nvPicPr>
        <p:blipFill>
          <a:blip r:embed="rId9"/>
          <a:stretch>
            <a:fillRect/>
          </a:stretch>
        </p:blipFill>
        <p:spPr>
          <a:xfrm>
            <a:off x="1905461" y="5663808"/>
            <a:ext cx="1613382" cy="421103"/>
          </a:xfrm>
          <a:prstGeom prst="rect">
            <a:avLst/>
          </a:prstGeom>
        </p:spPr>
      </p:pic>
      <p:pic>
        <p:nvPicPr>
          <p:cNvPr id="11" name="Picture 10">
            <a:extLst>
              <a:ext uri="{FF2B5EF4-FFF2-40B4-BE49-F238E27FC236}">
                <a16:creationId xmlns:a16="http://schemas.microsoft.com/office/drawing/2014/main" id="{4AB34F47-44B5-D666-6E36-1304781BCAA5}"/>
              </a:ext>
            </a:extLst>
          </p:cNvPr>
          <p:cNvPicPr>
            <a:picLocks noChangeAspect="1"/>
          </p:cNvPicPr>
          <p:nvPr/>
        </p:nvPicPr>
        <p:blipFill>
          <a:blip r:embed="rId10"/>
          <a:stretch>
            <a:fillRect/>
          </a:stretch>
        </p:blipFill>
        <p:spPr>
          <a:xfrm>
            <a:off x="5369891" y="5601623"/>
            <a:ext cx="1266171" cy="505084"/>
          </a:xfrm>
          <a:prstGeom prst="rect">
            <a:avLst/>
          </a:prstGeom>
        </p:spPr>
      </p:pic>
      <p:pic>
        <p:nvPicPr>
          <p:cNvPr id="13" name="Picture 12">
            <a:extLst>
              <a:ext uri="{FF2B5EF4-FFF2-40B4-BE49-F238E27FC236}">
                <a16:creationId xmlns:a16="http://schemas.microsoft.com/office/drawing/2014/main" id="{9AE6CF1E-612A-82CF-A86A-FFB18F615135}"/>
              </a:ext>
            </a:extLst>
          </p:cNvPr>
          <p:cNvPicPr>
            <a:picLocks noChangeAspect="1"/>
          </p:cNvPicPr>
          <p:nvPr/>
        </p:nvPicPr>
        <p:blipFill>
          <a:blip r:embed="rId11"/>
          <a:stretch>
            <a:fillRect/>
          </a:stretch>
        </p:blipFill>
        <p:spPr>
          <a:xfrm>
            <a:off x="3630741" y="5579826"/>
            <a:ext cx="1739150" cy="589067"/>
          </a:xfrm>
          <a:prstGeom prst="rect">
            <a:avLst/>
          </a:prstGeom>
        </p:spPr>
      </p:pic>
      <p:pic>
        <p:nvPicPr>
          <p:cNvPr id="18" name="Picture 17">
            <a:extLst>
              <a:ext uri="{FF2B5EF4-FFF2-40B4-BE49-F238E27FC236}">
                <a16:creationId xmlns:a16="http://schemas.microsoft.com/office/drawing/2014/main" id="{2BD1294A-8FD5-C468-3252-AEEBC090BCE1}"/>
              </a:ext>
            </a:extLst>
          </p:cNvPr>
          <p:cNvPicPr>
            <a:picLocks noChangeAspect="1"/>
          </p:cNvPicPr>
          <p:nvPr/>
        </p:nvPicPr>
        <p:blipFill>
          <a:blip r:embed="rId12"/>
          <a:stretch>
            <a:fillRect/>
          </a:stretch>
        </p:blipFill>
        <p:spPr>
          <a:xfrm>
            <a:off x="10410092" y="5579828"/>
            <a:ext cx="1456387" cy="495472"/>
          </a:xfrm>
          <a:prstGeom prst="rect">
            <a:avLst/>
          </a:prstGeom>
        </p:spPr>
      </p:pic>
      <p:pic>
        <p:nvPicPr>
          <p:cNvPr id="20" name="Picture 19">
            <a:extLst>
              <a:ext uri="{FF2B5EF4-FFF2-40B4-BE49-F238E27FC236}">
                <a16:creationId xmlns:a16="http://schemas.microsoft.com/office/drawing/2014/main" id="{36B55425-7E49-8317-029A-1B65C20D7592}"/>
              </a:ext>
            </a:extLst>
          </p:cNvPr>
          <p:cNvPicPr>
            <a:picLocks noChangeAspect="1"/>
          </p:cNvPicPr>
          <p:nvPr/>
        </p:nvPicPr>
        <p:blipFill>
          <a:blip r:embed="rId13"/>
          <a:stretch>
            <a:fillRect/>
          </a:stretch>
        </p:blipFill>
        <p:spPr>
          <a:xfrm>
            <a:off x="219590" y="5660866"/>
            <a:ext cx="1482890" cy="519011"/>
          </a:xfrm>
          <a:prstGeom prst="rect">
            <a:avLst/>
          </a:prstGeom>
        </p:spPr>
      </p:pic>
      <p:pic>
        <p:nvPicPr>
          <p:cNvPr id="22" name="Picture 21">
            <a:extLst>
              <a:ext uri="{FF2B5EF4-FFF2-40B4-BE49-F238E27FC236}">
                <a16:creationId xmlns:a16="http://schemas.microsoft.com/office/drawing/2014/main" id="{F0C21DE0-AAC4-82A6-582C-56A8478BC68D}"/>
              </a:ext>
            </a:extLst>
          </p:cNvPr>
          <p:cNvPicPr>
            <a:picLocks noChangeAspect="1"/>
          </p:cNvPicPr>
          <p:nvPr/>
        </p:nvPicPr>
        <p:blipFill>
          <a:blip r:embed="rId14"/>
          <a:stretch>
            <a:fillRect/>
          </a:stretch>
        </p:blipFill>
        <p:spPr>
          <a:xfrm>
            <a:off x="8375212" y="5601624"/>
            <a:ext cx="1997117" cy="483288"/>
          </a:xfrm>
          <a:prstGeom prst="rect">
            <a:avLst/>
          </a:prstGeom>
        </p:spPr>
      </p:pic>
      <p:pic>
        <p:nvPicPr>
          <p:cNvPr id="24" name="Picture 23">
            <a:extLst>
              <a:ext uri="{FF2B5EF4-FFF2-40B4-BE49-F238E27FC236}">
                <a16:creationId xmlns:a16="http://schemas.microsoft.com/office/drawing/2014/main" id="{B24B3FBA-974A-3887-7D31-1F3767A5C515}"/>
              </a:ext>
            </a:extLst>
          </p:cNvPr>
          <p:cNvPicPr>
            <a:picLocks noChangeAspect="1"/>
          </p:cNvPicPr>
          <p:nvPr/>
        </p:nvPicPr>
        <p:blipFill>
          <a:blip r:embed="rId15"/>
          <a:stretch>
            <a:fillRect/>
          </a:stretch>
        </p:blipFill>
        <p:spPr>
          <a:xfrm>
            <a:off x="9567636" y="2998482"/>
            <a:ext cx="2418562" cy="530273"/>
          </a:xfrm>
          <a:prstGeom prst="rect">
            <a:avLst/>
          </a:prstGeom>
        </p:spPr>
      </p:pic>
      <p:pic>
        <p:nvPicPr>
          <p:cNvPr id="26" name="Picture 25">
            <a:extLst>
              <a:ext uri="{FF2B5EF4-FFF2-40B4-BE49-F238E27FC236}">
                <a16:creationId xmlns:a16="http://schemas.microsoft.com/office/drawing/2014/main" id="{B4291DC8-0993-A357-C737-8D7693F06873}"/>
              </a:ext>
            </a:extLst>
          </p:cNvPr>
          <p:cNvPicPr>
            <a:picLocks noChangeAspect="1"/>
          </p:cNvPicPr>
          <p:nvPr/>
        </p:nvPicPr>
        <p:blipFill>
          <a:blip r:embed="rId16"/>
          <a:stretch>
            <a:fillRect/>
          </a:stretch>
        </p:blipFill>
        <p:spPr>
          <a:xfrm>
            <a:off x="9740782" y="3834759"/>
            <a:ext cx="1994295" cy="701551"/>
          </a:xfrm>
          <a:prstGeom prst="rect">
            <a:avLst/>
          </a:prstGeom>
        </p:spPr>
      </p:pic>
      <p:pic>
        <p:nvPicPr>
          <p:cNvPr id="30" name="Picture 29">
            <a:extLst>
              <a:ext uri="{FF2B5EF4-FFF2-40B4-BE49-F238E27FC236}">
                <a16:creationId xmlns:a16="http://schemas.microsoft.com/office/drawing/2014/main" id="{AD350969-5CA1-9F4B-0BDC-AE9352930EBC}"/>
              </a:ext>
            </a:extLst>
          </p:cNvPr>
          <p:cNvPicPr>
            <a:picLocks noChangeAspect="1"/>
          </p:cNvPicPr>
          <p:nvPr/>
        </p:nvPicPr>
        <p:blipFill>
          <a:blip r:embed="rId17"/>
          <a:stretch>
            <a:fillRect/>
          </a:stretch>
        </p:blipFill>
        <p:spPr>
          <a:xfrm>
            <a:off x="6757924" y="5488741"/>
            <a:ext cx="1495425" cy="742950"/>
          </a:xfrm>
          <a:prstGeom prst="rect">
            <a:avLst/>
          </a:prstGeom>
        </p:spPr>
      </p:pic>
    </p:spTree>
    <p:extLst>
      <p:ext uri="{BB962C8B-B14F-4D97-AF65-F5344CB8AC3E}">
        <p14:creationId xmlns:p14="http://schemas.microsoft.com/office/powerpoint/2010/main" val="1330433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172465F-7C7E-E0E5-329C-8F7AF9E25A82}"/>
              </a:ext>
            </a:extLst>
          </p:cNvPr>
          <p:cNvPicPr>
            <a:picLocks noGrp="1" noChangeAspect="1"/>
          </p:cNvPicPr>
          <p:nvPr>
            <p:ph idx="11"/>
          </p:nvPr>
        </p:nvPicPr>
        <p:blipFill rotWithShape="1">
          <a:blip r:embed="rId2"/>
          <a:srcRect t="5231" b="2412"/>
          <a:stretch/>
        </p:blipFill>
        <p:spPr>
          <a:xfrm>
            <a:off x="3216239" y="2035728"/>
            <a:ext cx="2456980" cy="3501621"/>
          </a:xfrm>
        </p:spPr>
      </p:pic>
      <p:sp>
        <p:nvSpPr>
          <p:cNvPr id="3" name="Text Placeholder 2">
            <a:extLst>
              <a:ext uri="{FF2B5EF4-FFF2-40B4-BE49-F238E27FC236}">
                <a16:creationId xmlns:a16="http://schemas.microsoft.com/office/drawing/2014/main" id="{7334E39D-36DC-87D1-0E97-6A8269C56BA0}"/>
              </a:ext>
            </a:extLst>
          </p:cNvPr>
          <p:cNvSpPr>
            <a:spLocks noGrp="1"/>
          </p:cNvSpPr>
          <p:nvPr>
            <p:ph type="body" sz="quarter" idx="10"/>
          </p:nvPr>
        </p:nvSpPr>
        <p:spPr/>
        <p:txBody>
          <a:bodyPr/>
          <a:lstStyle/>
          <a:p>
            <a:pPr algn="ctr"/>
            <a:r>
              <a:rPr lang="en-US" dirty="0"/>
              <a:t>Significant Student Contributions</a:t>
            </a:r>
            <a:endParaRPr lang="en-NZ" dirty="0"/>
          </a:p>
        </p:txBody>
      </p:sp>
      <p:pic>
        <p:nvPicPr>
          <p:cNvPr id="7" name="Picture 6">
            <a:extLst>
              <a:ext uri="{FF2B5EF4-FFF2-40B4-BE49-F238E27FC236}">
                <a16:creationId xmlns:a16="http://schemas.microsoft.com/office/drawing/2014/main" id="{E50971AA-8421-1E15-8226-B45FFC3C3F5A}"/>
              </a:ext>
            </a:extLst>
          </p:cNvPr>
          <p:cNvPicPr>
            <a:picLocks noChangeAspect="1"/>
          </p:cNvPicPr>
          <p:nvPr/>
        </p:nvPicPr>
        <p:blipFill>
          <a:blip r:embed="rId3"/>
          <a:stretch>
            <a:fillRect/>
          </a:stretch>
        </p:blipFill>
        <p:spPr>
          <a:xfrm>
            <a:off x="6165947" y="2035728"/>
            <a:ext cx="2553607" cy="3501621"/>
          </a:xfrm>
          <a:prstGeom prst="rect">
            <a:avLst/>
          </a:prstGeom>
        </p:spPr>
      </p:pic>
      <p:pic>
        <p:nvPicPr>
          <p:cNvPr id="9" name="Picture 8">
            <a:extLst>
              <a:ext uri="{FF2B5EF4-FFF2-40B4-BE49-F238E27FC236}">
                <a16:creationId xmlns:a16="http://schemas.microsoft.com/office/drawing/2014/main" id="{999BA1E5-D3DF-3B93-F8F0-D90F785A0796}"/>
              </a:ext>
            </a:extLst>
          </p:cNvPr>
          <p:cNvPicPr>
            <a:picLocks noChangeAspect="1"/>
          </p:cNvPicPr>
          <p:nvPr/>
        </p:nvPicPr>
        <p:blipFill>
          <a:blip r:embed="rId4"/>
          <a:stretch>
            <a:fillRect/>
          </a:stretch>
        </p:blipFill>
        <p:spPr>
          <a:xfrm>
            <a:off x="762423" y="2620053"/>
            <a:ext cx="2257396" cy="2057109"/>
          </a:xfrm>
          <a:prstGeom prst="rect">
            <a:avLst/>
          </a:prstGeom>
        </p:spPr>
      </p:pic>
      <p:sp>
        <p:nvSpPr>
          <p:cNvPr id="10" name="TextBox 9">
            <a:extLst>
              <a:ext uri="{FF2B5EF4-FFF2-40B4-BE49-F238E27FC236}">
                <a16:creationId xmlns:a16="http://schemas.microsoft.com/office/drawing/2014/main" id="{C5688C46-F277-1DDD-4601-76937AF509FE}"/>
              </a:ext>
            </a:extLst>
          </p:cNvPr>
          <p:cNvSpPr txBox="1"/>
          <p:nvPr/>
        </p:nvSpPr>
        <p:spPr>
          <a:xfrm>
            <a:off x="762423" y="4761586"/>
            <a:ext cx="22573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Talon Sneddon</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5232EFD-D1E9-960F-0C48-6FBA2600452A}"/>
              </a:ext>
            </a:extLst>
          </p:cNvPr>
          <p:cNvSpPr txBox="1"/>
          <p:nvPr/>
        </p:nvSpPr>
        <p:spPr>
          <a:xfrm>
            <a:off x="3019819" y="5659120"/>
            <a:ext cx="28999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Shikaele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Harris &amp; Sophie Lim</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C4AB874-CC2D-EA30-FE7E-51DF9FF203F9}"/>
              </a:ext>
            </a:extLst>
          </p:cNvPr>
          <p:cNvSpPr txBox="1"/>
          <p:nvPr/>
        </p:nvSpPr>
        <p:spPr>
          <a:xfrm>
            <a:off x="6560758" y="5615242"/>
            <a:ext cx="17639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 Liu</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Content Placeholder 4">
            <a:extLst>
              <a:ext uri="{FF2B5EF4-FFF2-40B4-BE49-F238E27FC236}">
                <a16:creationId xmlns:a16="http://schemas.microsoft.com/office/drawing/2014/main" id="{D5877CC9-B926-F791-9273-64A06ADEC443}"/>
              </a:ext>
            </a:extLst>
          </p:cNvPr>
          <p:cNvPicPr>
            <a:picLocks noChangeAspect="1"/>
          </p:cNvPicPr>
          <p:nvPr/>
        </p:nvPicPr>
        <p:blipFill>
          <a:blip r:embed="rId5"/>
          <a:stretch>
            <a:fillRect/>
          </a:stretch>
        </p:blipFill>
        <p:spPr>
          <a:xfrm>
            <a:off x="9212283" y="2350962"/>
            <a:ext cx="2103718" cy="2595290"/>
          </a:xfrm>
          <a:prstGeom prst="rect">
            <a:avLst/>
          </a:prstGeom>
        </p:spPr>
      </p:pic>
      <p:sp>
        <p:nvSpPr>
          <p:cNvPr id="14" name="TextBox 13">
            <a:extLst>
              <a:ext uri="{FF2B5EF4-FFF2-40B4-BE49-F238E27FC236}">
                <a16:creationId xmlns:a16="http://schemas.microsoft.com/office/drawing/2014/main" id="{C01EED4D-CFC2-AD2C-4762-D604E5CBEE98}"/>
              </a:ext>
            </a:extLst>
          </p:cNvPr>
          <p:cNvSpPr txBox="1"/>
          <p:nvPr/>
        </p:nvSpPr>
        <p:spPr>
          <a:xfrm>
            <a:off x="9382150" y="5065598"/>
            <a:ext cx="17639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Ben Ruston</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71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6A761F5-5457-F352-3C2E-E8E0C09FEB8A}"/>
              </a:ext>
            </a:extLst>
          </p:cNvPr>
          <p:cNvPicPr>
            <a:picLocks noGrp="1" noChangeAspect="1"/>
          </p:cNvPicPr>
          <p:nvPr>
            <p:ph sz="quarter" idx="15"/>
          </p:nvPr>
        </p:nvPicPr>
        <p:blipFill>
          <a:blip r:embed="rId2"/>
          <a:stretch>
            <a:fillRect/>
          </a:stretch>
        </p:blipFill>
        <p:spPr>
          <a:xfrm>
            <a:off x="531341" y="641662"/>
            <a:ext cx="3892378" cy="5574676"/>
          </a:xfrm>
        </p:spPr>
      </p:pic>
      <p:sp>
        <p:nvSpPr>
          <p:cNvPr id="7" name="Content Placeholder 6">
            <a:extLst>
              <a:ext uri="{FF2B5EF4-FFF2-40B4-BE49-F238E27FC236}">
                <a16:creationId xmlns:a16="http://schemas.microsoft.com/office/drawing/2014/main" id="{76B49173-5EAE-3D4B-AD44-9A44BC27196B}"/>
              </a:ext>
            </a:extLst>
          </p:cNvPr>
          <p:cNvSpPr>
            <a:spLocks noGrp="1"/>
          </p:cNvSpPr>
          <p:nvPr>
            <p:ph sz="quarter" idx="16"/>
          </p:nvPr>
        </p:nvSpPr>
        <p:spPr>
          <a:xfrm>
            <a:off x="4747585" y="551004"/>
            <a:ext cx="6608275" cy="5419149"/>
          </a:xfrm>
        </p:spPr>
        <p:txBody>
          <a:bodyPr>
            <a:normAutofit fontScale="85000" lnSpcReduction="20000"/>
          </a:bodyPr>
          <a:lstStyle/>
          <a:p>
            <a:pPr marL="285750" indent="-285750">
              <a:buFont typeface="Arial" panose="020B0604020202020204" pitchFamily="34" charset="0"/>
              <a:buChar char="•"/>
            </a:pPr>
            <a:endParaRPr lang="en-US" sz="1600" dirty="0"/>
          </a:p>
          <a:p>
            <a:r>
              <a:rPr lang="en-US" sz="2500" dirty="0"/>
              <a:t>Mid 2018 – Apr 2020 ‘Juniper Genetics Study’</a:t>
            </a:r>
          </a:p>
          <a:p>
            <a:endParaRPr lang="en-US" sz="1900" dirty="0"/>
          </a:p>
          <a:p>
            <a:pPr marL="285750" indent="-285750">
              <a:lnSpc>
                <a:spcPct val="120000"/>
              </a:lnSpc>
              <a:buFont typeface="Arial" panose="020B0604020202020204" pitchFamily="34" charset="0"/>
              <a:buChar char="•"/>
            </a:pPr>
            <a:r>
              <a:rPr lang="en-US" sz="1900" dirty="0"/>
              <a:t>MPI-approved biosecurity treatments for </a:t>
            </a:r>
            <a:r>
              <a:rPr lang="en-US" sz="1900" u="sng" dirty="0"/>
              <a:t>seeds</a:t>
            </a:r>
            <a:r>
              <a:rPr lang="en-US" sz="1900" dirty="0"/>
              <a:t> – requires chemicals not approved for use in USA/Germany</a:t>
            </a:r>
          </a:p>
          <a:p>
            <a:pPr marL="285750" indent="-285750">
              <a:lnSpc>
                <a:spcPct val="120000"/>
              </a:lnSpc>
              <a:buFont typeface="Arial" panose="020B0604020202020204" pitchFamily="34" charset="0"/>
              <a:buChar char="•"/>
            </a:pPr>
            <a:r>
              <a:rPr lang="en-US" sz="1900" dirty="0"/>
              <a:t>Plant Import Health Standards require </a:t>
            </a:r>
            <a:r>
              <a:rPr lang="en-US" sz="1900" u="sng" dirty="0"/>
              <a:t>plants</a:t>
            </a:r>
            <a:r>
              <a:rPr lang="en-US" sz="1900" dirty="0"/>
              <a:t> to be quarantined as highest level 6+ months, but with a 3-year waitlist for the only accredited facility in NZ</a:t>
            </a:r>
          </a:p>
          <a:p>
            <a:pPr marL="285750" indent="-285750">
              <a:lnSpc>
                <a:spcPct val="120000"/>
              </a:lnSpc>
              <a:buFont typeface="Arial" panose="020B0604020202020204" pitchFamily="34" charset="0"/>
              <a:buChar char="•"/>
            </a:pPr>
            <a:r>
              <a:rPr lang="en-US" sz="1900" dirty="0"/>
              <a:t>No tissue culture imports permitted</a:t>
            </a:r>
          </a:p>
          <a:p>
            <a:pPr marL="285750" indent="-285750">
              <a:lnSpc>
                <a:spcPct val="120000"/>
              </a:lnSpc>
              <a:buFont typeface="Arial" panose="020B0604020202020204" pitchFamily="34" charset="0"/>
              <a:buChar char="•"/>
            </a:pPr>
            <a:r>
              <a:rPr lang="en-US" sz="1900" dirty="0"/>
              <a:t>Hunt proper started February 2019</a:t>
            </a:r>
          </a:p>
          <a:p>
            <a:pPr marL="285750" indent="-285750">
              <a:lnSpc>
                <a:spcPct val="120000"/>
              </a:lnSpc>
              <a:buFont typeface="Arial" panose="020B0604020202020204" pitchFamily="34" charset="0"/>
              <a:buChar char="•"/>
            </a:pPr>
            <a:r>
              <a:rPr lang="en-US" sz="1900" dirty="0"/>
              <a:t>By April 2020 - 142 observations by 32 observers, with 19 acting as identifiers, noting 11 species</a:t>
            </a:r>
          </a:p>
          <a:p>
            <a:pPr marL="285750" indent="-285750">
              <a:lnSpc>
                <a:spcPct val="120000"/>
              </a:lnSpc>
              <a:buFont typeface="Arial" panose="020B0604020202020204" pitchFamily="34" charset="0"/>
              <a:buChar char="•"/>
            </a:pPr>
            <a:r>
              <a:rPr lang="en-US" sz="1900" dirty="0"/>
              <a:t>By May 2023 - 211 observations by 79 observers, with 29 acting as identifiers, noting 9 species</a:t>
            </a:r>
          </a:p>
          <a:p>
            <a:pPr marL="285750" indent="-285750">
              <a:lnSpc>
                <a:spcPct val="120000"/>
              </a:lnSpc>
              <a:buFont typeface="Arial" panose="020B0604020202020204" pitchFamily="34" charset="0"/>
              <a:buChar char="•"/>
            </a:pPr>
            <a:r>
              <a:rPr lang="en-US" sz="1900" dirty="0"/>
              <a:t>Contacted 30+ clubs and societies and 40+ nurseries</a:t>
            </a:r>
          </a:p>
          <a:p>
            <a:pPr marL="285750" indent="-285750">
              <a:lnSpc>
                <a:spcPct val="120000"/>
              </a:lnSpc>
              <a:buFont typeface="Arial" panose="020B0604020202020204" pitchFamily="34" charset="0"/>
              <a:buChar char="•"/>
            </a:pPr>
            <a:r>
              <a:rPr lang="en-US" sz="1900" dirty="0"/>
              <a:t>And golf courses…</a:t>
            </a:r>
          </a:p>
          <a:p>
            <a:endParaRPr lang="en-US" sz="1800" dirty="0">
              <a:solidFill>
                <a:srgbClr val="000000"/>
              </a:solidFill>
              <a:latin typeface="Calibri" panose="020F0502020204030204" pitchFamily="34" charset="0"/>
            </a:endParaRPr>
          </a:p>
          <a:p>
            <a:endParaRPr lang="en-NZ" dirty="0"/>
          </a:p>
        </p:txBody>
      </p:sp>
      <p:sp>
        <p:nvSpPr>
          <p:cNvPr id="10" name="TextBox 9">
            <a:extLst>
              <a:ext uri="{FF2B5EF4-FFF2-40B4-BE49-F238E27FC236}">
                <a16:creationId xmlns:a16="http://schemas.microsoft.com/office/drawing/2014/main" id="{45E18432-78B3-EC44-763A-DCD36A2A2EF6}"/>
              </a:ext>
            </a:extLst>
          </p:cNvPr>
          <p:cNvSpPr txBox="1"/>
          <p:nvPr/>
        </p:nvSpPr>
        <p:spPr>
          <a:xfrm>
            <a:off x="4924168" y="6074057"/>
            <a:ext cx="829756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https://inaturalist.nz/projects/the-great-new-zealand-juniper-hunt</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180317D-420A-93A0-C8FD-6FB6D13B0E29}"/>
              </a:ext>
            </a:extLst>
          </p:cNvPr>
          <p:cNvPicPr>
            <a:picLocks noChangeAspect="1"/>
          </p:cNvPicPr>
          <p:nvPr/>
        </p:nvPicPr>
        <p:blipFill>
          <a:blip r:embed="rId4"/>
          <a:stretch>
            <a:fillRect/>
          </a:stretch>
        </p:blipFill>
        <p:spPr>
          <a:xfrm>
            <a:off x="775857" y="6314955"/>
            <a:ext cx="1613382" cy="421103"/>
          </a:xfrm>
          <a:prstGeom prst="rect">
            <a:avLst/>
          </a:prstGeom>
        </p:spPr>
      </p:pic>
      <p:pic>
        <p:nvPicPr>
          <p:cNvPr id="12" name="Picture 11">
            <a:extLst>
              <a:ext uri="{FF2B5EF4-FFF2-40B4-BE49-F238E27FC236}">
                <a16:creationId xmlns:a16="http://schemas.microsoft.com/office/drawing/2014/main" id="{8262FC10-AEE7-8324-EE3A-9AFDF8BA3B95}"/>
              </a:ext>
            </a:extLst>
          </p:cNvPr>
          <p:cNvPicPr>
            <a:picLocks noChangeAspect="1"/>
          </p:cNvPicPr>
          <p:nvPr/>
        </p:nvPicPr>
        <p:blipFill>
          <a:blip r:embed="rId5"/>
          <a:stretch>
            <a:fillRect/>
          </a:stretch>
        </p:blipFill>
        <p:spPr>
          <a:xfrm>
            <a:off x="2477530" y="6230974"/>
            <a:ext cx="1739150" cy="589067"/>
          </a:xfrm>
          <a:prstGeom prst="rect">
            <a:avLst/>
          </a:prstGeom>
        </p:spPr>
      </p:pic>
    </p:spTree>
    <p:extLst>
      <p:ext uri="{BB962C8B-B14F-4D97-AF65-F5344CB8AC3E}">
        <p14:creationId xmlns:p14="http://schemas.microsoft.com/office/powerpoint/2010/main" val="2437256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5FD6A8-2FD3-C9EE-EBDC-E834D8D87D74}"/>
              </a:ext>
            </a:extLst>
          </p:cNvPr>
          <p:cNvPicPr>
            <a:picLocks noGrp="1" noChangeAspect="1"/>
          </p:cNvPicPr>
          <p:nvPr>
            <p:ph idx="11"/>
          </p:nvPr>
        </p:nvPicPr>
        <p:blipFill>
          <a:blip r:embed="rId2"/>
          <a:stretch>
            <a:fillRect/>
          </a:stretch>
        </p:blipFill>
        <p:spPr>
          <a:xfrm>
            <a:off x="4684949" y="317555"/>
            <a:ext cx="4685737" cy="6575323"/>
          </a:xfrm>
        </p:spPr>
      </p:pic>
      <p:sp>
        <p:nvSpPr>
          <p:cNvPr id="3" name="Text Placeholder 2">
            <a:extLst>
              <a:ext uri="{FF2B5EF4-FFF2-40B4-BE49-F238E27FC236}">
                <a16:creationId xmlns:a16="http://schemas.microsoft.com/office/drawing/2014/main" id="{D09E8987-8756-8FA0-3B04-47B465DF0D03}"/>
              </a:ext>
            </a:extLst>
          </p:cNvPr>
          <p:cNvSpPr>
            <a:spLocks noGrp="1"/>
          </p:cNvSpPr>
          <p:nvPr>
            <p:ph type="body" sz="quarter" idx="10"/>
          </p:nvPr>
        </p:nvSpPr>
        <p:spPr>
          <a:xfrm>
            <a:off x="2141296" y="627061"/>
            <a:ext cx="7909408" cy="5453134"/>
          </a:xfrm>
        </p:spPr>
        <p:txBody>
          <a:bodyPr/>
          <a:lstStyle/>
          <a:p>
            <a:r>
              <a:rPr lang="en-US" dirty="0"/>
              <a:t>The Great New Zealand Juniper Hunt</a:t>
            </a:r>
          </a:p>
          <a:p>
            <a:endParaRPr lang="en-US" dirty="0"/>
          </a:p>
          <a:p>
            <a:r>
              <a:rPr lang="en-US" dirty="0"/>
              <a:t>2019 until now….</a:t>
            </a:r>
          </a:p>
          <a:p>
            <a:endParaRPr lang="en-US" dirty="0"/>
          </a:p>
          <a:p>
            <a:r>
              <a:rPr lang="en-US" dirty="0"/>
              <a:t>We have worked with 129 specimens</a:t>
            </a:r>
          </a:p>
          <a:p>
            <a:r>
              <a:rPr lang="en-US" dirty="0"/>
              <a:t>from 52 tree owners/identifiers</a:t>
            </a:r>
          </a:p>
          <a:p>
            <a:endParaRPr lang="en-US" dirty="0"/>
          </a:p>
          <a:p>
            <a:endParaRPr lang="en-US" dirty="0"/>
          </a:p>
          <a:p>
            <a:endParaRPr lang="en-NZ" dirty="0"/>
          </a:p>
        </p:txBody>
      </p:sp>
      <p:grpSp>
        <p:nvGrpSpPr>
          <p:cNvPr id="16" name="Graphic 14" descr="Question mark outline">
            <a:extLst>
              <a:ext uri="{FF2B5EF4-FFF2-40B4-BE49-F238E27FC236}">
                <a16:creationId xmlns:a16="http://schemas.microsoft.com/office/drawing/2014/main" id="{65407154-6743-1D96-46AD-21CF3314DE9A}"/>
              </a:ext>
            </a:extLst>
          </p:cNvPr>
          <p:cNvGrpSpPr/>
          <p:nvPr/>
        </p:nvGrpSpPr>
        <p:grpSpPr>
          <a:xfrm>
            <a:off x="8008924" y="3127542"/>
            <a:ext cx="195934" cy="332580"/>
            <a:chOff x="4520826" y="3033713"/>
            <a:chExt cx="195934" cy="332580"/>
          </a:xfrm>
          <a:solidFill>
            <a:srgbClr val="000000"/>
          </a:solidFill>
        </p:grpSpPr>
        <p:sp>
          <p:nvSpPr>
            <p:cNvPr id="17" name="Freeform: Shape 16">
              <a:extLst>
                <a:ext uri="{FF2B5EF4-FFF2-40B4-BE49-F238E27FC236}">
                  <a16:creationId xmlns:a16="http://schemas.microsoft.com/office/drawing/2014/main" id="{55AEB0C7-8C09-0BF7-BCB9-BE4CC6DD5893}"/>
                </a:ext>
              </a:extLst>
            </p:cNvPr>
            <p:cNvSpPr/>
            <p:nvPr/>
          </p:nvSpPr>
          <p:spPr>
            <a:xfrm>
              <a:off x="4520826" y="3033713"/>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grp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0EAA821-D3CB-BDE6-F7A8-ED921151EF2B}"/>
                </a:ext>
              </a:extLst>
            </p:cNvPr>
            <p:cNvSpPr/>
            <p:nvPr/>
          </p:nvSpPr>
          <p:spPr>
            <a:xfrm>
              <a:off x="4604752" y="3338505"/>
              <a:ext cx="28046" cy="27788"/>
            </a:xfrm>
            <a:custGeom>
              <a:avLst/>
              <a:gdLst>
                <a:gd name="connsiteX0" fmla="*/ 13777 w 28046"/>
                <a:gd name="connsiteY0" fmla="*/ 8 h 27788"/>
                <a:gd name="connsiteX1" fmla="*/ 3890 w 28046"/>
                <a:gd name="connsiteY1" fmla="*/ 3865 h 27788"/>
                <a:gd name="connsiteX2" fmla="*/ 13 w 28046"/>
                <a:gd name="connsiteY2" fmla="*/ 13776 h 27788"/>
                <a:gd name="connsiteX3" fmla="*/ 3980 w 28046"/>
                <a:gd name="connsiteY3" fmla="*/ 23777 h 27788"/>
                <a:gd name="connsiteX4" fmla="*/ 13777 w 28046"/>
                <a:gd name="connsiteY4" fmla="*/ 27783 h 27788"/>
                <a:gd name="connsiteX5" fmla="*/ 23912 w 28046"/>
                <a:gd name="connsiteY5" fmla="*/ 23687 h 27788"/>
                <a:gd name="connsiteX6" fmla="*/ 28036 w 28046"/>
                <a:gd name="connsiteY6" fmla="*/ 13771 h 27788"/>
                <a:gd name="connsiteX7" fmla="*/ 23997 w 28046"/>
                <a:gd name="connsiteY7" fmla="*/ 3937 h 27788"/>
                <a:gd name="connsiteX8" fmla="*/ 13777 w 28046"/>
                <a:gd name="connsiteY8" fmla="*/ 8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6" h="27788">
                  <a:moveTo>
                    <a:pt x="13777" y="8"/>
                  </a:moveTo>
                  <a:cubicBezTo>
                    <a:pt x="10092" y="-117"/>
                    <a:pt x="6516" y="1277"/>
                    <a:pt x="3890" y="3865"/>
                  </a:cubicBezTo>
                  <a:cubicBezTo>
                    <a:pt x="1255" y="6472"/>
                    <a:pt x="-153" y="10073"/>
                    <a:pt x="13" y="13776"/>
                  </a:cubicBezTo>
                  <a:cubicBezTo>
                    <a:pt x="-93" y="17513"/>
                    <a:pt x="1341" y="21129"/>
                    <a:pt x="3980" y="23777"/>
                  </a:cubicBezTo>
                  <a:cubicBezTo>
                    <a:pt x="6534" y="26436"/>
                    <a:pt x="10092" y="27891"/>
                    <a:pt x="13777" y="27783"/>
                  </a:cubicBezTo>
                  <a:cubicBezTo>
                    <a:pt x="17575" y="27869"/>
                    <a:pt x="21240" y="26388"/>
                    <a:pt x="23912" y="23687"/>
                  </a:cubicBezTo>
                  <a:cubicBezTo>
                    <a:pt x="26627" y="21114"/>
                    <a:pt x="28126" y="17511"/>
                    <a:pt x="28036" y="13771"/>
                  </a:cubicBezTo>
                  <a:cubicBezTo>
                    <a:pt x="28187" y="10061"/>
                    <a:pt x="26712" y="6470"/>
                    <a:pt x="23997" y="3937"/>
                  </a:cubicBezTo>
                  <a:cubicBezTo>
                    <a:pt x="21249" y="1319"/>
                    <a:pt x="17571" y="-95"/>
                    <a:pt x="13777" y="8"/>
                  </a:cubicBezTo>
                  <a:close/>
                </a:path>
              </a:pathLst>
            </a:custGeom>
            <a:grp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Freeform: Shape 18">
            <a:extLst>
              <a:ext uri="{FF2B5EF4-FFF2-40B4-BE49-F238E27FC236}">
                <a16:creationId xmlns:a16="http://schemas.microsoft.com/office/drawing/2014/main" id="{BA4D9450-6D8F-4DBC-7484-28FEE20035E0}"/>
              </a:ext>
            </a:extLst>
          </p:cNvPr>
          <p:cNvSpPr/>
          <p:nvPr/>
        </p:nvSpPr>
        <p:spPr>
          <a:xfrm>
            <a:off x="7610818" y="2107940"/>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A50AEEE-3E5E-782D-E395-1BEA629F8D5E}"/>
              </a:ext>
            </a:extLst>
          </p:cNvPr>
          <p:cNvSpPr/>
          <p:nvPr/>
        </p:nvSpPr>
        <p:spPr>
          <a:xfrm>
            <a:off x="8106891" y="2376993"/>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805C3EF-5863-9A8F-A927-CCBC1B34040F}"/>
              </a:ext>
            </a:extLst>
          </p:cNvPr>
          <p:cNvSpPr/>
          <p:nvPr/>
        </p:nvSpPr>
        <p:spPr>
          <a:xfrm>
            <a:off x="8983968" y="1984329"/>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4569E-9764-944F-1B01-15CB083DCDB0}"/>
              </a:ext>
            </a:extLst>
          </p:cNvPr>
          <p:cNvSpPr/>
          <p:nvPr/>
        </p:nvSpPr>
        <p:spPr>
          <a:xfrm>
            <a:off x="7556385" y="2445884"/>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B871D311-A287-E652-B510-E577596DD8D1}"/>
              </a:ext>
            </a:extLst>
          </p:cNvPr>
          <p:cNvSpPr/>
          <p:nvPr/>
        </p:nvSpPr>
        <p:spPr>
          <a:xfrm>
            <a:off x="8292864" y="3016159"/>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A9F7518-5795-0BCB-69EB-804E5483BA12}"/>
              </a:ext>
            </a:extLst>
          </p:cNvPr>
          <p:cNvSpPr/>
          <p:nvPr/>
        </p:nvSpPr>
        <p:spPr>
          <a:xfrm>
            <a:off x="7708785" y="2598284"/>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750A67D-F074-AE25-49EC-EC88A767ED16}"/>
              </a:ext>
            </a:extLst>
          </p:cNvPr>
          <p:cNvSpPr/>
          <p:nvPr/>
        </p:nvSpPr>
        <p:spPr>
          <a:xfrm>
            <a:off x="6831882" y="4355550"/>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18EBFF2-56A6-D35F-1496-2241022943AB}"/>
              </a:ext>
            </a:extLst>
          </p:cNvPr>
          <p:cNvSpPr/>
          <p:nvPr/>
        </p:nvSpPr>
        <p:spPr>
          <a:xfrm>
            <a:off x="5556524" y="5400578"/>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E02726E5-29C5-EC7F-7DF6-6CAA8DEE5DF6}"/>
              </a:ext>
            </a:extLst>
          </p:cNvPr>
          <p:cNvSpPr/>
          <p:nvPr/>
        </p:nvSpPr>
        <p:spPr>
          <a:xfrm>
            <a:off x="5556524" y="6080195"/>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E4DCB20-96D9-09AE-9821-DD136CAF4C74}"/>
              </a:ext>
            </a:extLst>
          </p:cNvPr>
          <p:cNvSpPr/>
          <p:nvPr/>
        </p:nvSpPr>
        <p:spPr>
          <a:xfrm>
            <a:off x="8259291" y="2487440"/>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374E9F7D-F47B-3A02-91CE-0D88667CB2DD}"/>
              </a:ext>
            </a:extLst>
          </p:cNvPr>
          <p:cNvSpPr/>
          <p:nvPr/>
        </p:nvSpPr>
        <p:spPr>
          <a:xfrm>
            <a:off x="8338351" y="2285199"/>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5AE413F1-99C3-62A5-9352-FD915AD17D02}"/>
              </a:ext>
            </a:extLst>
          </p:cNvPr>
          <p:cNvSpPr/>
          <p:nvPr/>
        </p:nvSpPr>
        <p:spPr>
          <a:xfrm>
            <a:off x="7806752" y="3089450"/>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A30799B-3A35-A7F6-85CF-53394D414232}"/>
              </a:ext>
            </a:extLst>
          </p:cNvPr>
          <p:cNvSpPr/>
          <p:nvPr/>
        </p:nvSpPr>
        <p:spPr>
          <a:xfrm>
            <a:off x="7027816" y="4355550"/>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181DA197-FABE-7B6F-0C60-FC8A1A65C773}"/>
              </a:ext>
            </a:extLst>
          </p:cNvPr>
          <p:cNvSpPr/>
          <p:nvPr/>
        </p:nvSpPr>
        <p:spPr>
          <a:xfrm>
            <a:off x="8377618" y="2591436"/>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66B40E51-F0E3-3104-04FD-1603FF2D1E98}"/>
              </a:ext>
            </a:extLst>
          </p:cNvPr>
          <p:cNvSpPr/>
          <p:nvPr/>
        </p:nvSpPr>
        <p:spPr>
          <a:xfrm>
            <a:off x="7896916" y="3222800"/>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2D50E5E6-7F37-E333-E1BA-DB14CA259BD4}"/>
              </a:ext>
            </a:extLst>
          </p:cNvPr>
          <p:cNvSpPr/>
          <p:nvPr/>
        </p:nvSpPr>
        <p:spPr>
          <a:xfrm>
            <a:off x="8197057" y="2617334"/>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11A6649-2905-ABEA-3A8A-5BA3CEEDCFE6}"/>
              </a:ext>
            </a:extLst>
          </p:cNvPr>
          <p:cNvSpPr/>
          <p:nvPr/>
        </p:nvSpPr>
        <p:spPr>
          <a:xfrm>
            <a:off x="7763218" y="3179528"/>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5C598575-220B-D7C8-B189-B8FBC165958C}"/>
              </a:ext>
            </a:extLst>
          </p:cNvPr>
          <p:cNvSpPr/>
          <p:nvPr/>
        </p:nvSpPr>
        <p:spPr>
          <a:xfrm>
            <a:off x="7910939" y="1437282"/>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FD45D94-8FE7-C1BB-32CA-D356156E233E}"/>
              </a:ext>
            </a:extLst>
          </p:cNvPr>
          <p:cNvSpPr/>
          <p:nvPr/>
        </p:nvSpPr>
        <p:spPr>
          <a:xfrm>
            <a:off x="8183091" y="2201694"/>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E2E476B-10B2-DE37-E659-CFEB6F4FEAA1}"/>
              </a:ext>
            </a:extLst>
          </p:cNvPr>
          <p:cNvSpPr/>
          <p:nvPr/>
        </p:nvSpPr>
        <p:spPr>
          <a:xfrm>
            <a:off x="8387596" y="1717629"/>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B3BD98A2-5C3E-3153-94F9-4317F750C258}"/>
              </a:ext>
            </a:extLst>
          </p:cNvPr>
          <p:cNvSpPr/>
          <p:nvPr/>
        </p:nvSpPr>
        <p:spPr>
          <a:xfrm>
            <a:off x="6091500" y="4915386"/>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917B31C-FA07-B941-04E1-4DCFFB4F778F}"/>
              </a:ext>
            </a:extLst>
          </p:cNvPr>
          <p:cNvSpPr/>
          <p:nvPr/>
        </p:nvSpPr>
        <p:spPr>
          <a:xfrm>
            <a:off x="8052619" y="1453800"/>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A5F5612-2AC2-B525-A4EA-A59602BDB6C4}"/>
              </a:ext>
            </a:extLst>
          </p:cNvPr>
          <p:cNvSpPr/>
          <p:nvPr/>
        </p:nvSpPr>
        <p:spPr>
          <a:xfrm>
            <a:off x="7735341" y="3338516"/>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6798D6A-1F62-85B0-9F5C-400FC02C058F}"/>
              </a:ext>
            </a:extLst>
          </p:cNvPr>
          <p:cNvSpPr/>
          <p:nvPr/>
        </p:nvSpPr>
        <p:spPr>
          <a:xfrm>
            <a:off x="7395086" y="3471866"/>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E4EDB9DC-3FFE-1965-81E6-735C3E2ED3D5}"/>
              </a:ext>
            </a:extLst>
          </p:cNvPr>
          <p:cNvSpPr/>
          <p:nvPr/>
        </p:nvSpPr>
        <p:spPr>
          <a:xfrm>
            <a:off x="7914179" y="3311067"/>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05953E76-FA84-2C00-92A9-68B6E8EBAA04}"/>
              </a:ext>
            </a:extLst>
          </p:cNvPr>
          <p:cNvSpPr/>
          <p:nvPr/>
        </p:nvSpPr>
        <p:spPr>
          <a:xfrm>
            <a:off x="7512851" y="2160134"/>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CDDF5D2D-E24A-0490-111B-60E164DF5052}"/>
              </a:ext>
            </a:extLst>
          </p:cNvPr>
          <p:cNvSpPr/>
          <p:nvPr/>
        </p:nvSpPr>
        <p:spPr>
          <a:xfrm>
            <a:off x="8019949" y="3356150"/>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33601B10-6A3E-3532-8C19-8CB5410330D1}"/>
              </a:ext>
            </a:extLst>
          </p:cNvPr>
          <p:cNvSpPr/>
          <p:nvPr/>
        </p:nvSpPr>
        <p:spPr>
          <a:xfrm>
            <a:off x="7861185" y="2899484"/>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EB31B2DE-A70D-D3A4-BBAD-64523BEDB553}"/>
              </a:ext>
            </a:extLst>
          </p:cNvPr>
          <p:cNvSpPr/>
          <p:nvPr/>
        </p:nvSpPr>
        <p:spPr>
          <a:xfrm>
            <a:off x="6537981" y="4488900"/>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595FC75-F447-306A-A373-61C4B57EA2E4}"/>
              </a:ext>
            </a:extLst>
          </p:cNvPr>
          <p:cNvSpPr/>
          <p:nvPr/>
        </p:nvSpPr>
        <p:spPr>
          <a:xfrm>
            <a:off x="8654787" y="2487440"/>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F380C09C-998D-5FAB-09AF-E7B504A60DFB}"/>
              </a:ext>
            </a:extLst>
          </p:cNvPr>
          <p:cNvSpPr/>
          <p:nvPr/>
        </p:nvSpPr>
        <p:spPr>
          <a:xfrm>
            <a:off x="6186611" y="5535576"/>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C7691CBD-9628-C7B3-2C87-EA4A86503952}"/>
              </a:ext>
            </a:extLst>
          </p:cNvPr>
          <p:cNvSpPr/>
          <p:nvPr/>
        </p:nvSpPr>
        <p:spPr>
          <a:xfrm>
            <a:off x="8654787" y="2350634"/>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D2938631-058B-99EA-A581-A44ED6239C3E}"/>
              </a:ext>
            </a:extLst>
          </p:cNvPr>
          <p:cNvSpPr/>
          <p:nvPr/>
        </p:nvSpPr>
        <p:spPr>
          <a:xfrm>
            <a:off x="7945031" y="2636157"/>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E85F7871-3068-327E-8B07-3C938D24E312}"/>
              </a:ext>
            </a:extLst>
          </p:cNvPr>
          <p:cNvSpPr/>
          <p:nvPr/>
        </p:nvSpPr>
        <p:spPr>
          <a:xfrm>
            <a:off x="7432647" y="2169659"/>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0AE3E4A6-3251-A175-1E4E-19CADB13CF77}"/>
              </a:ext>
            </a:extLst>
          </p:cNvPr>
          <p:cNvSpPr/>
          <p:nvPr/>
        </p:nvSpPr>
        <p:spPr>
          <a:xfrm>
            <a:off x="7188803" y="3492873"/>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E871882B-28BD-1AA8-9FC4-ACD126849AD2}"/>
              </a:ext>
            </a:extLst>
          </p:cNvPr>
          <p:cNvSpPr/>
          <p:nvPr/>
        </p:nvSpPr>
        <p:spPr>
          <a:xfrm>
            <a:off x="8019949" y="2750684"/>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59514E2-6C3C-15A6-2DBE-6326C1A386E5}"/>
              </a:ext>
            </a:extLst>
          </p:cNvPr>
          <p:cNvSpPr/>
          <p:nvPr/>
        </p:nvSpPr>
        <p:spPr>
          <a:xfrm>
            <a:off x="5801881" y="5533928"/>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133FA50D-00B6-4A27-77FF-8ADC4B076BB6}"/>
              </a:ext>
            </a:extLst>
          </p:cNvPr>
          <p:cNvSpPr/>
          <p:nvPr/>
        </p:nvSpPr>
        <p:spPr>
          <a:xfrm>
            <a:off x="6830333" y="4488900"/>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97CAAD7-8B4B-4381-3430-CEC0745EF251}"/>
              </a:ext>
            </a:extLst>
          </p:cNvPr>
          <p:cNvSpPr/>
          <p:nvPr/>
        </p:nvSpPr>
        <p:spPr>
          <a:xfrm>
            <a:off x="6976391" y="4533837"/>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039C4FA8-5C4C-2C0B-DE97-E85893FA75DD}"/>
              </a:ext>
            </a:extLst>
          </p:cNvPr>
          <p:cNvSpPr/>
          <p:nvPr/>
        </p:nvSpPr>
        <p:spPr>
          <a:xfrm>
            <a:off x="7320232" y="3394242"/>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AB628A64-E733-E06E-0AB7-FC48811920CB}"/>
              </a:ext>
            </a:extLst>
          </p:cNvPr>
          <p:cNvSpPr/>
          <p:nvPr/>
        </p:nvSpPr>
        <p:spPr>
          <a:xfrm>
            <a:off x="6656996" y="4444694"/>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01B1C12B-3E6E-A7A6-D124-D189F2F67FE4}"/>
              </a:ext>
            </a:extLst>
          </p:cNvPr>
          <p:cNvSpPr/>
          <p:nvPr/>
        </p:nvSpPr>
        <p:spPr>
          <a:xfrm>
            <a:off x="8131777" y="2750684"/>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BD4ACEC-D7A5-0101-AC0F-4ED1378FAD03}"/>
              </a:ext>
            </a:extLst>
          </p:cNvPr>
          <p:cNvSpPr/>
          <p:nvPr/>
        </p:nvSpPr>
        <p:spPr>
          <a:xfrm>
            <a:off x="7500102" y="2007585"/>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5E526F1E-0879-EEB3-B05D-11B1A4B71C4A}"/>
              </a:ext>
            </a:extLst>
          </p:cNvPr>
          <p:cNvSpPr/>
          <p:nvPr/>
        </p:nvSpPr>
        <p:spPr>
          <a:xfrm>
            <a:off x="7861185" y="2750684"/>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A6296E23-F6FC-FA22-FEE7-AD03FE34171A}"/>
              </a:ext>
            </a:extLst>
          </p:cNvPr>
          <p:cNvSpPr/>
          <p:nvPr/>
        </p:nvSpPr>
        <p:spPr>
          <a:xfrm>
            <a:off x="6718727" y="4534839"/>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53CD32B1-5F3C-48B2-ED16-61D65A221CF6}"/>
              </a:ext>
            </a:extLst>
          </p:cNvPr>
          <p:cNvSpPr/>
          <p:nvPr/>
        </p:nvSpPr>
        <p:spPr>
          <a:xfrm>
            <a:off x="8135085" y="3259667"/>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B28A8A39-4F6E-4EB2-68D2-187624503313}"/>
              </a:ext>
            </a:extLst>
          </p:cNvPr>
          <p:cNvSpPr/>
          <p:nvPr/>
        </p:nvSpPr>
        <p:spPr>
          <a:xfrm>
            <a:off x="8387596" y="2458086"/>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258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29">
            <a:extLst>
              <a:ext uri="{FF2B5EF4-FFF2-40B4-BE49-F238E27FC236}">
                <a16:creationId xmlns:a16="http://schemas.microsoft.com/office/drawing/2014/main" id="{121CC6D8-D1E4-5EEC-09F8-350D736A6FD2}"/>
              </a:ext>
            </a:extLst>
          </p:cNvPr>
          <p:cNvPicPr>
            <a:picLocks noGrp="1" noChangeAspect="1"/>
          </p:cNvPicPr>
          <p:nvPr>
            <p:ph idx="11"/>
          </p:nvPr>
        </p:nvPicPr>
        <p:blipFill>
          <a:blip r:embed="rId2"/>
          <a:stretch>
            <a:fillRect/>
          </a:stretch>
        </p:blipFill>
        <p:spPr>
          <a:xfrm>
            <a:off x="4185544" y="1393176"/>
            <a:ext cx="3820912" cy="2266052"/>
          </a:xfrm>
        </p:spPr>
      </p:pic>
      <p:pic>
        <p:nvPicPr>
          <p:cNvPr id="16" name="Picture 15">
            <a:extLst>
              <a:ext uri="{FF2B5EF4-FFF2-40B4-BE49-F238E27FC236}">
                <a16:creationId xmlns:a16="http://schemas.microsoft.com/office/drawing/2014/main" id="{0A6CCB34-69EA-F7F6-8178-771D0FF62B88}"/>
              </a:ext>
            </a:extLst>
          </p:cNvPr>
          <p:cNvPicPr>
            <a:picLocks noChangeAspect="1"/>
          </p:cNvPicPr>
          <p:nvPr/>
        </p:nvPicPr>
        <p:blipFill rotWithShape="1">
          <a:blip r:embed="rId3"/>
          <a:srcRect t="1" b="4933"/>
          <a:stretch/>
        </p:blipFill>
        <p:spPr>
          <a:xfrm>
            <a:off x="1114464" y="3170583"/>
            <a:ext cx="1900675" cy="2088293"/>
          </a:xfrm>
          <a:prstGeom prst="rect">
            <a:avLst/>
          </a:prstGeom>
        </p:spPr>
      </p:pic>
      <p:pic>
        <p:nvPicPr>
          <p:cNvPr id="18" name="Picture 17">
            <a:extLst>
              <a:ext uri="{FF2B5EF4-FFF2-40B4-BE49-F238E27FC236}">
                <a16:creationId xmlns:a16="http://schemas.microsoft.com/office/drawing/2014/main" id="{57EA386B-087F-E4DD-1E8D-888653F59AD8}"/>
              </a:ext>
            </a:extLst>
          </p:cNvPr>
          <p:cNvPicPr>
            <a:picLocks noChangeAspect="1"/>
          </p:cNvPicPr>
          <p:nvPr/>
        </p:nvPicPr>
        <p:blipFill>
          <a:blip r:embed="rId4"/>
          <a:stretch>
            <a:fillRect/>
          </a:stretch>
        </p:blipFill>
        <p:spPr>
          <a:xfrm>
            <a:off x="3694952" y="4073238"/>
            <a:ext cx="1848509" cy="1830297"/>
          </a:xfrm>
          <a:prstGeom prst="rect">
            <a:avLst/>
          </a:prstGeom>
        </p:spPr>
      </p:pic>
      <p:pic>
        <p:nvPicPr>
          <p:cNvPr id="20" name="Picture 19">
            <a:extLst>
              <a:ext uri="{FF2B5EF4-FFF2-40B4-BE49-F238E27FC236}">
                <a16:creationId xmlns:a16="http://schemas.microsoft.com/office/drawing/2014/main" id="{2994C91F-E578-CE9A-DAA9-D25AEC1DFBB2}"/>
              </a:ext>
            </a:extLst>
          </p:cNvPr>
          <p:cNvPicPr>
            <a:picLocks noChangeAspect="1"/>
          </p:cNvPicPr>
          <p:nvPr/>
        </p:nvPicPr>
        <p:blipFill>
          <a:blip r:embed="rId5"/>
          <a:stretch>
            <a:fillRect/>
          </a:stretch>
        </p:blipFill>
        <p:spPr>
          <a:xfrm>
            <a:off x="6501493" y="4044497"/>
            <a:ext cx="1826310" cy="1835419"/>
          </a:xfrm>
          <a:prstGeom prst="rect">
            <a:avLst/>
          </a:prstGeom>
        </p:spPr>
      </p:pic>
      <p:pic>
        <p:nvPicPr>
          <p:cNvPr id="22" name="Picture 21">
            <a:extLst>
              <a:ext uri="{FF2B5EF4-FFF2-40B4-BE49-F238E27FC236}">
                <a16:creationId xmlns:a16="http://schemas.microsoft.com/office/drawing/2014/main" id="{B538F50C-0E4A-B631-1385-34C5EC0EED6A}"/>
              </a:ext>
            </a:extLst>
          </p:cNvPr>
          <p:cNvPicPr>
            <a:picLocks noChangeAspect="1"/>
          </p:cNvPicPr>
          <p:nvPr/>
        </p:nvPicPr>
        <p:blipFill rotWithShape="1">
          <a:blip r:embed="rId6"/>
          <a:srcRect b="-18762"/>
          <a:stretch/>
        </p:blipFill>
        <p:spPr>
          <a:xfrm>
            <a:off x="9268009" y="2887896"/>
            <a:ext cx="1747977" cy="2653665"/>
          </a:xfrm>
          <a:prstGeom prst="rect">
            <a:avLst/>
          </a:prstGeom>
        </p:spPr>
      </p:pic>
      <p:pic>
        <p:nvPicPr>
          <p:cNvPr id="24" name="Picture 23">
            <a:extLst>
              <a:ext uri="{FF2B5EF4-FFF2-40B4-BE49-F238E27FC236}">
                <a16:creationId xmlns:a16="http://schemas.microsoft.com/office/drawing/2014/main" id="{F22C4407-E3A7-13C8-0A93-2044275CE65F}"/>
              </a:ext>
            </a:extLst>
          </p:cNvPr>
          <p:cNvPicPr>
            <a:picLocks noChangeAspect="1"/>
          </p:cNvPicPr>
          <p:nvPr/>
        </p:nvPicPr>
        <p:blipFill>
          <a:blip r:embed="rId7"/>
          <a:stretch>
            <a:fillRect/>
          </a:stretch>
        </p:blipFill>
        <p:spPr>
          <a:xfrm>
            <a:off x="9268009" y="378000"/>
            <a:ext cx="1905656" cy="1909977"/>
          </a:xfrm>
          <a:prstGeom prst="rect">
            <a:avLst/>
          </a:prstGeom>
        </p:spPr>
      </p:pic>
      <p:pic>
        <p:nvPicPr>
          <p:cNvPr id="26" name="Picture 25">
            <a:extLst>
              <a:ext uri="{FF2B5EF4-FFF2-40B4-BE49-F238E27FC236}">
                <a16:creationId xmlns:a16="http://schemas.microsoft.com/office/drawing/2014/main" id="{69882746-8137-9706-3F52-BA49E8493635}"/>
              </a:ext>
            </a:extLst>
          </p:cNvPr>
          <p:cNvPicPr>
            <a:picLocks noChangeAspect="1"/>
          </p:cNvPicPr>
          <p:nvPr/>
        </p:nvPicPr>
        <p:blipFill>
          <a:blip r:embed="rId8"/>
          <a:stretch>
            <a:fillRect/>
          </a:stretch>
        </p:blipFill>
        <p:spPr>
          <a:xfrm>
            <a:off x="941600" y="616225"/>
            <a:ext cx="2073539" cy="1909977"/>
          </a:xfrm>
          <a:prstGeom prst="rect">
            <a:avLst/>
          </a:prstGeom>
        </p:spPr>
      </p:pic>
      <p:sp>
        <p:nvSpPr>
          <p:cNvPr id="33" name="TextBox 32">
            <a:extLst>
              <a:ext uri="{FF2B5EF4-FFF2-40B4-BE49-F238E27FC236}">
                <a16:creationId xmlns:a16="http://schemas.microsoft.com/office/drawing/2014/main" id="{30952BB5-D6EA-6AB5-BAA7-78B8D7C1F05F}"/>
              </a:ext>
            </a:extLst>
          </p:cNvPr>
          <p:cNvSpPr txBox="1"/>
          <p:nvPr/>
        </p:nvSpPr>
        <p:spPr>
          <a:xfrm>
            <a:off x="936709" y="2542913"/>
            <a:ext cx="22561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Richard Archer</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996C652B-8389-AF24-53B0-B01E1BCE7694}"/>
              </a:ext>
            </a:extLst>
          </p:cNvPr>
          <p:cNvSpPr txBox="1"/>
          <p:nvPr/>
        </p:nvSpPr>
        <p:spPr>
          <a:xfrm>
            <a:off x="1114464" y="5288693"/>
            <a:ext cx="1900675" cy="3776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Joanne Hort</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8E5673F0-6302-009F-A0F5-8213528D5E64}"/>
              </a:ext>
            </a:extLst>
          </p:cNvPr>
          <p:cNvSpPr txBox="1"/>
          <p:nvPr/>
        </p:nvSpPr>
        <p:spPr>
          <a:xfrm>
            <a:off x="3575597" y="5898209"/>
            <a:ext cx="20872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Svetla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Sofkova</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C03FAA91-F121-977F-BE41-93B01F660618}"/>
              </a:ext>
            </a:extLst>
          </p:cNvPr>
          <p:cNvSpPr txBox="1"/>
          <p:nvPr/>
        </p:nvSpPr>
        <p:spPr>
          <a:xfrm>
            <a:off x="6501493" y="5874590"/>
            <a:ext cx="19467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Vaughan Symonds</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AF93D3AA-C4BA-12D9-1DBE-CA4AB0989BF6}"/>
              </a:ext>
            </a:extLst>
          </p:cNvPr>
          <p:cNvSpPr txBox="1"/>
          <p:nvPr/>
        </p:nvSpPr>
        <p:spPr>
          <a:xfrm>
            <a:off x="3935896" y="3659228"/>
            <a:ext cx="439190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Dave and Jo James</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5695A0AA-1F02-28B0-3185-A2DEE8167CA9}"/>
              </a:ext>
            </a:extLst>
          </p:cNvPr>
          <p:cNvSpPr txBox="1"/>
          <p:nvPr/>
        </p:nvSpPr>
        <p:spPr>
          <a:xfrm>
            <a:off x="9268008" y="5119219"/>
            <a:ext cx="17479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David Popovich</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E95EF4DE-D229-857C-D253-5CA0B01C0B5F}"/>
              </a:ext>
            </a:extLst>
          </p:cNvPr>
          <p:cNvSpPr txBox="1"/>
          <p:nvPr/>
        </p:nvSpPr>
        <p:spPr>
          <a:xfrm>
            <a:off x="9268009" y="2287977"/>
            <a:ext cx="21719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Eve Kawana-Brown</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 Placeholder 2">
            <a:extLst>
              <a:ext uri="{FF2B5EF4-FFF2-40B4-BE49-F238E27FC236}">
                <a16:creationId xmlns:a16="http://schemas.microsoft.com/office/drawing/2014/main" id="{99D5C626-8FD0-F99E-1F5A-88B4545C008E}"/>
              </a:ext>
            </a:extLst>
          </p:cNvPr>
          <p:cNvSpPr>
            <a:spLocks noGrp="1"/>
          </p:cNvSpPr>
          <p:nvPr>
            <p:ph type="body" sz="quarter" idx="10"/>
          </p:nvPr>
        </p:nvSpPr>
        <p:spPr>
          <a:xfrm>
            <a:off x="1978369" y="494928"/>
            <a:ext cx="7909408" cy="403910"/>
          </a:xfrm>
        </p:spPr>
        <p:txBody>
          <a:bodyPr/>
          <a:lstStyle/>
          <a:p>
            <a:pPr algn="ctr"/>
            <a:r>
              <a:rPr lang="en-US" dirty="0"/>
              <a:t>Some of the Team</a:t>
            </a:r>
            <a:endParaRPr lang="en-NZ"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0AF093A1-5F79-893D-D4D6-65F2115B8DCD}"/>
              </a:ext>
            </a:extLst>
          </p:cNvPr>
          <p:cNvPicPr>
            <a:picLocks noGrp="1" noChangeAspect="1"/>
          </p:cNvPicPr>
          <p:nvPr>
            <p:ph sz="quarter" idx="15"/>
          </p:nvPr>
        </p:nvPicPr>
        <p:blipFill rotWithShape="1">
          <a:blip r:embed="rId2"/>
          <a:srcRect t="14069" b="-9230"/>
          <a:stretch/>
        </p:blipFill>
        <p:spPr>
          <a:xfrm>
            <a:off x="7566025" y="2664074"/>
            <a:ext cx="2444750" cy="2533007"/>
          </a:xfrm>
        </p:spPr>
      </p:pic>
      <p:pic>
        <p:nvPicPr>
          <p:cNvPr id="7" name="Content Placeholder 6">
            <a:extLst>
              <a:ext uri="{FF2B5EF4-FFF2-40B4-BE49-F238E27FC236}">
                <a16:creationId xmlns:a16="http://schemas.microsoft.com/office/drawing/2014/main" id="{C868A464-D569-DABE-8406-74FBCC32CECD}"/>
              </a:ext>
            </a:extLst>
          </p:cNvPr>
          <p:cNvPicPr>
            <a:picLocks noGrp="1" noChangeAspect="1"/>
          </p:cNvPicPr>
          <p:nvPr>
            <p:ph sz="quarter" idx="16"/>
          </p:nvPr>
        </p:nvPicPr>
        <p:blipFill>
          <a:blip r:embed="rId3"/>
          <a:stretch>
            <a:fillRect/>
          </a:stretch>
        </p:blipFill>
        <p:spPr>
          <a:xfrm>
            <a:off x="2180826" y="2664072"/>
            <a:ext cx="2444750" cy="2287322"/>
          </a:xfrm>
        </p:spPr>
      </p:pic>
      <p:pic>
        <p:nvPicPr>
          <p:cNvPr id="9" name="Content Placeholder 8">
            <a:extLst>
              <a:ext uri="{FF2B5EF4-FFF2-40B4-BE49-F238E27FC236}">
                <a16:creationId xmlns:a16="http://schemas.microsoft.com/office/drawing/2014/main" id="{7353CA7D-7215-68D1-7E0F-74177A932BF9}"/>
              </a:ext>
            </a:extLst>
          </p:cNvPr>
          <p:cNvPicPr>
            <a:picLocks noGrp="1" noChangeAspect="1"/>
          </p:cNvPicPr>
          <p:nvPr>
            <p:ph sz="quarter" idx="17"/>
          </p:nvPr>
        </p:nvPicPr>
        <p:blipFill rotWithShape="1">
          <a:blip r:embed="rId4"/>
          <a:srcRect b="7700"/>
          <a:stretch/>
        </p:blipFill>
        <p:spPr>
          <a:xfrm>
            <a:off x="4873625" y="2664073"/>
            <a:ext cx="2444750" cy="2287322"/>
          </a:xfrm>
        </p:spPr>
      </p:pic>
      <p:sp>
        <p:nvSpPr>
          <p:cNvPr id="5" name="Text Placeholder 4">
            <a:extLst>
              <a:ext uri="{FF2B5EF4-FFF2-40B4-BE49-F238E27FC236}">
                <a16:creationId xmlns:a16="http://schemas.microsoft.com/office/drawing/2014/main" id="{9FFCB895-BC80-5020-9A91-17EE119B30C6}"/>
              </a:ext>
            </a:extLst>
          </p:cNvPr>
          <p:cNvSpPr>
            <a:spLocks noGrp="1"/>
          </p:cNvSpPr>
          <p:nvPr>
            <p:ph type="body" sz="quarter" idx="10"/>
          </p:nvPr>
        </p:nvSpPr>
        <p:spPr/>
        <p:txBody>
          <a:bodyPr/>
          <a:lstStyle/>
          <a:p>
            <a:r>
              <a:rPr lang="en-US" dirty="0"/>
              <a:t>Confused landscape…</a:t>
            </a:r>
            <a:endParaRPr lang="en-NZ" dirty="0"/>
          </a:p>
        </p:txBody>
      </p:sp>
    </p:spTree>
    <p:extLst>
      <p:ext uri="{BB962C8B-B14F-4D97-AF65-F5344CB8AC3E}">
        <p14:creationId xmlns:p14="http://schemas.microsoft.com/office/powerpoint/2010/main" val="3243699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C58D94-BA40-F0F2-FD5F-7219793362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A272509-68D1-72F7-EEE7-673DF714B12F}"/>
              </a:ext>
            </a:extLst>
          </p:cNvPr>
          <p:cNvPicPr>
            <a:picLocks noChangeAspect="1"/>
          </p:cNvPicPr>
          <p:nvPr/>
        </p:nvPicPr>
        <p:blipFill>
          <a:blip r:embed="rId2"/>
          <a:stretch>
            <a:fillRect/>
          </a:stretch>
        </p:blipFill>
        <p:spPr>
          <a:xfrm>
            <a:off x="290512" y="257533"/>
            <a:ext cx="11382375" cy="5562600"/>
          </a:xfrm>
          <a:prstGeom prst="rect">
            <a:avLst/>
          </a:prstGeom>
        </p:spPr>
      </p:pic>
      <p:sp>
        <p:nvSpPr>
          <p:cNvPr id="5" name="TextBox 4">
            <a:extLst>
              <a:ext uri="{FF2B5EF4-FFF2-40B4-BE49-F238E27FC236}">
                <a16:creationId xmlns:a16="http://schemas.microsoft.com/office/drawing/2014/main" id="{E123E419-3463-2A4D-22B2-2C6647966F89}"/>
              </a:ext>
            </a:extLst>
          </p:cNvPr>
          <p:cNvSpPr txBox="1"/>
          <p:nvPr/>
        </p:nvSpPr>
        <p:spPr>
          <a:xfrm>
            <a:off x="518984" y="6015692"/>
            <a:ext cx="10367319"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https://www.playphrase.me/#/search</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https://getyarn.io/yarn-clip/c453b093-088d-4897-926e-a5f57b1602a5</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Monty Python’s Life of Brian 1979 – ‘Alright I am the Messiah’</a:t>
            </a:r>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742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59C44F-939F-E50C-A78A-85802A477A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C8ABC85-8839-6107-8F26-2942AD7269F5}"/>
              </a:ext>
            </a:extLst>
          </p:cNvPr>
          <p:cNvPicPr>
            <a:picLocks noChangeAspect="1"/>
          </p:cNvPicPr>
          <p:nvPr/>
        </p:nvPicPr>
        <p:blipFill>
          <a:blip r:embed="rId2"/>
          <a:stretch>
            <a:fillRect/>
          </a:stretch>
        </p:blipFill>
        <p:spPr>
          <a:xfrm>
            <a:off x="438150" y="260488"/>
            <a:ext cx="11315700" cy="5581650"/>
          </a:xfrm>
          <a:prstGeom prst="rect">
            <a:avLst/>
          </a:prstGeom>
        </p:spPr>
      </p:pic>
      <p:sp>
        <p:nvSpPr>
          <p:cNvPr id="5" name="TextBox 4">
            <a:extLst>
              <a:ext uri="{FF2B5EF4-FFF2-40B4-BE49-F238E27FC236}">
                <a16:creationId xmlns:a16="http://schemas.microsoft.com/office/drawing/2014/main" id="{792E0C0D-0AD1-D18C-1412-59DB614D4B17}"/>
              </a:ext>
            </a:extLst>
          </p:cNvPr>
          <p:cNvSpPr txBox="1"/>
          <p:nvPr/>
        </p:nvSpPr>
        <p:spPr>
          <a:xfrm>
            <a:off x="1550504" y="6062870"/>
            <a:ext cx="8507896"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“What about those juniper bushes over there?”</a:t>
            </a:r>
            <a:endParaRPr kumimoji="0" lang="en-NZ" sz="21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0038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F36F2D-8879-B542-D6CB-9BB229B2568E}"/>
              </a:ext>
            </a:extLst>
          </p:cNvPr>
          <p:cNvPicPr>
            <a:picLocks noGrp="1" noChangeAspect="1"/>
          </p:cNvPicPr>
          <p:nvPr>
            <p:ph idx="11"/>
          </p:nvPr>
        </p:nvPicPr>
        <p:blipFill>
          <a:blip r:embed="rId2"/>
          <a:stretch>
            <a:fillRect/>
          </a:stretch>
        </p:blipFill>
        <p:spPr>
          <a:xfrm>
            <a:off x="3608173" y="456826"/>
            <a:ext cx="4423719" cy="5506119"/>
          </a:xfrm>
        </p:spPr>
      </p:pic>
      <p:sp>
        <p:nvSpPr>
          <p:cNvPr id="3" name="Text Placeholder 2">
            <a:extLst>
              <a:ext uri="{FF2B5EF4-FFF2-40B4-BE49-F238E27FC236}">
                <a16:creationId xmlns:a16="http://schemas.microsoft.com/office/drawing/2014/main" id="{46C36007-7606-A4B5-A81A-AB16BDFA4897}"/>
              </a:ext>
            </a:extLst>
          </p:cNvPr>
          <p:cNvSpPr>
            <a:spLocks noGrp="1"/>
          </p:cNvSpPr>
          <p:nvPr>
            <p:ph type="body" sz="quarter" idx="10"/>
          </p:nvPr>
        </p:nvSpPr>
        <p:spPr>
          <a:xfrm>
            <a:off x="954867" y="6199219"/>
            <a:ext cx="10545877" cy="403910"/>
          </a:xfrm>
        </p:spPr>
        <p:txBody>
          <a:bodyPr/>
          <a:lstStyle/>
          <a:p>
            <a:pPr algn="ctr"/>
            <a:r>
              <a:rPr lang="en-US" sz="1800" i="1" dirty="0"/>
              <a:t>Juniperus communis </a:t>
            </a:r>
            <a:r>
              <a:rPr lang="en-US" sz="1800" dirty="0"/>
              <a:t>morphology (‘Spirited Away’, Joanna Wane, North &amp; South, </a:t>
            </a:r>
            <a:r>
              <a:rPr lang="en-US" sz="1800" b="1" dirty="0"/>
              <a:t>April</a:t>
            </a:r>
            <a:r>
              <a:rPr lang="en-US" sz="1800" dirty="0"/>
              <a:t> </a:t>
            </a:r>
            <a:r>
              <a:rPr lang="en-US" sz="1800" b="1" dirty="0"/>
              <a:t>2020</a:t>
            </a:r>
            <a:r>
              <a:rPr lang="en-US" sz="1800" dirty="0"/>
              <a:t>)</a:t>
            </a:r>
            <a:endParaRPr lang="en-NZ" sz="1800" dirty="0"/>
          </a:p>
        </p:txBody>
      </p:sp>
    </p:spTree>
    <p:extLst>
      <p:ext uri="{BB962C8B-B14F-4D97-AF65-F5344CB8AC3E}">
        <p14:creationId xmlns:p14="http://schemas.microsoft.com/office/powerpoint/2010/main" val="684499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5FD6A8-2FD3-C9EE-EBDC-E834D8D87D74}"/>
              </a:ext>
            </a:extLst>
          </p:cNvPr>
          <p:cNvPicPr>
            <a:picLocks noGrp="1" noChangeAspect="1"/>
          </p:cNvPicPr>
          <p:nvPr>
            <p:ph idx="11"/>
          </p:nvPr>
        </p:nvPicPr>
        <p:blipFill>
          <a:blip r:embed="rId2"/>
          <a:stretch>
            <a:fillRect/>
          </a:stretch>
        </p:blipFill>
        <p:spPr>
          <a:xfrm>
            <a:off x="4684949" y="317555"/>
            <a:ext cx="4685737" cy="6575323"/>
          </a:xfrm>
        </p:spPr>
      </p:pic>
      <p:sp>
        <p:nvSpPr>
          <p:cNvPr id="3" name="Text Placeholder 2">
            <a:extLst>
              <a:ext uri="{FF2B5EF4-FFF2-40B4-BE49-F238E27FC236}">
                <a16:creationId xmlns:a16="http://schemas.microsoft.com/office/drawing/2014/main" id="{D09E8987-8756-8FA0-3B04-47B465DF0D03}"/>
              </a:ext>
            </a:extLst>
          </p:cNvPr>
          <p:cNvSpPr>
            <a:spLocks noGrp="1"/>
          </p:cNvSpPr>
          <p:nvPr>
            <p:ph type="body" sz="quarter" idx="10"/>
          </p:nvPr>
        </p:nvSpPr>
        <p:spPr>
          <a:xfrm>
            <a:off x="483583" y="705767"/>
            <a:ext cx="7909408" cy="5453134"/>
          </a:xfrm>
        </p:spPr>
        <p:txBody>
          <a:bodyPr/>
          <a:lstStyle/>
          <a:p>
            <a:r>
              <a:rPr lang="en-US" dirty="0"/>
              <a:t>The Great New Zealand Juniper </a:t>
            </a:r>
            <a:r>
              <a:rPr lang="en-US" i="1" u="sng" dirty="0"/>
              <a:t>Find</a:t>
            </a:r>
            <a:r>
              <a:rPr lang="en-US" dirty="0"/>
              <a:t> to date</a:t>
            </a:r>
          </a:p>
          <a:p>
            <a:endParaRPr lang="en-US" dirty="0"/>
          </a:p>
          <a:p>
            <a:endParaRPr lang="en-US" dirty="0"/>
          </a:p>
          <a:p>
            <a:r>
              <a:rPr lang="en-US" dirty="0"/>
              <a:t>20-25 owners of </a:t>
            </a:r>
            <a:r>
              <a:rPr lang="en-US" i="1" dirty="0"/>
              <a:t>Juniperus communis</a:t>
            </a:r>
          </a:p>
          <a:p>
            <a:endParaRPr lang="en-US" dirty="0"/>
          </a:p>
          <a:p>
            <a:r>
              <a:rPr lang="en-US" dirty="0"/>
              <a:t>Approx 40 adult </a:t>
            </a:r>
            <a:r>
              <a:rPr lang="en-US" i="1" dirty="0"/>
              <a:t>Juniperus communis </a:t>
            </a:r>
            <a:r>
              <a:rPr lang="en-US" dirty="0"/>
              <a:t>confirmed so far</a:t>
            </a:r>
          </a:p>
          <a:p>
            <a:endParaRPr lang="en-US" dirty="0"/>
          </a:p>
          <a:p>
            <a:r>
              <a:rPr lang="en-US" dirty="0"/>
              <a:t>+ More bred-on from those</a:t>
            </a:r>
          </a:p>
          <a:p>
            <a:endParaRPr lang="en-US" dirty="0"/>
          </a:p>
          <a:p>
            <a:endParaRPr lang="en-NZ" dirty="0"/>
          </a:p>
        </p:txBody>
      </p:sp>
      <p:grpSp>
        <p:nvGrpSpPr>
          <p:cNvPr id="16" name="Graphic 14" descr="Question mark outline">
            <a:extLst>
              <a:ext uri="{FF2B5EF4-FFF2-40B4-BE49-F238E27FC236}">
                <a16:creationId xmlns:a16="http://schemas.microsoft.com/office/drawing/2014/main" id="{65407154-6743-1D96-46AD-21CF3314DE9A}"/>
              </a:ext>
            </a:extLst>
          </p:cNvPr>
          <p:cNvGrpSpPr/>
          <p:nvPr/>
        </p:nvGrpSpPr>
        <p:grpSpPr>
          <a:xfrm>
            <a:off x="8008924" y="3127542"/>
            <a:ext cx="195934" cy="332580"/>
            <a:chOff x="4520826" y="3033713"/>
            <a:chExt cx="195934" cy="332580"/>
          </a:xfrm>
          <a:solidFill>
            <a:srgbClr val="000000"/>
          </a:solidFill>
        </p:grpSpPr>
        <p:sp>
          <p:nvSpPr>
            <p:cNvPr id="17" name="Freeform: Shape 16">
              <a:extLst>
                <a:ext uri="{FF2B5EF4-FFF2-40B4-BE49-F238E27FC236}">
                  <a16:creationId xmlns:a16="http://schemas.microsoft.com/office/drawing/2014/main" id="{55AEB0C7-8C09-0BF7-BCB9-BE4CC6DD5893}"/>
                </a:ext>
              </a:extLst>
            </p:cNvPr>
            <p:cNvSpPr/>
            <p:nvPr/>
          </p:nvSpPr>
          <p:spPr>
            <a:xfrm>
              <a:off x="4520826" y="3033713"/>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grp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0EAA821-D3CB-BDE6-F7A8-ED921151EF2B}"/>
                </a:ext>
              </a:extLst>
            </p:cNvPr>
            <p:cNvSpPr/>
            <p:nvPr/>
          </p:nvSpPr>
          <p:spPr>
            <a:xfrm>
              <a:off x="4604752" y="3338505"/>
              <a:ext cx="28046" cy="27788"/>
            </a:xfrm>
            <a:custGeom>
              <a:avLst/>
              <a:gdLst>
                <a:gd name="connsiteX0" fmla="*/ 13777 w 28046"/>
                <a:gd name="connsiteY0" fmla="*/ 8 h 27788"/>
                <a:gd name="connsiteX1" fmla="*/ 3890 w 28046"/>
                <a:gd name="connsiteY1" fmla="*/ 3865 h 27788"/>
                <a:gd name="connsiteX2" fmla="*/ 13 w 28046"/>
                <a:gd name="connsiteY2" fmla="*/ 13776 h 27788"/>
                <a:gd name="connsiteX3" fmla="*/ 3980 w 28046"/>
                <a:gd name="connsiteY3" fmla="*/ 23777 h 27788"/>
                <a:gd name="connsiteX4" fmla="*/ 13777 w 28046"/>
                <a:gd name="connsiteY4" fmla="*/ 27783 h 27788"/>
                <a:gd name="connsiteX5" fmla="*/ 23912 w 28046"/>
                <a:gd name="connsiteY5" fmla="*/ 23687 h 27788"/>
                <a:gd name="connsiteX6" fmla="*/ 28036 w 28046"/>
                <a:gd name="connsiteY6" fmla="*/ 13771 h 27788"/>
                <a:gd name="connsiteX7" fmla="*/ 23997 w 28046"/>
                <a:gd name="connsiteY7" fmla="*/ 3937 h 27788"/>
                <a:gd name="connsiteX8" fmla="*/ 13777 w 28046"/>
                <a:gd name="connsiteY8" fmla="*/ 8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6" h="27788">
                  <a:moveTo>
                    <a:pt x="13777" y="8"/>
                  </a:moveTo>
                  <a:cubicBezTo>
                    <a:pt x="10092" y="-117"/>
                    <a:pt x="6516" y="1277"/>
                    <a:pt x="3890" y="3865"/>
                  </a:cubicBezTo>
                  <a:cubicBezTo>
                    <a:pt x="1255" y="6472"/>
                    <a:pt x="-153" y="10073"/>
                    <a:pt x="13" y="13776"/>
                  </a:cubicBezTo>
                  <a:cubicBezTo>
                    <a:pt x="-93" y="17513"/>
                    <a:pt x="1341" y="21129"/>
                    <a:pt x="3980" y="23777"/>
                  </a:cubicBezTo>
                  <a:cubicBezTo>
                    <a:pt x="6534" y="26436"/>
                    <a:pt x="10092" y="27891"/>
                    <a:pt x="13777" y="27783"/>
                  </a:cubicBezTo>
                  <a:cubicBezTo>
                    <a:pt x="17575" y="27869"/>
                    <a:pt x="21240" y="26388"/>
                    <a:pt x="23912" y="23687"/>
                  </a:cubicBezTo>
                  <a:cubicBezTo>
                    <a:pt x="26627" y="21114"/>
                    <a:pt x="28126" y="17511"/>
                    <a:pt x="28036" y="13771"/>
                  </a:cubicBezTo>
                  <a:cubicBezTo>
                    <a:pt x="28187" y="10061"/>
                    <a:pt x="26712" y="6470"/>
                    <a:pt x="23997" y="3937"/>
                  </a:cubicBezTo>
                  <a:cubicBezTo>
                    <a:pt x="21249" y="1319"/>
                    <a:pt x="17571" y="-95"/>
                    <a:pt x="13777" y="8"/>
                  </a:cubicBezTo>
                  <a:close/>
                </a:path>
              </a:pathLst>
            </a:custGeom>
            <a:grp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Freeform: Shape 21">
            <a:extLst>
              <a:ext uri="{FF2B5EF4-FFF2-40B4-BE49-F238E27FC236}">
                <a16:creationId xmlns:a16="http://schemas.microsoft.com/office/drawing/2014/main" id="{FDD4569E-9764-944F-1B01-15CB083DCDB0}"/>
              </a:ext>
            </a:extLst>
          </p:cNvPr>
          <p:cNvSpPr/>
          <p:nvPr/>
        </p:nvSpPr>
        <p:spPr>
          <a:xfrm>
            <a:off x="7556385" y="2458086"/>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18EBFF2-56A6-D35F-1496-2241022943AB}"/>
              </a:ext>
            </a:extLst>
          </p:cNvPr>
          <p:cNvSpPr/>
          <p:nvPr/>
        </p:nvSpPr>
        <p:spPr>
          <a:xfrm>
            <a:off x="5556524" y="5667278"/>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E4DCB20-96D9-09AE-9821-DD136CAF4C74}"/>
              </a:ext>
            </a:extLst>
          </p:cNvPr>
          <p:cNvSpPr/>
          <p:nvPr/>
        </p:nvSpPr>
        <p:spPr>
          <a:xfrm>
            <a:off x="8259291" y="2487440"/>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A30799B-3A35-A7F6-85CF-53394D414232}"/>
              </a:ext>
            </a:extLst>
          </p:cNvPr>
          <p:cNvSpPr/>
          <p:nvPr/>
        </p:nvSpPr>
        <p:spPr>
          <a:xfrm>
            <a:off x="7027816" y="4355550"/>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181DA197-FABE-7B6F-0C60-FC8A1A65C773}"/>
              </a:ext>
            </a:extLst>
          </p:cNvPr>
          <p:cNvSpPr/>
          <p:nvPr/>
        </p:nvSpPr>
        <p:spPr>
          <a:xfrm>
            <a:off x="8377618" y="2591436"/>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2D50E5E6-7F37-E333-E1BA-DB14CA259BD4}"/>
              </a:ext>
            </a:extLst>
          </p:cNvPr>
          <p:cNvSpPr/>
          <p:nvPr/>
        </p:nvSpPr>
        <p:spPr>
          <a:xfrm>
            <a:off x="8197057" y="2617334"/>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A5F5612-2AC2-B525-A4EA-A59602BDB6C4}"/>
              </a:ext>
            </a:extLst>
          </p:cNvPr>
          <p:cNvSpPr/>
          <p:nvPr/>
        </p:nvSpPr>
        <p:spPr>
          <a:xfrm>
            <a:off x="7735341" y="3338516"/>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E4EDB9DC-3FFE-1965-81E6-735C3E2ED3D5}"/>
              </a:ext>
            </a:extLst>
          </p:cNvPr>
          <p:cNvSpPr/>
          <p:nvPr/>
        </p:nvSpPr>
        <p:spPr>
          <a:xfrm>
            <a:off x="7914179" y="3311067"/>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E85F7871-3068-327E-8B07-3C938D24E312}"/>
              </a:ext>
            </a:extLst>
          </p:cNvPr>
          <p:cNvSpPr/>
          <p:nvPr/>
        </p:nvSpPr>
        <p:spPr>
          <a:xfrm>
            <a:off x="7497805" y="2303009"/>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133FA50D-00B6-4A27-77FF-8ADC4B076BB6}"/>
              </a:ext>
            </a:extLst>
          </p:cNvPr>
          <p:cNvSpPr/>
          <p:nvPr/>
        </p:nvSpPr>
        <p:spPr>
          <a:xfrm>
            <a:off x="6830333" y="4488900"/>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AB628A64-E733-E06E-0AB7-FC48811920CB}"/>
              </a:ext>
            </a:extLst>
          </p:cNvPr>
          <p:cNvSpPr/>
          <p:nvPr/>
        </p:nvSpPr>
        <p:spPr>
          <a:xfrm>
            <a:off x="6656996" y="4444694"/>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BD4ACEC-D7A5-0101-AC0F-4ED1378FAD03}"/>
              </a:ext>
            </a:extLst>
          </p:cNvPr>
          <p:cNvSpPr/>
          <p:nvPr/>
        </p:nvSpPr>
        <p:spPr>
          <a:xfrm>
            <a:off x="7686902" y="2229753"/>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A6296E23-F6FC-FA22-FEE7-AD03FE34171A}"/>
              </a:ext>
            </a:extLst>
          </p:cNvPr>
          <p:cNvSpPr/>
          <p:nvPr/>
        </p:nvSpPr>
        <p:spPr>
          <a:xfrm>
            <a:off x="6718727" y="4534839"/>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53CD32B1-5F3C-48B2-ED16-61D65A221CF6}"/>
              </a:ext>
            </a:extLst>
          </p:cNvPr>
          <p:cNvSpPr/>
          <p:nvPr/>
        </p:nvSpPr>
        <p:spPr>
          <a:xfrm>
            <a:off x="8135085" y="3259667"/>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6FC30DC0-1463-1668-1311-52240B244EC3}"/>
              </a:ext>
            </a:extLst>
          </p:cNvPr>
          <p:cNvSpPr/>
          <p:nvPr/>
        </p:nvSpPr>
        <p:spPr>
          <a:xfrm>
            <a:off x="8142988" y="2498727"/>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9A90F46E-C842-03B9-11A1-4D35EF66286D}"/>
              </a:ext>
            </a:extLst>
          </p:cNvPr>
          <p:cNvSpPr/>
          <p:nvPr/>
        </p:nvSpPr>
        <p:spPr>
          <a:xfrm>
            <a:off x="8878352" y="2096403"/>
            <a:ext cx="195934" cy="266700"/>
          </a:xfrm>
          <a:custGeom>
            <a:avLst/>
            <a:gdLst>
              <a:gd name="connsiteX0" fmla="*/ 97950 w 195934"/>
              <a:gd name="connsiteY0" fmla="*/ 0 h 266700"/>
              <a:gd name="connsiteX1" fmla="*/ 0 w 195934"/>
              <a:gd name="connsiteY1" fmla="*/ 97950 h 266700"/>
              <a:gd name="connsiteX2" fmla="*/ 9525 w 195934"/>
              <a:gd name="connsiteY2" fmla="*/ 97950 h 266700"/>
              <a:gd name="connsiteX3" fmla="*/ 97955 w 195934"/>
              <a:gd name="connsiteY3" fmla="*/ 9530 h 266700"/>
              <a:gd name="connsiteX4" fmla="*/ 186376 w 195934"/>
              <a:gd name="connsiteY4" fmla="*/ 97960 h 266700"/>
              <a:gd name="connsiteX5" fmla="*/ 97950 w 195934"/>
              <a:gd name="connsiteY5" fmla="*/ 186380 h 266700"/>
              <a:gd name="connsiteX6" fmla="*/ 93188 w 195934"/>
              <a:gd name="connsiteY6" fmla="*/ 186380 h 266700"/>
              <a:gd name="connsiteX7" fmla="*/ 93188 w 195934"/>
              <a:gd name="connsiteY7" fmla="*/ 266700 h 266700"/>
              <a:gd name="connsiteX8" fmla="*/ 102713 w 195934"/>
              <a:gd name="connsiteY8" fmla="*/ 266700 h 266700"/>
              <a:gd name="connsiteX9" fmla="*/ 102713 w 195934"/>
              <a:gd name="connsiteY9" fmla="*/ 195786 h 266700"/>
              <a:gd name="connsiteX10" fmla="*/ 195818 w 195934"/>
              <a:gd name="connsiteY10" fmla="*/ 93220 h 266700"/>
              <a:gd name="connsiteX11" fmla="*/ 97950 w 195934"/>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34" h="266700">
                <a:moveTo>
                  <a:pt x="97950" y="0"/>
                </a:moveTo>
                <a:cubicBezTo>
                  <a:pt x="43880" y="63"/>
                  <a:pt x="63" y="43880"/>
                  <a:pt x="0" y="97950"/>
                </a:cubicBezTo>
                <a:lnTo>
                  <a:pt x="9525" y="97950"/>
                </a:lnTo>
                <a:cubicBezTo>
                  <a:pt x="9528" y="49114"/>
                  <a:pt x="49119" y="9527"/>
                  <a:pt x="97955" y="9530"/>
                </a:cubicBezTo>
                <a:cubicBezTo>
                  <a:pt x="146791" y="9533"/>
                  <a:pt x="186379" y="49124"/>
                  <a:pt x="186376" y="97960"/>
                </a:cubicBezTo>
                <a:cubicBezTo>
                  <a:pt x="186373" y="146794"/>
                  <a:pt x="146785" y="186380"/>
                  <a:pt x="97950" y="186380"/>
                </a:cubicBezTo>
                <a:lnTo>
                  <a:pt x="93188" y="186380"/>
                </a:lnTo>
                <a:lnTo>
                  <a:pt x="93188" y="266700"/>
                </a:lnTo>
                <a:lnTo>
                  <a:pt x="102713" y="266700"/>
                </a:lnTo>
                <a:lnTo>
                  <a:pt x="102713" y="195786"/>
                </a:lnTo>
                <a:cubicBezTo>
                  <a:pt x="156746" y="193174"/>
                  <a:pt x="198431" y="147253"/>
                  <a:pt x="195818" y="93220"/>
                </a:cubicBezTo>
                <a:cubicBezTo>
                  <a:pt x="193294" y="41011"/>
                  <a:pt x="150220" y="-17"/>
                  <a:pt x="97950" y="0"/>
                </a:cubicBezTo>
                <a:close/>
              </a:path>
            </a:pathLst>
          </a:custGeom>
          <a:solidFill>
            <a:srgbClr val="000000"/>
          </a:solidFill>
          <a:ln w="38100" cap="flat">
            <a:solidFill>
              <a:srgbClr val="7030A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040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768417C-FB2B-66FB-2855-86252C24AAFB}"/>
              </a:ext>
            </a:extLst>
          </p:cNvPr>
          <p:cNvPicPr>
            <a:picLocks noGrp="1" noChangeAspect="1"/>
          </p:cNvPicPr>
          <p:nvPr>
            <p:ph sz="quarter" idx="15"/>
          </p:nvPr>
        </p:nvPicPr>
        <p:blipFill>
          <a:blip r:embed="rId2"/>
          <a:stretch>
            <a:fillRect/>
          </a:stretch>
        </p:blipFill>
        <p:spPr>
          <a:xfrm>
            <a:off x="9316728" y="3766786"/>
            <a:ext cx="2444750" cy="2565927"/>
          </a:xfrm>
        </p:spPr>
      </p:pic>
      <p:pic>
        <p:nvPicPr>
          <p:cNvPr id="9" name="Content Placeholder 8">
            <a:extLst>
              <a:ext uri="{FF2B5EF4-FFF2-40B4-BE49-F238E27FC236}">
                <a16:creationId xmlns:a16="http://schemas.microsoft.com/office/drawing/2014/main" id="{8EDEAEB5-50AA-0D3E-DA22-517E48D0FCF1}"/>
              </a:ext>
            </a:extLst>
          </p:cNvPr>
          <p:cNvPicPr>
            <a:picLocks noGrp="1" noChangeAspect="1"/>
          </p:cNvPicPr>
          <p:nvPr>
            <p:ph sz="quarter" idx="17"/>
          </p:nvPr>
        </p:nvPicPr>
        <p:blipFill rotWithShape="1">
          <a:blip r:embed="rId3"/>
          <a:srcRect t="1313"/>
          <a:stretch/>
        </p:blipFill>
        <p:spPr>
          <a:xfrm>
            <a:off x="7151076" y="1120132"/>
            <a:ext cx="2444750" cy="2600529"/>
          </a:xfrm>
        </p:spPr>
      </p:pic>
      <p:sp>
        <p:nvSpPr>
          <p:cNvPr id="2" name="Text Placeholder 1"/>
          <p:cNvSpPr>
            <a:spLocks noGrp="1"/>
          </p:cNvSpPr>
          <p:nvPr>
            <p:ph type="body" sz="quarter" idx="10"/>
          </p:nvPr>
        </p:nvSpPr>
        <p:spPr/>
        <p:txBody>
          <a:bodyPr/>
          <a:lstStyle/>
          <a:p>
            <a:r>
              <a:rPr lang="en-US" dirty="0"/>
              <a:t>What we </a:t>
            </a:r>
            <a:r>
              <a:rPr lang="en-US" u="sng" dirty="0"/>
              <a:t>were</a:t>
            </a:r>
            <a:r>
              <a:rPr lang="en-US" dirty="0"/>
              <a:t> looking for…</a:t>
            </a:r>
          </a:p>
        </p:txBody>
      </p:sp>
      <p:pic>
        <p:nvPicPr>
          <p:cNvPr id="14" name="Content Placeholder 13" descr="A picture containing tree, outdoor, sky, plant&#10;&#10;Description automatically generated">
            <a:extLst>
              <a:ext uri="{FF2B5EF4-FFF2-40B4-BE49-F238E27FC236}">
                <a16:creationId xmlns:a16="http://schemas.microsoft.com/office/drawing/2014/main" id="{7A90D82E-BCB2-93F5-7440-DEB12BD571BD}"/>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rcRect/>
          <a:stretch>
            <a:fillRect/>
          </a:stretch>
        </p:blipFill>
        <p:spPr bwMode="auto">
          <a:xfrm>
            <a:off x="345896" y="2351972"/>
            <a:ext cx="3772839" cy="2829628"/>
          </a:xfrm>
          <a:prstGeom prst="rect">
            <a:avLst/>
          </a:prstGeom>
          <a:noFill/>
          <a:ln>
            <a:noFill/>
          </a:ln>
        </p:spPr>
      </p:pic>
      <p:pic>
        <p:nvPicPr>
          <p:cNvPr id="15" name="Picture 14" descr="A picture containing tree, plant&#10;&#10;Description automatically generated">
            <a:extLst>
              <a:ext uri="{FF2B5EF4-FFF2-40B4-BE49-F238E27FC236}">
                <a16:creationId xmlns:a16="http://schemas.microsoft.com/office/drawing/2014/main" id="{3E4F2DD1-482A-CD56-A936-5EACA9E772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08485" y="2723447"/>
            <a:ext cx="4343400" cy="244284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AD769BDE-0998-9BC9-F6C8-6E484E78AD08}"/>
              </a:ext>
            </a:extLst>
          </p:cNvPr>
          <p:cNvPicPr>
            <a:picLocks noChangeAspect="1"/>
          </p:cNvPicPr>
          <p:nvPr/>
        </p:nvPicPr>
        <p:blipFill>
          <a:blip r:embed="rId2"/>
          <a:stretch>
            <a:fillRect/>
          </a:stretch>
        </p:blipFill>
        <p:spPr>
          <a:xfrm>
            <a:off x="7410834" y="3010280"/>
            <a:ext cx="4313706" cy="3276233"/>
          </a:xfrm>
          <a:prstGeom prst="rect">
            <a:avLst/>
          </a:prstGeom>
        </p:spPr>
      </p:pic>
      <p:sp>
        <p:nvSpPr>
          <p:cNvPr id="3" name="Title 2">
            <a:extLst>
              <a:ext uri="{FF2B5EF4-FFF2-40B4-BE49-F238E27FC236}">
                <a16:creationId xmlns:a16="http://schemas.microsoft.com/office/drawing/2014/main" id="{F7DD66D3-B290-AFCC-4875-0A73D1FA4A98}"/>
              </a:ext>
            </a:extLst>
          </p:cNvPr>
          <p:cNvSpPr>
            <a:spLocks noGrp="1"/>
          </p:cNvSpPr>
          <p:nvPr>
            <p:ph type="title"/>
          </p:nvPr>
        </p:nvSpPr>
        <p:spPr/>
        <p:txBody>
          <a:bodyPr/>
          <a:lstStyle/>
          <a:p>
            <a:r>
              <a:rPr lang="en-US" sz="2100" dirty="0">
                <a:solidFill>
                  <a:srgbClr val="004277"/>
                </a:solidFill>
                <a:latin typeface="Arial" panose="020B0604020202020204" pitchFamily="34" charset="0"/>
                <a:ea typeface="+mn-ea"/>
                <a:cs typeface="Arial" panose="020B0604020202020204" pitchFamily="34" charset="0"/>
              </a:rPr>
              <a:t>Juniper Genetics Study Findings</a:t>
            </a:r>
            <a:endParaRPr lang="en-NZ" sz="2100" dirty="0">
              <a:solidFill>
                <a:srgbClr val="004277"/>
              </a:solidFill>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84EF102D-0B1E-55F0-DE75-0C153CFD56D1}"/>
              </a:ext>
            </a:extLst>
          </p:cNvPr>
          <p:cNvSpPr>
            <a:spLocks noGrp="1"/>
          </p:cNvSpPr>
          <p:nvPr>
            <p:ph sz="half" idx="1"/>
          </p:nvPr>
        </p:nvSpPr>
        <p:spPr>
          <a:xfrm>
            <a:off x="467461" y="1606062"/>
            <a:ext cx="5347186" cy="4680451"/>
          </a:xfrm>
        </p:spPr>
        <p:txBody>
          <a:bodyPr>
            <a:normAutofit fontScale="85000" lnSpcReduction="10000"/>
          </a:bodyPr>
          <a:lstStyle/>
          <a:p>
            <a:pPr>
              <a:lnSpc>
                <a:spcPct val="160000"/>
              </a:lnSpc>
              <a:spcBef>
                <a:spcPts val="0"/>
              </a:spcBef>
              <a:spcAft>
                <a:spcPts val="600"/>
              </a:spcAft>
            </a:pPr>
            <a:r>
              <a:rPr lang="en-US" sz="1900" dirty="0">
                <a:solidFill>
                  <a:srgbClr val="004277"/>
                </a:solidFill>
                <a:latin typeface="Arial" panose="020B0604020202020204" pitchFamily="34" charset="0"/>
                <a:cs typeface="Arial" panose="020B0604020202020204" pitchFamily="34" charset="0"/>
              </a:rPr>
              <a:t>Trees and tree owners</a:t>
            </a:r>
          </a:p>
          <a:p>
            <a:pPr>
              <a:lnSpc>
                <a:spcPct val="160000"/>
              </a:lnSpc>
              <a:spcBef>
                <a:spcPts val="0"/>
              </a:spcBef>
              <a:spcAft>
                <a:spcPts val="600"/>
              </a:spcAft>
            </a:pPr>
            <a:r>
              <a:rPr lang="en-US" sz="1900" dirty="0">
                <a:solidFill>
                  <a:srgbClr val="004277"/>
                </a:solidFill>
                <a:latin typeface="Arial" panose="020B0604020202020204" pitchFamily="34" charset="0"/>
                <a:cs typeface="Arial" panose="020B0604020202020204" pitchFamily="34" charset="0"/>
              </a:rPr>
              <a:t>Plant ID, collection &amp; storage protocols</a:t>
            </a:r>
          </a:p>
          <a:p>
            <a:pPr>
              <a:lnSpc>
                <a:spcPct val="160000"/>
              </a:lnSpc>
              <a:spcBef>
                <a:spcPts val="0"/>
              </a:spcBef>
              <a:spcAft>
                <a:spcPts val="600"/>
              </a:spcAft>
            </a:pPr>
            <a:r>
              <a:rPr lang="en-US" sz="1900" dirty="0">
                <a:solidFill>
                  <a:srgbClr val="004277"/>
                </a:solidFill>
                <a:latin typeface="Arial" panose="020B0604020202020204" pitchFamily="34" charset="0"/>
                <a:cs typeface="Arial" panose="020B0604020202020204" pitchFamily="34" charset="0"/>
              </a:rPr>
              <a:t>What is </a:t>
            </a:r>
            <a:r>
              <a:rPr lang="en-US" sz="1900" u="sng" dirty="0">
                <a:solidFill>
                  <a:srgbClr val="004277"/>
                </a:solidFill>
                <a:latin typeface="Arial" panose="020B0604020202020204" pitchFamily="34" charset="0"/>
                <a:cs typeface="Arial" panose="020B0604020202020204" pitchFamily="34" charset="0"/>
              </a:rPr>
              <a:t>not</a:t>
            </a:r>
            <a:r>
              <a:rPr lang="en-US" sz="1900" dirty="0">
                <a:solidFill>
                  <a:srgbClr val="004277"/>
                </a:solidFill>
                <a:latin typeface="Arial" panose="020B0604020202020204" pitchFamily="34" charset="0"/>
                <a:cs typeface="Arial" panose="020B0604020202020204" pitchFamily="34" charset="0"/>
              </a:rPr>
              <a:t> a </a:t>
            </a:r>
            <a:r>
              <a:rPr lang="en-US" sz="1900" i="1" dirty="0">
                <a:solidFill>
                  <a:srgbClr val="004277"/>
                </a:solidFill>
                <a:latin typeface="Arial" panose="020B0604020202020204" pitchFamily="34" charset="0"/>
                <a:cs typeface="Arial" panose="020B0604020202020204" pitchFamily="34" charset="0"/>
              </a:rPr>
              <a:t>Juniperus communis</a:t>
            </a:r>
            <a:endParaRPr lang="en-NZ" sz="1900" i="1" dirty="0">
              <a:solidFill>
                <a:srgbClr val="004277"/>
              </a:solidFill>
              <a:latin typeface="Arial" panose="020B0604020202020204" pitchFamily="34" charset="0"/>
              <a:cs typeface="Arial" panose="020B0604020202020204" pitchFamily="34" charset="0"/>
            </a:endParaRPr>
          </a:p>
          <a:p>
            <a:pPr>
              <a:lnSpc>
                <a:spcPct val="160000"/>
              </a:lnSpc>
              <a:spcBef>
                <a:spcPts val="0"/>
              </a:spcBef>
              <a:spcAft>
                <a:spcPts val="600"/>
              </a:spcAft>
            </a:pPr>
            <a:r>
              <a:rPr lang="en-NZ" sz="1900" dirty="0">
                <a:solidFill>
                  <a:srgbClr val="004277"/>
                </a:solidFill>
                <a:latin typeface="Arial" panose="020B0604020202020204" pitchFamily="34" charset="0"/>
                <a:cs typeface="Arial" panose="020B0604020202020204" pitchFamily="34" charset="0"/>
              </a:rPr>
              <a:t>Microsatellite DNA markers analysed, selected and trialled, with genetic testing of 24 samples showing promising level of heterozygosity </a:t>
            </a:r>
          </a:p>
          <a:p>
            <a:pPr>
              <a:lnSpc>
                <a:spcPct val="160000"/>
              </a:lnSpc>
              <a:spcBef>
                <a:spcPts val="0"/>
              </a:spcBef>
              <a:spcAft>
                <a:spcPts val="600"/>
              </a:spcAft>
            </a:pPr>
            <a:r>
              <a:rPr lang="en-NZ" sz="1900" dirty="0">
                <a:solidFill>
                  <a:srgbClr val="004277"/>
                </a:solidFill>
                <a:latin typeface="Arial" panose="020B0604020202020204" pitchFamily="34" charset="0"/>
                <a:cs typeface="Arial" panose="020B0604020202020204" pitchFamily="34" charset="0"/>
              </a:rPr>
              <a:t>Berry volatiles testing	</a:t>
            </a:r>
          </a:p>
          <a:p>
            <a:pPr>
              <a:lnSpc>
                <a:spcPct val="160000"/>
              </a:lnSpc>
              <a:spcBef>
                <a:spcPts val="0"/>
              </a:spcBef>
              <a:spcAft>
                <a:spcPts val="600"/>
              </a:spcAft>
            </a:pPr>
            <a:r>
              <a:rPr lang="en-US" sz="1900" dirty="0">
                <a:solidFill>
                  <a:srgbClr val="004277"/>
                </a:solidFill>
                <a:latin typeface="Arial" panose="020B0604020202020204" pitchFamily="34" charset="0"/>
                <a:cs typeface="Arial" panose="020B0604020202020204" pitchFamily="34" charset="0"/>
              </a:rPr>
              <a:t>Propagation experiments (experimenting with variables that impact rooting and growth success – cutting, timing, plant material, media, hormones, greenhouse conditions)</a:t>
            </a:r>
          </a:p>
          <a:p>
            <a:pPr>
              <a:lnSpc>
                <a:spcPct val="160000"/>
              </a:lnSpc>
              <a:spcBef>
                <a:spcPts val="0"/>
              </a:spcBef>
            </a:pPr>
            <a:endParaRPr lang="en-NZ" sz="1800" b="0" i="0" u="none" strike="noStrike" baseline="0" dirty="0">
              <a:solidFill>
                <a:srgbClr val="000000"/>
              </a:solidFill>
              <a:latin typeface="Calibri" panose="020F0502020204030204" pitchFamily="34" charset="0"/>
            </a:endParaRPr>
          </a:p>
          <a:p>
            <a:endParaRPr lang="en-NZ" sz="1800" b="0" i="0" u="none" strike="noStrike" baseline="0" dirty="0">
              <a:solidFill>
                <a:srgbClr val="000000"/>
              </a:solidFill>
              <a:latin typeface="Calibri" panose="020F0502020204030204" pitchFamily="34" charset="0"/>
            </a:endParaRPr>
          </a:p>
          <a:p>
            <a:pPr marL="0" indent="0">
              <a:buNone/>
            </a:pPr>
            <a:endParaRPr lang="en-US" dirty="0"/>
          </a:p>
          <a:p>
            <a:pPr marL="0" indent="0">
              <a:buNone/>
            </a:pPr>
            <a:endParaRPr lang="en-NZ" dirty="0"/>
          </a:p>
        </p:txBody>
      </p:sp>
      <p:pic>
        <p:nvPicPr>
          <p:cNvPr id="7" name="Content Placeholder 6">
            <a:extLst>
              <a:ext uri="{FF2B5EF4-FFF2-40B4-BE49-F238E27FC236}">
                <a16:creationId xmlns:a16="http://schemas.microsoft.com/office/drawing/2014/main" id="{DE5D5768-7150-A740-483A-F9DFB2B36241}"/>
              </a:ext>
            </a:extLst>
          </p:cNvPr>
          <p:cNvPicPr>
            <a:picLocks noGrp="1" noChangeAspect="1"/>
          </p:cNvPicPr>
          <p:nvPr>
            <p:ph sz="half" idx="2"/>
          </p:nvPr>
        </p:nvPicPr>
        <p:blipFill>
          <a:blip r:embed="rId3"/>
          <a:stretch>
            <a:fillRect/>
          </a:stretch>
        </p:blipFill>
        <p:spPr>
          <a:xfrm>
            <a:off x="5931877" y="571487"/>
            <a:ext cx="4577862" cy="3015357"/>
          </a:xfrm>
        </p:spPr>
      </p:pic>
      <p:sp>
        <p:nvSpPr>
          <p:cNvPr id="2" name="Slide Number Placeholder 1">
            <a:extLst>
              <a:ext uri="{FF2B5EF4-FFF2-40B4-BE49-F238E27FC236}">
                <a16:creationId xmlns:a16="http://schemas.microsoft.com/office/drawing/2014/main" id="{DD6245FD-E7BF-1AF9-17D3-BE7C33C928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927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6B49173-5EAE-3D4B-AD44-9A44BC27196B}"/>
              </a:ext>
            </a:extLst>
          </p:cNvPr>
          <p:cNvSpPr>
            <a:spLocks noGrp="1"/>
          </p:cNvSpPr>
          <p:nvPr>
            <p:ph sz="quarter" idx="16"/>
          </p:nvPr>
        </p:nvSpPr>
        <p:spPr>
          <a:xfrm>
            <a:off x="4747585" y="551004"/>
            <a:ext cx="6608275" cy="5419149"/>
          </a:xfrm>
        </p:spPr>
        <p:txBody>
          <a:bodyPr>
            <a:normAutofit/>
          </a:bodyPr>
          <a:lstStyle/>
          <a:p>
            <a:pPr marL="285750" indent="-285750">
              <a:buFont typeface="Arial" panose="020B0604020202020204" pitchFamily="34" charset="0"/>
              <a:buChar char="•"/>
            </a:pPr>
            <a:endParaRPr lang="en-US" sz="1600" dirty="0"/>
          </a:p>
          <a:p>
            <a:r>
              <a:rPr lang="en-US" sz="2500" dirty="0"/>
              <a:t>2021 – 2022 ‘Advancing a Juniper Berry Industry for New Zealand’</a:t>
            </a:r>
          </a:p>
          <a:p>
            <a:endParaRPr lang="en-US" sz="1900" dirty="0"/>
          </a:p>
          <a:p>
            <a:r>
              <a:rPr lang="en-US" sz="1900" dirty="0"/>
              <a:t>To focus on:</a:t>
            </a:r>
          </a:p>
          <a:p>
            <a:pPr marL="285750" indent="-285750">
              <a:lnSpc>
                <a:spcPct val="120000"/>
              </a:lnSpc>
              <a:buFont typeface="Arial" panose="020B0604020202020204" pitchFamily="34" charset="0"/>
              <a:buChar char="•"/>
            </a:pPr>
            <a:r>
              <a:rPr lang="en-US" sz="1900" dirty="0"/>
              <a:t>MORE juniper hunting (females with berries!!!)</a:t>
            </a:r>
          </a:p>
          <a:p>
            <a:pPr marL="285750" indent="-285750">
              <a:lnSpc>
                <a:spcPct val="120000"/>
              </a:lnSpc>
              <a:buFont typeface="Arial" panose="020B0604020202020204" pitchFamily="34" charset="0"/>
              <a:buChar char="•"/>
            </a:pPr>
            <a:r>
              <a:rPr lang="en-US" sz="1900" dirty="0"/>
              <a:t>Sensory testing of NZ juniper berry gins</a:t>
            </a:r>
          </a:p>
          <a:p>
            <a:pPr marL="285750" indent="-285750">
              <a:lnSpc>
                <a:spcPct val="120000"/>
              </a:lnSpc>
              <a:buFont typeface="Arial" panose="020B0604020202020204" pitchFamily="34" charset="0"/>
              <a:buChar char="•"/>
            </a:pPr>
            <a:r>
              <a:rPr lang="en-US" sz="1900" dirty="0"/>
              <a:t>Clonal propagation experimentation</a:t>
            </a:r>
          </a:p>
          <a:p>
            <a:pPr marL="285750" indent="-285750">
              <a:lnSpc>
                <a:spcPct val="120000"/>
              </a:lnSpc>
              <a:buFont typeface="Arial" panose="020B0604020202020204" pitchFamily="34" charset="0"/>
              <a:buChar char="•"/>
            </a:pPr>
            <a:r>
              <a:rPr lang="en-US" sz="1900" dirty="0"/>
              <a:t>Micropropagation experimentation</a:t>
            </a:r>
          </a:p>
          <a:p>
            <a:pPr marL="285750" indent="-285750">
              <a:lnSpc>
                <a:spcPct val="120000"/>
              </a:lnSpc>
              <a:buFont typeface="Arial" panose="020B0604020202020204" pitchFamily="34" charset="0"/>
              <a:buChar char="•"/>
            </a:pPr>
            <a:r>
              <a:rPr lang="en-US" sz="1900" dirty="0"/>
              <a:t>Refining molecular marker system for establishing genetic diversity</a:t>
            </a:r>
          </a:p>
          <a:p>
            <a:endParaRPr lang="en-NZ" dirty="0"/>
          </a:p>
        </p:txBody>
      </p:sp>
      <p:pic>
        <p:nvPicPr>
          <p:cNvPr id="2" name="Picture 1">
            <a:extLst>
              <a:ext uri="{FF2B5EF4-FFF2-40B4-BE49-F238E27FC236}">
                <a16:creationId xmlns:a16="http://schemas.microsoft.com/office/drawing/2014/main" id="{3E731731-E2CF-6048-ADCA-0E02B585AF2D}"/>
              </a:ext>
            </a:extLst>
          </p:cNvPr>
          <p:cNvPicPr>
            <a:picLocks noChangeAspect="1"/>
          </p:cNvPicPr>
          <p:nvPr/>
        </p:nvPicPr>
        <p:blipFill>
          <a:blip r:embed="rId2"/>
          <a:stretch>
            <a:fillRect/>
          </a:stretch>
        </p:blipFill>
        <p:spPr>
          <a:xfrm>
            <a:off x="4964796" y="6026394"/>
            <a:ext cx="1266171" cy="505084"/>
          </a:xfrm>
          <a:prstGeom prst="rect">
            <a:avLst/>
          </a:prstGeom>
        </p:spPr>
      </p:pic>
      <p:pic>
        <p:nvPicPr>
          <p:cNvPr id="3" name="Picture 2">
            <a:extLst>
              <a:ext uri="{FF2B5EF4-FFF2-40B4-BE49-F238E27FC236}">
                <a16:creationId xmlns:a16="http://schemas.microsoft.com/office/drawing/2014/main" id="{BFCE4BBC-06D8-5C80-3044-4C39F8A887A9}"/>
              </a:ext>
            </a:extLst>
          </p:cNvPr>
          <p:cNvPicPr>
            <a:picLocks noChangeAspect="1"/>
          </p:cNvPicPr>
          <p:nvPr/>
        </p:nvPicPr>
        <p:blipFill>
          <a:blip r:embed="rId3"/>
          <a:stretch>
            <a:fillRect/>
          </a:stretch>
        </p:blipFill>
        <p:spPr>
          <a:xfrm>
            <a:off x="6781728" y="5856470"/>
            <a:ext cx="1495425" cy="742950"/>
          </a:xfrm>
          <a:prstGeom prst="rect">
            <a:avLst/>
          </a:prstGeom>
        </p:spPr>
      </p:pic>
      <p:pic>
        <p:nvPicPr>
          <p:cNvPr id="8" name="Picture 7">
            <a:extLst>
              <a:ext uri="{FF2B5EF4-FFF2-40B4-BE49-F238E27FC236}">
                <a16:creationId xmlns:a16="http://schemas.microsoft.com/office/drawing/2014/main" id="{9FEA34BC-520B-8843-3884-8BCAAA2A839E}"/>
              </a:ext>
            </a:extLst>
          </p:cNvPr>
          <p:cNvPicPr>
            <a:picLocks noChangeAspect="1"/>
          </p:cNvPicPr>
          <p:nvPr/>
        </p:nvPicPr>
        <p:blipFill>
          <a:blip r:embed="rId4"/>
          <a:stretch>
            <a:fillRect/>
          </a:stretch>
        </p:blipFill>
        <p:spPr>
          <a:xfrm>
            <a:off x="8827914" y="5988966"/>
            <a:ext cx="2418562" cy="530273"/>
          </a:xfrm>
          <a:prstGeom prst="rect">
            <a:avLst/>
          </a:prstGeom>
        </p:spPr>
      </p:pic>
      <p:pic>
        <p:nvPicPr>
          <p:cNvPr id="13" name="Picture 12">
            <a:extLst>
              <a:ext uri="{FF2B5EF4-FFF2-40B4-BE49-F238E27FC236}">
                <a16:creationId xmlns:a16="http://schemas.microsoft.com/office/drawing/2014/main" id="{9F88875E-4553-F537-F056-9B0ECC05F751}"/>
              </a:ext>
            </a:extLst>
          </p:cNvPr>
          <p:cNvPicPr>
            <a:picLocks noChangeAspect="1"/>
          </p:cNvPicPr>
          <p:nvPr/>
        </p:nvPicPr>
        <p:blipFill>
          <a:blip r:embed="rId5"/>
          <a:stretch>
            <a:fillRect/>
          </a:stretch>
        </p:blipFill>
        <p:spPr>
          <a:xfrm>
            <a:off x="1123376" y="880222"/>
            <a:ext cx="2707920" cy="4712677"/>
          </a:xfrm>
          <a:prstGeom prst="rect">
            <a:avLst/>
          </a:prstGeom>
        </p:spPr>
      </p:pic>
    </p:spTree>
    <p:extLst>
      <p:ext uri="{BB962C8B-B14F-4D97-AF65-F5344CB8AC3E}">
        <p14:creationId xmlns:p14="http://schemas.microsoft.com/office/powerpoint/2010/main" val="851778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E0EC45-7E70-B2B7-E104-037D9A474B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2624E62-A566-0B35-C265-6A3CA3DA78B0}"/>
              </a:ext>
            </a:extLst>
          </p:cNvPr>
          <p:cNvSpPr txBox="1">
            <a:spLocks/>
          </p:cNvSpPr>
          <p:nvPr/>
        </p:nvSpPr>
        <p:spPr>
          <a:xfrm>
            <a:off x="572520" y="488186"/>
            <a:ext cx="10515600" cy="6547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0" b="0" i="0" u="none" strike="noStrike" kern="1200" cap="none" spc="0" normalizeH="0" baseline="0" noProof="0" dirty="0">
                <a:ln>
                  <a:noFill/>
                </a:ln>
                <a:solidFill>
                  <a:srgbClr val="004277"/>
                </a:solidFill>
                <a:effectLst/>
                <a:uLnTx/>
                <a:uFillTx/>
                <a:latin typeface="Arial" panose="020B0604020202020204" pitchFamily="34" charset="0"/>
                <a:ea typeface="+mj-ea"/>
                <a:cs typeface="Arial" panose="020B0604020202020204" pitchFamily="34" charset="0"/>
              </a:rPr>
              <a:t>Juniper </a:t>
            </a:r>
            <a:r>
              <a:rPr kumimoji="0" lang="en-US" sz="2100" b="0" i="0" u="sng" strike="noStrike" kern="1200" cap="none" spc="0" normalizeH="0" baseline="0" noProof="0" dirty="0">
                <a:ln>
                  <a:noFill/>
                </a:ln>
                <a:solidFill>
                  <a:srgbClr val="004277"/>
                </a:solidFill>
                <a:effectLst/>
                <a:uLnTx/>
                <a:uFillTx/>
                <a:latin typeface="Arial" panose="020B0604020202020204" pitchFamily="34" charset="0"/>
                <a:ea typeface="+mj-ea"/>
                <a:cs typeface="Arial" panose="020B0604020202020204" pitchFamily="34" charset="0"/>
              </a:rPr>
              <a:t>Berry</a:t>
            </a:r>
            <a:r>
              <a:rPr kumimoji="0" lang="en-US" sz="2100" b="0" i="0" u="none" strike="noStrike" kern="1200" cap="none" spc="0" normalizeH="0" baseline="0" noProof="0" dirty="0">
                <a:ln>
                  <a:noFill/>
                </a:ln>
                <a:solidFill>
                  <a:srgbClr val="004277"/>
                </a:solidFill>
                <a:effectLst/>
                <a:uLnTx/>
                <a:uFillTx/>
                <a:latin typeface="Arial" panose="020B0604020202020204" pitchFamily="34" charset="0"/>
                <a:ea typeface="+mj-ea"/>
                <a:cs typeface="Arial" panose="020B0604020202020204" pitchFamily="34" charset="0"/>
              </a:rPr>
              <a:t> Hunt</a:t>
            </a:r>
            <a:endParaRPr kumimoji="0" lang="en-NZ" sz="2100" b="0" i="0" u="none" strike="noStrike" kern="1200" cap="none" spc="0" normalizeH="0" baseline="0" noProof="0" dirty="0">
              <a:ln>
                <a:noFill/>
              </a:ln>
              <a:solidFill>
                <a:srgbClr val="004277"/>
              </a:solidFill>
              <a:effectLst/>
              <a:uLnTx/>
              <a:uFillTx/>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DD9B1F2C-C4DE-6E9B-7D58-04023FB1704D}"/>
              </a:ext>
            </a:extLst>
          </p:cNvPr>
          <p:cNvPicPr>
            <a:picLocks noChangeAspect="1"/>
          </p:cNvPicPr>
          <p:nvPr/>
        </p:nvPicPr>
        <p:blipFill>
          <a:blip r:embed="rId2"/>
          <a:stretch>
            <a:fillRect/>
          </a:stretch>
        </p:blipFill>
        <p:spPr>
          <a:xfrm>
            <a:off x="3902164" y="1563402"/>
            <a:ext cx="2692368" cy="4553167"/>
          </a:xfrm>
          <a:prstGeom prst="rect">
            <a:avLst/>
          </a:prstGeom>
        </p:spPr>
      </p:pic>
      <p:pic>
        <p:nvPicPr>
          <p:cNvPr id="6" name="Picture 5" descr="A picture containing tree, plant&#10;&#10;Description automatically generated">
            <a:extLst>
              <a:ext uri="{FF2B5EF4-FFF2-40B4-BE49-F238E27FC236}">
                <a16:creationId xmlns:a16="http://schemas.microsoft.com/office/drawing/2014/main" id="{A2FC05FD-E6C0-8976-EBDA-5215A6B425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23651" y="2559575"/>
            <a:ext cx="4553166" cy="2560823"/>
          </a:xfrm>
          <a:prstGeom prst="rect">
            <a:avLst/>
          </a:prstGeom>
          <a:noFill/>
          <a:ln>
            <a:noFill/>
          </a:ln>
        </p:spPr>
      </p:pic>
      <p:sp>
        <p:nvSpPr>
          <p:cNvPr id="8" name="TextBox 7">
            <a:extLst>
              <a:ext uri="{FF2B5EF4-FFF2-40B4-BE49-F238E27FC236}">
                <a16:creationId xmlns:a16="http://schemas.microsoft.com/office/drawing/2014/main" id="{5916DF72-E027-A20C-D904-89BA5635AA6F}"/>
              </a:ext>
            </a:extLst>
          </p:cNvPr>
          <p:cNvSpPr txBox="1"/>
          <p:nvPr/>
        </p:nvSpPr>
        <p:spPr>
          <a:xfrm>
            <a:off x="7467600" y="5400484"/>
            <a:ext cx="45154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1D6FA9">
                    <a:lumMod val="50000"/>
                  </a:srgbClr>
                </a:solidFill>
                <a:effectLst/>
                <a:uLnTx/>
                <a:uFillTx/>
                <a:latin typeface="Calibri" panose="020F0502020204030204" pitchFamily="34" charset="0"/>
                <a:ea typeface="Calibri" panose="020F0502020204030204" pitchFamily="34" charset="0"/>
                <a:cs typeface="+mn-cs"/>
              </a:rPr>
              <a:t>Totals collected Summer-Autumn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1" i="0" u="none" strike="noStrike" kern="1200" cap="none" spc="0" normalizeH="0" baseline="0" noProof="0" dirty="0">
              <a:ln>
                <a:noFill/>
              </a:ln>
              <a:solidFill>
                <a:srgbClr val="1D6FA9">
                  <a:lumMod val="50000"/>
                </a:srgbClr>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1D6FA9">
                    <a:lumMod val="50000"/>
                  </a:srgbClr>
                </a:solidFill>
                <a:effectLst/>
                <a:uLnTx/>
                <a:uFillTx/>
                <a:latin typeface="Calibri" panose="020F0502020204030204" pitchFamily="34" charset="0"/>
                <a:ea typeface="Calibri" panose="020F0502020204030204" pitchFamily="34" charset="0"/>
                <a:cs typeface="+mn-cs"/>
              </a:rPr>
              <a:t>235.81g from tree #1 (dried weight)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1D6FA9">
                    <a:lumMod val="50000"/>
                  </a:srgbClr>
                </a:solidFill>
                <a:effectLst/>
                <a:uLnTx/>
                <a:uFillTx/>
                <a:latin typeface="Calibri" panose="020F0502020204030204" pitchFamily="34" charset="0"/>
                <a:ea typeface="Calibri" panose="020F0502020204030204" pitchFamily="34" charset="0"/>
                <a:cs typeface="+mn-cs"/>
              </a:rPr>
              <a:t>86.32g from tree #2 (dried weight)</a:t>
            </a:r>
            <a:endParaRPr kumimoji="0" lang="en-NZ" sz="1800" b="0" i="0" u="none" strike="noStrike" kern="1200" cap="none" spc="0" normalizeH="0" baseline="0" noProof="0" dirty="0">
              <a:ln>
                <a:noFill/>
              </a:ln>
              <a:solidFill>
                <a:srgbClr val="1D6FA9">
                  <a:lumMod val="50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4CD910C-618C-7313-631A-AE370D11F139}"/>
              </a:ext>
            </a:extLst>
          </p:cNvPr>
          <p:cNvPicPr>
            <a:picLocks noChangeAspect="1"/>
          </p:cNvPicPr>
          <p:nvPr/>
        </p:nvPicPr>
        <p:blipFill>
          <a:blip r:embed="rId4"/>
          <a:stretch>
            <a:fillRect/>
          </a:stretch>
        </p:blipFill>
        <p:spPr>
          <a:xfrm>
            <a:off x="8277225" y="1566474"/>
            <a:ext cx="1954029" cy="3834010"/>
          </a:xfrm>
          <a:prstGeom prst="rect">
            <a:avLst/>
          </a:prstGeom>
        </p:spPr>
      </p:pic>
      <p:sp>
        <p:nvSpPr>
          <p:cNvPr id="11" name="TextBox 10">
            <a:extLst>
              <a:ext uri="{FF2B5EF4-FFF2-40B4-BE49-F238E27FC236}">
                <a16:creationId xmlns:a16="http://schemas.microsoft.com/office/drawing/2014/main" id="{67269EE5-F326-2B01-203A-70BDD599312B}"/>
              </a:ext>
            </a:extLst>
          </p:cNvPr>
          <p:cNvSpPr txBox="1"/>
          <p:nvPr/>
        </p:nvSpPr>
        <p:spPr>
          <a:xfrm>
            <a:off x="847725" y="6219825"/>
            <a:ext cx="19335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6FA9">
                    <a:lumMod val="50000"/>
                  </a:srgbClr>
                </a:solidFill>
                <a:effectLst/>
                <a:uLnTx/>
                <a:uFillTx/>
                <a:latin typeface="Calibri" panose="020F0502020204030204" pitchFamily="34" charset="0"/>
                <a:ea typeface="+mn-ea"/>
                <a:cs typeface="+mn-cs"/>
              </a:rPr>
              <a:t>Tree #1</a:t>
            </a:r>
            <a:endParaRPr kumimoji="0" lang="en-NZ" sz="1800" b="0" i="0" u="none" strike="noStrike" kern="1200" cap="none" spc="0" normalizeH="0" baseline="0" noProof="0" dirty="0">
              <a:ln>
                <a:noFill/>
              </a:ln>
              <a:solidFill>
                <a:srgbClr val="1D6FA9">
                  <a:lumMod val="50000"/>
                </a:srgbClr>
              </a:solidFill>
              <a:effectLst/>
              <a:uLnTx/>
              <a:uFillTx/>
              <a:latin typeface="Calibri" panose="020F0502020204030204" pitchFamily="34" charset="0"/>
              <a:ea typeface="+mn-ea"/>
              <a:cs typeface="+mn-cs"/>
            </a:endParaRPr>
          </a:p>
        </p:txBody>
      </p:sp>
      <p:sp>
        <p:nvSpPr>
          <p:cNvPr id="12" name="TextBox 11">
            <a:extLst>
              <a:ext uri="{FF2B5EF4-FFF2-40B4-BE49-F238E27FC236}">
                <a16:creationId xmlns:a16="http://schemas.microsoft.com/office/drawing/2014/main" id="{C852B878-C688-4C14-FB33-39182B9B0E7F}"/>
              </a:ext>
            </a:extLst>
          </p:cNvPr>
          <p:cNvSpPr txBox="1"/>
          <p:nvPr/>
        </p:nvSpPr>
        <p:spPr>
          <a:xfrm>
            <a:off x="4057650" y="6232525"/>
            <a:ext cx="19335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6FA9">
                    <a:lumMod val="50000"/>
                  </a:srgbClr>
                </a:solidFill>
                <a:effectLst/>
                <a:uLnTx/>
                <a:uFillTx/>
                <a:latin typeface="Calibri" panose="020F0502020204030204" pitchFamily="34" charset="0"/>
                <a:ea typeface="+mn-ea"/>
                <a:cs typeface="+mn-cs"/>
              </a:rPr>
              <a:t>Tree #2</a:t>
            </a:r>
            <a:endParaRPr kumimoji="0" lang="en-NZ" sz="1800" b="0" i="0" u="none" strike="noStrike" kern="1200" cap="none" spc="0" normalizeH="0" baseline="0" noProof="0" dirty="0">
              <a:ln>
                <a:noFill/>
              </a:ln>
              <a:solidFill>
                <a:srgbClr val="1D6FA9">
                  <a:lumMod val="50000"/>
                </a:srgb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92104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ACBB2A-8DA1-C1EF-D8E6-7F7F6042AE44}"/>
              </a:ext>
            </a:extLst>
          </p:cNvPr>
          <p:cNvSpPr>
            <a:spLocks noGrp="1"/>
          </p:cNvSpPr>
          <p:nvPr>
            <p:ph type="title"/>
          </p:nvPr>
        </p:nvSpPr>
        <p:spPr/>
        <p:txBody>
          <a:bodyPr/>
          <a:lstStyle/>
          <a:p>
            <a:pPr algn="ctr"/>
            <a:br>
              <a:rPr lang="en-US" dirty="0"/>
            </a:br>
            <a:r>
              <a:rPr lang="en-NZ" sz="2100" dirty="0">
                <a:solidFill>
                  <a:srgbClr val="004277"/>
                </a:solidFill>
                <a:latin typeface="Arial" panose="020B0604020202020204" pitchFamily="34" charset="0"/>
                <a:ea typeface="+mn-ea"/>
                <a:cs typeface="Arial" panose="020B0604020202020204" pitchFamily="34" charset="0"/>
              </a:rPr>
              <a:t>Can consumers (n=51) perceive differences in aroma profiles?</a:t>
            </a:r>
          </a:p>
        </p:txBody>
      </p:sp>
      <p:sp>
        <p:nvSpPr>
          <p:cNvPr id="7" name="Content Placeholder 6">
            <a:extLst>
              <a:ext uri="{FF2B5EF4-FFF2-40B4-BE49-F238E27FC236}">
                <a16:creationId xmlns:a16="http://schemas.microsoft.com/office/drawing/2014/main" id="{43553224-6613-5C34-4E1E-2BDE8434C244}"/>
              </a:ext>
            </a:extLst>
          </p:cNvPr>
          <p:cNvSpPr>
            <a:spLocks noGrp="1"/>
          </p:cNvSpPr>
          <p:nvPr>
            <p:ph sz="half" idx="1"/>
          </p:nvPr>
        </p:nvSpPr>
        <p:spPr>
          <a:xfrm>
            <a:off x="838199" y="2141537"/>
            <a:ext cx="6144491" cy="4351338"/>
          </a:xfrm>
        </p:spPr>
        <p:txBody>
          <a:bodyPr>
            <a:normAutofit fontScale="77500" lnSpcReduction="20000"/>
          </a:bodyPr>
          <a:lstStyle/>
          <a:p>
            <a:pPr>
              <a:lnSpc>
                <a:spcPct val="120000"/>
              </a:lnSpc>
            </a:pPr>
            <a:r>
              <a:rPr lang="en-US" sz="2100" dirty="0">
                <a:solidFill>
                  <a:srgbClr val="004277"/>
                </a:solidFill>
                <a:latin typeface="Arial" panose="020B0604020202020204" pitchFamily="34" charset="0"/>
                <a:cs typeface="Arial" panose="020B0604020202020204" pitchFamily="34" charset="0"/>
              </a:rPr>
              <a:t>Prepared ‘model gins’ using 300g, 150g, 100g, and 50g berries</a:t>
            </a:r>
          </a:p>
          <a:p>
            <a:pPr>
              <a:lnSpc>
                <a:spcPct val="120000"/>
              </a:lnSpc>
            </a:pPr>
            <a:r>
              <a:rPr lang="en-NZ" sz="2100" dirty="0">
                <a:solidFill>
                  <a:srgbClr val="004277"/>
                </a:solidFill>
                <a:latin typeface="Arial" panose="020B0604020202020204" pitchFamily="34" charset="0"/>
                <a:cs typeface="Arial" panose="020B0604020202020204" pitchFamily="34" charset="0"/>
              </a:rPr>
              <a:t>75gm gins made for actual testing – NI, SI, Macedonian</a:t>
            </a:r>
          </a:p>
          <a:p>
            <a:pPr>
              <a:lnSpc>
                <a:spcPct val="120000"/>
              </a:lnSpc>
            </a:pPr>
            <a:r>
              <a:rPr lang="en-NZ" sz="2100" dirty="0">
                <a:solidFill>
                  <a:srgbClr val="004277"/>
                </a:solidFill>
                <a:latin typeface="Arial" panose="020B0604020202020204" pitchFamily="34" charset="0"/>
                <a:cs typeface="Arial" panose="020B0604020202020204" pitchFamily="34" charset="0"/>
              </a:rPr>
              <a:t>Aroma testing only (13 aromas)</a:t>
            </a:r>
          </a:p>
          <a:p>
            <a:pPr>
              <a:lnSpc>
                <a:spcPct val="120000"/>
              </a:lnSpc>
            </a:pPr>
            <a:r>
              <a:rPr lang="en-NZ" sz="2100" dirty="0">
                <a:solidFill>
                  <a:srgbClr val="004277"/>
                </a:solidFill>
                <a:latin typeface="Arial" panose="020B0604020202020204" pitchFamily="34" charset="0"/>
                <a:cs typeface="Arial" panose="020B0604020202020204" pitchFamily="34" charset="0"/>
              </a:rPr>
              <a:t>NZ juniper gins ‘less intense’</a:t>
            </a:r>
          </a:p>
          <a:p>
            <a:pPr>
              <a:lnSpc>
                <a:spcPct val="120000"/>
              </a:lnSpc>
            </a:pPr>
            <a:r>
              <a:rPr lang="en-NZ" sz="2100" dirty="0">
                <a:solidFill>
                  <a:srgbClr val="004277"/>
                </a:solidFill>
                <a:latin typeface="Arial" panose="020B0604020202020204" pitchFamily="34" charset="0"/>
                <a:cs typeface="Arial" panose="020B0604020202020204" pitchFamily="34" charset="0"/>
              </a:rPr>
              <a:t>No preference, as such</a:t>
            </a:r>
          </a:p>
          <a:p>
            <a:pPr>
              <a:lnSpc>
                <a:spcPct val="120000"/>
              </a:lnSpc>
            </a:pPr>
            <a:r>
              <a:rPr lang="en-NZ" sz="2100" dirty="0">
                <a:solidFill>
                  <a:srgbClr val="004277"/>
                </a:solidFill>
                <a:latin typeface="Arial" panose="020B0604020202020204" pitchFamily="34" charset="0"/>
                <a:cs typeface="Arial" panose="020B0604020202020204" pitchFamily="34" charset="0"/>
              </a:rPr>
              <a:t>NI gin more ‘grassy’ and ‘spicy’</a:t>
            </a:r>
          </a:p>
          <a:p>
            <a:pPr>
              <a:lnSpc>
                <a:spcPct val="120000"/>
              </a:lnSpc>
            </a:pPr>
            <a:r>
              <a:rPr lang="en-NZ" sz="2100" dirty="0">
                <a:solidFill>
                  <a:srgbClr val="004277"/>
                </a:solidFill>
                <a:latin typeface="Arial" panose="020B0604020202020204" pitchFamily="34" charset="0"/>
                <a:cs typeface="Arial" panose="020B0604020202020204" pitchFamily="34" charset="0"/>
              </a:rPr>
              <a:t>SI gin more ‘piney’ and ‘woody’</a:t>
            </a:r>
          </a:p>
          <a:p>
            <a:pPr>
              <a:lnSpc>
                <a:spcPct val="120000"/>
              </a:lnSpc>
            </a:pPr>
            <a:r>
              <a:rPr lang="en-NZ" sz="2100" dirty="0">
                <a:solidFill>
                  <a:srgbClr val="004277"/>
                </a:solidFill>
                <a:latin typeface="Arial" panose="020B0604020202020204" pitchFamily="34" charset="0"/>
                <a:cs typeface="Arial" panose="020B0604020202020204" pitchFamily="34" charset="0"/>
              </a:rPr>
              <a:t>Both less ‘citrus’ and ‘floral’ than Macedonian</a:t>
            </a:r>
          </a:p>
          <a:p>
            <a:pPr>
              <a:lnSpc>
                <a:spcPct val="120000"/>
              </a:lnSpc>
            </a:pPr>
            <a:r>
              <a:rPr lang="en-NZ" sz="2100" dirty="0">
                <a:solidFill>
                  <a:srgbClr val="004277"/>
                </a:solidFill>
                <a:latin typeface="Arial" panose="020B0604020202020204" pitchFamily="34" charset="0"/>
                <a:cs typeface="Arial" panose="020B0604020202020204" pitchFamily="34" charset="0"/>
              </a:rPr>
              <a:t>Other differences observed, but not statistically significant</a:t>
            </a:r>
          </a:p>
          <a:p>
            <a:pPr>
              <a:lnSpc>
                <a:spcPct val="120000"/>
              </a:lnSpc>
            </a:pPr>
            <a:r>
              <a:rPr lang="en-NZ" sz="2100" dirty="0">
                <a:solidFill>
                  <a:srgbClr val="004277"/>
                </a:solidFill>
                <a:latin typeface="Arial" panose="020B0604020202020204" pitchFamily="34" charset="0"/>
                <a:cs typeface="Arial" panose="020B0604020202020204" pitchFamily="34" charset="0"/>
              </a:rPr>
              <a:t>Chief finding – </a:t>
            </a:r>
            <a:r>
              <a:rPr lang="en-NZ" sz="2100" b="1" u="sng" dirty="0">
                <a:solidFill>
                  <a:srgbClr val="004277"/>
                </a:solidFill>
                <a:latin typeface="Arial" panose="020B0604020202020204" pitchFamily="34" charset="0"/>
                <a:cs typeface="Arial" panose="020B0604020202020204" pitchFamily="34" charset="0"/>
              </a:rPr>
              <a:t>taste</a:t>
            </a:r>
            <a:r>
              <a:rPr lang="en-NZ" sz="2100" dirty="0">
                <a:solidFill>
                  <a:srgbClr val="004277"/>
                </a:solidFill>
                <a:latin typeface="Arial" panose="020B0604020202020204" pitchFamily="34" charset="0"/>
                <a:cs typeface="Arial" panose="020B0604020202020204" pitchFamily="34" charset="0"/>
              </a:rPr>
              <a:t> testing of gins will be key to further understandings</a:t>
            </a:r>
          </a:p>
          <a:p>
            <a:pPr marL="0" indent="0">
              <a:buNone/>
            </a:pPr>
            <a:endParaRPr lang="en-NZ" dirty="0"/>
          </a:p>
        </p:txBody>
      </p:sp>
      <p:pic>
        <p:nvPicPr>
          <p:cNvPr id="14" name="Content Placeholder 13">
            <a:extLst>
              <a:ext uri="{FF2B5EF4-FFF2-40B4-BE49-F238E27FC236}">
                <a16:creationId xmlns:a16="http://schemas.microsoft.com/office/drawing/2014/main" id="{AD23CA68-DB09-9982-CF04-A8EAC141BA92}"/>
              </a:ext>
            </a:extLst>
          </p:cNvPr>
          <p:cNvPicPr>
            <a:picLocks noGrp="1" noChangeAspect="1"/>
          </p:cNvPicPr>
          <p:nvPr>
            <p:ph sz="half" idx="2"/>
          </p:nvPr>
        </p:nvPicPr>
        <p:blipFill>
          <a:blip r:embed="rId2"/>
          <a:stretch>
            <a:fillRect/>
          </a:stretch>
        </p:blipFill>
        <p:spPr>
          <a:xfrm>
            <a:off x="7412503" y="1955799"/>
            <a:ext cx="3272493" cy="4351338"/>
          </a:xfrm>
          <a:ln>
            <a:solidFill>
              <a:srgbClr val="7030A0"/>
            </a:solidFill>
          </a:ln>
          <a:effectLst>
            <a:innerShdw blurRad="63500" dist="50800" dir="16200000">
              <a:prstClr val="black">
                <a:alpha val="50000"/>
              </a:prstClr>
            </a:innerShdw>
          </a:effectLst>
        </p:spPr>
      </p:pic>
      <p:sp>
        <p:nvSpPr>
          <p:cNvPr id="2" name="Slide Number Placeholder 1">
            <a:extLst>
              <a:ext uri="{FF2B5EF4-FFF2-40B4-BE49-F238E27FC236}">
                <a16:creationId xmlns:a16="http://schemas.microsoft.com/office/drawing/2014/main" id="{D9E0EC45-7E70-B2B7-E104-037D9A474B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2624E62-A566-0B35-C265-6A3CA3DA78B0}"/>
              </a:ext>
            </a:extLst>
          </p:cNvPr>
          <p:cNvSpPr txBox="1">
            <a:spLocks/>
          </p:cNvSpPr>
          <p:nvPr/>
        </p:nvSpPr>
        <p:spPr>
          <a:xfrm>
            <a:off x="650631" y="475002"/>
            <a:ext cx="10515600" cy="6547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0" b="0" i="0" u="none" strike="noStrike" kern="1200" cap="none" spc="0" normalizeH="0" baseline="0" noProof="0" dirty="0">
                <a:ln>
                  <a:noFill/>
                </a:ln>
                <a:solidFill>
                  <a:srgbClr val="004277"/>
                </a:solidFill>
                <a:effectLst/>
                <a:uLnTx/>
                <a:uFillTx/>
                <a:latin typeface="Arial" panose="020B0604020202020204" pitchFamily="34" charset="0"/>
                <a:ea typeface="+mj-ea"/>
                <a:cs typeface="Arial" panose="020B0604020202020204" pitchFamily="34" charset="0"/>
              </a:rPr>
              <a:t>Sensory Testing</a:t>
            </a:r>
            <a:endParaRPr kumimoji="0" lang="en-NZ" sz="2100" b="0" i="0" u="none" strike="noStrike" kern="1200" cap="none" spc="0" normalizeH="0" baseline="0" noProof="0" dirty="0">
              <a:ln>
                <a:noFill/>
              </a:ln>
              <a:solidFill>
                <a:srgbClr val="004277"/>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346110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F9705588-4C3D-6646-8BC2-A8415D1D5649}"/>
              </a:ext>
            </a:extLst>
          </p:cNvPr>
          <p:cNvPicPr>
            <a:picLocks noGrp="1" noChangeAspect="1"/>
          </p:cNvPicPr>
          <p:nvPr>
            <p:ph idx="11"/>
          </p:nvPr>
        </p:nvPicPr>
        <p:blipFill>
          <a:blip r:embed="rId2"/>
          <a:stretch>
            <a:fillRect/>
          </a:stretch>
        </p:blipFill>
        <p:spPr>
          <a:xfrm>
            <a:off x="3683668" y="1894137"/>
            <a:ext cx="2130342" cy="2561560"/>
          </a:xfrm>
        </p:spPr>
      </p:pic>
      <p:sp>
        <p:nvSpPr>
          <p:cNvPr id="3" name="Text Placeholder 2">
            <a:extLst>
              <a:ext uri="{FF2B5EF4-FFF2-40B4-BE49-F238E27FC236}">
                <a16:creationId xmlns:a16="http://schemas.microsoft.com/office/drawing/2014/main" id="{DA5210AF-D499-5F2D-E72B-E4BCA18A976E}"/>
              </a:ext>
            </a:extLst>
          </p:cNvPr>
          <p:cNvSpPr>
            <a:spLocks noGrp="1"/>
          </p:cNvSpPr>
          <p:nvPr>
            <p:ph type="body" sz="quarter" idx="10"/>
          </p:nvPr>
        </p:nvSpPr>
        <p:spPr>
          <a:xfrm>
            <a:off x="2095636" y="693025"/>
            <a:ext cx="7909408" cy="403910"/>
          </a:xfrm>
        </p:spPr>
        <p:txBody>
          <a:bodyPr/>
          <a:lstStyle/>
          <a:p>
            <a:pPr algn="ctr"/>
            <a:r>
              <a:rPr lang="en-US" dirty="0"/>
              <a:t>Credentials and Qualification Timeline</a:t>
            </a:r>
            <a:endParaRPr lang="en-NZ" dirty="0"/>
          </a:p>
        </p:txBody>
      </p:sp>
      <p:pic>
        <p:nvPicPr>
          <p:cNvPr id="7" name="Picture 6">
            <a:extLst>
              <a:ext uri="{FF2B5EF4-FFF2-40B4-BE49-F238E27FC236}">
                <a16:creationId xmlns:a16="http://schemas.microsoft.com/office/drawing/2014/main" id="{BB43E2D9-A86C-A9BA-3FAD-06037D97C50B}"/>
              </a:ext>
            </a:extLst>
          </p:cNvPr>
          <p:cNvPicPr>
            <a:picLocks noChangeAspect="1"/>
          </p:cNvPicPr>
          <p:nvPr/>
        </p:nvPicPr>
        <p:blipFill>
          <a:blip r:embed="rId3"/>
          <a:stretch>
            <a:fillRect/>
          </a:stretch>
        </p:blipFill>
        <p:spPr>
          <a:xfrm>
            <a:off x="1270536" y="1334663"/>
            <a:ext cx="1906574" cy="2704575"/>
          </a:xfrm>
          <a:prstGeom prst="rect">
            <a:avLst/>
          </a:prstGeom>
        </p:spPr>
      </p:pic>
      <p:pic>
        <p:nvPicPr>
          <p:cNvPr id="9" name="Picture 8">
            <a:extLst>
              <a:ext uri="{FF2B5EF4-FFF2-40B4-BE49-F238E27FC236}">
                <a16:creationId xmlns:a16="http://schemas.microsoft.com/office/drawing/2014/main" id="{4C75C7FF-83AF-7FB5-31AE-7C4C314F9B17}"/>
              </a:ext>
            </a:extLst>
          </p:cNvPr>
          <p:cNvPicPr>
            <a:picLocks noChangeAspect="1"/>
          </p:cNvPicPr>
          <p:nvPr/>
        </p:nvPicPr>
        <p:blipFill>
          <a:blip r:embed="rId4"/>
          <a:stretch>
            <a:fillRect/>
          </a:stretch>
        </p:blipFill>
        <p:spPr>
          <a:xfrm>
            <a:off x="6327368" y="1708435"/>
            <a:ext cx="1906574" cy="2663712"/>
          </a:xfrm>
          <a:prstGeom prst="rect">
            <a:avLst/>
          </a:prstGeom>
        </p:spPr>
      </p:pic>
      <p:pic>
        <p:nvPicPr>
          <p:cNvPr id="15" name="Picture 14">
            <a:extLst>
              <a:ext uri="{FF2B5EF4-FFF2-40B4-BE49-F238E27FC236}">
                <a16:creationId xmlns:a16="http://schemas.microsoft.com/office/drawing/2014/main" id="{A629ACA1-016C-7641-C528-37995AD42462}"/>
              </a:ext>
            </a:extLst>
          </p:cNvPr>
          <p:cNvPicPr>
            <a:picLocks noChangeAspect="1"/>
          </p:cNvPicPr>
          <p:nvPr/>
        </p:nvPicPr>
        <p:blipFill>
          <a:blip r:embed="rId5"/>
          <a:stretch>
            <a:fillRect/>
          </a:stretch>
        </p:blipFill>
        <p:spPr>
          <a:xfrm>
            <a:off x="2706380" y="3410581"/>
            <a:ext cx="1580544" cy="2846750"/>
          </a:xfrm>
          <a:prstGeom prst="rect">
            <a:avLst/>
          </a:prstGeom>
        </p:spPr>
      </p:pic>
      <p:pic>
        <p:nvPicPr>
          <p:cNvPr id="17" name="Picture 16">
            <a:extLst>
              <a:ext uri="{FF2B5EF4-FFF2-40B4-BE49-F238E27FC236}">
                <a16:creationId xmlns:a16="http://schemas.microsoft.com/office/drawing/2014/main" id="{EF7AABE5-9CD4-26E4-2A1A-C4D02008C1AC}"/>
              </a:ext>
            </a:extLst>
          </p:cNvPr>
          <p:cNvPicPr>
            <a:picLocks noChangeAspect="1"/>
          </p:cNvPicPr>
          <p:nvPr/>
        </p:nvPicPr>
        <p:blipFill>
          <a:blip r:embed="rId6"/>
          <a:stretch>
            <a:fillRect/>
          </a:stretch>
        </p:blipFill>
        <p:spPr>
          <a:xfrm>
            <a:off x="9172701" y="1578368"/>
            <a:ext cx="1472709" cy="2690268"/>
          </a:xfrm>
          <a:prstGeom prst="rect">
            <a:avLst/>
          </a:prstGeom>
        </p:spPr>
      </p:pic>
      <p:pic>
        <p:nvPicPr>
          <p:cNvPr id="19" name="Picture 18">
            <a:extLst>
              <a:ext uri="{FF2B5EF4-FFF2-40B4-BE49-F238E27FC236}">
                <a16:creationId xmlns:a16="http://schemas.microsoft.com/office/drawing/2014/main" id="{B314A7FE-DE4A-1A08-FDC5-0992AF67E3E2}"/>
              </a:ext>
            </a:extLst>
          </p:cNvPr>
          <p:cNvPicPr>
            <a:picLocks noChangeAspect="1"/>
          </p:cNvPicPr>
          <p:nvPr/>
        </p:nvPicPr>
        <p:blipFill>
          <a:blip r:embed="rId7"/>
          <a:stretch>
            <a:fillRect/>
          </a:stretch>
        </p:blipFill>
        <p:spPr>
          <a:xfrm>
            <a:off x="5177289" y="3302840"/>
            <a:ext cx="1746102" cy="2883587"/>
          </a:xfrm>
          <a:prstGeom prst="rect">
            <a:avLst/>
          </a:prstGeom>
        </p:spPr>
      </p:pic>
      <p:pic>
        <p:nvPicPr>
          <p:cNvPr id="21" name="Picture 20">
            <a:extLst>
              <a:ext uri="{FF2B5EF4-FFF2-40B4-BE49-F238E27FC236}">
                <a16:creationId xmlns:a16="http://schemas.microsoft.com/office/drawing/2014/main" id="{1AB71461-72D3-12B3-1809-26DF26F3295A}"/>
              </a:ext>
            </a:extLst>
          </p:cNvPr>
          <p:cNvPicPr>
            <a:picLocks noChangeAspect="1"/>
          </p:cNvPicPr>
          <p:nvPr/>
        </p:nvPicPr>
        <p:blipFill>
          <a:blip r:embed="rId8"/>
          <a:stretch>
            <a:fillRect/>
          </a:stretch>
        </p:blipFill>
        <p:spPr>
          <a:xfrm>
            <a:off x="7832668" y="2344160"/>
            <a:ext cx="1639197" cy="3950009"/>
          </a:xfrm>
          <a:prstGeom prst="rect">
            <a:avLst/>
          </a:prstGeom>
        </p:spPr>
      </p:pic>
    </p:spTree>
    <p:extLst>
      <p:ext uri="{BB962C8B-B14F-4D97-AF65-F5344CB8AC3E}">
        <p14:creationId xmlns:p14="http://schemas.microsoft.com/office/powerpoint/2010/main" val="19290917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30B56-26E3-A845-7192-0FC61CF57FE1}"/>
              </a:ext>
            </a:extLst>
          </p:cNvPr>
          <p:cNvSpPr>
            <a:spLocks noGrp="1"/>
          </p:cNvSpPr>
          <p:nvPr>
            <p:ph type="title"/>
          </p:nvPr>
        </p:nvSpPr>
        <p:spPr/>
        <p:txBody>
          <a:bodyPr/>
          <a:lstStyle/>
          <a:p>
            <a:r>
              <a:rPr lang="en-US" sz="2100" dirty="0">
                <a:solidFill>
                  <a:srgbClr val="004277"/>
                </a:solidFill>
                <a:latin typeface="Arial" panose="020B0604020202020204" pitchFamily="34" charset="0"/>
                <a:ea typeface="+mn-ea"/>
                <a:cs typeface="Arial" panose="020B0604020202020204" pitchFamily="34" charset="0"/>
              </a:rPr>
              <a:t>Juniper Genetics</a:t>
            </a:r>
            <a:endParaRPr lang="en-NZ" sz="2100" dirty="0">
              <a:solidFill>
                <a:srgbClr val="004277"/>
              </a:solidFill>
              <a:latin typeface="Arial" panose="020B0604020202020204" pitchFamily="34" charset="0"/>
              <a:ea typeface="+mn-ea"/>
              <a:cs typeface="Arial" panose="020B0604020202020204" pitchFamily="34" charset="0"/>
            </a:endParaRPr>
          </a:p>
        </p:txBody>
      </p:sp>
      <p:pic>
        <p:nvPicPr>
          <p:cNvPr id="7" name="Content Placeholder 6">
            <a:extLst>
              <a:ext uri="{FF2B5EF4-FFF2-40B4-BE49-F238E27FC236}">
                <a16:creationId xmlns:a16="http://schemas.microsoft.com/office/drawing/2014/main" id="{A31779DB-CF25-C8B3-7FD0-43803E81035E}"/>
              </a:ext>
            </a:extLst>
          </p:cNvPr>
          <p:cNvPicPr>
            <a:picLocks noGrp="1" noChangeAspect="1"/>
          </p:cNvPicPr>
          <p:nvPr>
            <p:ph sz="half" idx="1"/>
          </p:nvPr>
        </p:nvPicPr>
        <p:blipFill>
          <a:blip r:embed="rId2"/>
          <a:stretch>
            <a:fillRect/>
          </a:stretch>
        </p:blipFill>
        <p:spPr>
          <a:xfrm>
            <a:off x="838200" y="1900248"/>
            <a:ext cx="5181600" cy="4202091"/>
          </a:xfrm>
          <a:noFill/>
        </p:spPr>
      </p:pic>
      <p:sp>
        <p:nvSpPr>
          <p:cNvPr id="4" name="Content Placeholder 3">
            <a:extLst>
              <a:ext uri="{FF2B5EF4-FFF2-40B4-BE49-F238E27FC236}">
                <a16:creationId xmlns:a16="http://schemas.microsoft.com/office/drawing/2014/main" id="{2DF368EB-AB0B-F20F-DB4B-EFDD2F9BE1AF}"/>
              </a:ext>
            </a:extLst>
          </p:cNvPr>
          <p:cNvSpPr>
            <a:spLocks noGrp="1"/>
          </p:cNvSpPr>
          <p:nvPr>
            <p:ph sz="half" idx="2"/>
          </p:nvPr>
        </p:nvSpPr>
        <p:spPr>
          <a:xfrm>
            <a:off x="6096000" y="1027906"/>
            <a:ext cx="5181600" cy="5328444"/>
          </a:xfrm>
        </p:spPr>
        <p:txBody>
          <a:bodyPr>
            <a:normAutofit/>
          </a:bodyPr>
          <a:lstStyle/>
          <a:p>
            <a:pPr marL="0" indent="0">
              <a:buNone/>
            </a:pPr>
            <a:r>
              <a:rPr lang="en-NZ" sz="1600" dirty="0">
                <a:solidFill>
                  <a:srgbClr val="004277"/>
                </a:solidFill>
                <a:latin typeface="Arial" panose="020B0604020202020204" pitchFamily="34" charset="0"/>
                <a:cs typeface="Arial" panose="020B0604020202020204" pitchFamily="34" charset="0"/>
              </a:rPr>
              <a:t>Developed and deployed a range of molecular genetic markers on all source plants identified as </a:t>
            </a:r>
            <a:r>
              <a:rPr lang="en-NZ" sz="1600" i="1" dirty="0">
                <a:solidFill>
                  <a:srgbClr val="004277"/>
                </a:solidFill>
                <a:latin typeface="Arial" panose="020B0604020202020204" pitchFamily="34" charset="0"/>
                <a:cs typeface="Arial" panose="020B0604020202020204" pitchFamily="34" charset="0"/>
              </a:rPr>
              <a:t>J. communis</a:t>
            </a:r>
            <a:r>
              <a:rPr lang="en-NZ" sz="1600" dirty="0">
                <a:solidFill>
                  <a:srgbClr val="004277"/>
                </a:solidFill>
                <a:latin typeface="Arial" panose="020B0604020202020204" pitchFamily="34" charset="0"/>
                <a:cs typeface="Arial" panose="020B0604020202020204" pitchFamily="34" charset="0"/>
              </a:rPr>
              <a:t>, as well as a small collection of other </a:t>
            </a:r>
            <a:r>
              <a:rPr lang="en-NZ" sz="1600" i="1" dirty="0">
                <a:solidFill>
                  <a:srgbClr val="004277"/>
                </a:solidFill>
                <a:latin typeface="Arial" panose="020B0604020202020204" pitchFamily="34" charset="0"/>
                <a:cs typeface="Arial" panose="020B0604020202020204" pitchFamily="34" charset="0"/>
              </a:rPr>
              <a:t>Juniperus</a:t>
            </a:r>
            <a:r>
              <a:rPr lang="en-NZ" sz="1600" dirty="0">
                <a:solidFill>
                  <a:srgbClr val="004277"/>
                </a:solidFill>
                <a:latin typeface="Arial" panose="020B0604020202020204" pitchFamily="34" charset="0"/>
                <a:cs typeface="Arial" panose="020B0604020202020204" pitchFamily="34" charset="0"/>
              </a:rPr>
              <a:t> species, with a goal of better understanding the genetic diversity in NZ junipers.</a:t>
            </a:r>
          </a:p>
          <a:p>
            <a:pPr marL="0" indent="0">
              <a:buNone/>
            </a:pPr>
            <a:r>
              <a:rPr lang="en-NZ" sz="1600" dirty="0">
                <a:solidFill>
                  <a:srgbClr val="004277"/>
                </a:solidFill>
                <a:latin typeface="Arial" panose="020B0604020202020204" pitchFamily="34" charset="0"/>
                <a:cs typeface="Arial" panose="020B0604020202020204" pitchFamily="34" charset="0"/>
              </a:rPr>
              <a:t>Full genotyping of 46 samples, representing 40 </a:t>
            </a:r>
            <a:r>
              <a:rPr lang="en-NZ" sz="1600" i="1" dirty="0">
                <a:solidFill>
                  <a:srgbClr val="004277"/>
                </a:solidFill>
                <a:latin typeface="Arial" panose="020B0604020202020204" pitchFamily="34" charset="0"/>
                <a:cs typeface="Arial" panose="020B0604020202020204" pitchFamily="34" charset="0"/>
              </a:rPr>
              <a:t>J. communis </a:t>
            </a:r>
            <a:r>
              <a:rPr lang="en-NZ" sz="1600" dirty="0">
                <a:solidFill>
                  <a:srgbClr val="004277"/>
                </a:solidFill>
                <a:latin typeface="Arial" panose="020B0604020202020204" pitchFamily="34" charset="0"/>
                <a:cs typeface="Arial" panose="020B0604020202020204" pitchFamily="34" charset="0"/>
              </a:rPr>
              <a:t>and 6 ‘other juniper’ was successful.</a:t>
            </a:r>
          </a:p>
          <a:p>
            <a:pPr marL="0" indent="0">
              <a:buNone/>
            </a:pPr>
            <a:r>
              <a:rPr lang="en-NZ" sz="1600" dirty="0">
                <a:solidFill>
                  <a:srgbClr val="004277"/>
                </a:solidFill>
                <a:latin typeface="Arial" panose="020B0604020202020204" pitchFamily="34" charset="0"/>
                <a:cs typeface="Arial" panose="020B0604020202020204" pitchFamily="34" charset="0"/>
              </a:rPr>
              <a:t>Found that there is considerable genetic variation within NZ stockholdings, and three primary genetic groupings were identified.</a:t>
            </a:r>
          </a:p>
          <a:p>
            <a:pPr marL="0" indent="0">
              <a:buNone/>
            </a:pPr>
            <a:r>
              <a:rPr lang="en-NZ" sz="1600" dirty="0">
                <a:solidFill>
                  <a:srgbClr val="004277"/>
                </a:solidFill>
                <a:latin typeface="Arial" panose="020B0604020202020204" pitchFamily="34" charset="0"/>
                <a:cs typeface="Arial" panose="020B0604020202020204" pitchFamily="34" charset="0"/>
              </a:rPr>
              <a:t>Compares with similar patterns found in native </a:t>
            </a:r>
            <a:r>
              <a:rPr lang="en-NZ" sz="1600" i="1" dirty="0">
                <a:solidFill>
                  <a:srgbClr val="004277"/>
                </a:solidFill>
                <a:latin typeface="Arial" panose="020B0604020202020204" pitchFamily="34" charset="0"/>
                <a:cs typeface="Arial" panose="020B0604020202020204" pitchFamily="34" charset="0"/>
              </a:rPr>
              <a:t>J. communis</a:t>
            </a:r>
            <a:r>
              <a:rPr lang="en-NZ" sz="1600" dirty="0">
                <a:solidFill>
                  <a:srgbClr val="004277"/>
                </a:solidFill>
                <a:latin typeface="Arial" panose="020B0604020202020204" pitchFamily="34" charset="0"/>
                <a:cs typeface="Arial" panose="020B0604020202020204" pitchFamily="34" charset="0"/>
              </a:rPr>
              <a:t> conducted in Europe (Lithuania, Belgium, France and Germany). </a:t>
            </a:r>
          </a:p>
          <a:p>
            <a:pPr marL="0" indent="0">
              <a:buNone/>
            </a:pPr>
            <a:r>
              <a:rPr lang="en-NZ" sz="1600" dirty="0">
                <a:solidFill>
                  <a:srgbClr val="004277"/>
                </a:solidFill>
                <a:latin typeface="Arial" panose="020B0604020202020204" pitchFamily="34" charset="0"/>
                <a:cs typeface="Arial" panose="020B0604020202020204" pitchFamily="34" charset="0"/>
              </a:rPr>
              <a:t>Three clusters of genetically identical specimens were observed, indicative of genetic cloning</a:t>
            </a:r>
            <a:r>
              <a:rPr lang="en-US" sz="1600" dirty="0">
                <a:solidFill>
                  <a:srgbClr val="004277"/>
                </a:solidFill>
                <a:latin typeface="Arial" panose="020B0604020202020204" pitchFamily="34" charset="0"/>
                <a:cs typeface="Arial" panose="020B0604020202020204" pitchFamily="34" charset="0"/>
              </a:rPr>
              <a:t>.</a:t>
            </a:r>
          </a:p>
          <a:p>
            <a:pPr marL="0" indent="0">
              <a:buNone/>
            </a:pPr>
            <a:r>
              <a:rPr lang="en-US" sz="1600" dirty="0">
                <a:solidFill>
                  <a:srgbClr val="004277"/>
                </a:solidFill>
                <a:latin typeface="Arial" panose="020B0604020202020204" pitchFamily="34" charset="0"/>
                <a:cs typeface="Arial" panose="020B0604020202020204" pitchFamily="34" charset="0"/>
              </a:rPr>
              <a:t>Progression of a juniper cropping system will need to remain informed about the genetic composition of individuals so that vulnerable monocultures are avoided.</a:t>
            </a:r>
            <a:endParaRPr lang="en-NZ" sz="1600" dirty="0">
              <a:solidFill>
                <a:srgbClr val="004277"/>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1ACBB2F-7772-8F95-7AB2-43DDB38B8D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55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EF46E0-06D8-0494-E1ED-F8D1B487A3F8}"/>
              </a:ext>
            </a:extLst>
          </p:cNvPr>
          <p:cNvSpPr>
            <a:spLocks noGrp="1"/>
          </p:cNvSpPr>
          <p:nvPr>
            <p:ph type="title"/>
          </p:nvPr>
        </p:nvSpPr>
        <p:spPr/>
        <p:txBody>
          <a:bodyPr/>
          <a:lstStyle/>
          <a:p>
            <a:r>
              <a:rPr lang="en-US" sz="2100" dirty="0">
                <a:solidFill>
                  <a:srgbClr val="004277"/>
                </a:solidFill>
                <a:latin typeface="Arial" panose="020B0604020202020204" pitchFamily="34" charset="0"/>
                <a:ea typeface="+mn-ea"/>
                <a:cs typeface="Arial" panose="020B0604020202020204" pitchFamily="34" charset="0"/>
              </a:rPr>
              <a:t>Clonal Propagation Work</a:t>
            </a:r>
            <a:endParaRPr lang="en-NZ" sz="2100" dirty="0">
              <a:solidFill>
                <a:srgbClr val="004277"/>
              </a:solidFill>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EE67FFDD-1085-F185-C8EC-7760617F015E}"/>
              </a:ext>
            </a:extLst>
          </p:cNvPr>
          <p:cNvSpPr>
            <a:spLocks noGrp="1"/>
          </p:cNvSpPr>
          <p:nvPr>
            <p:ph sz="half" idx="1"/>
          </p:nvPr>
        </p:nvSpPr>
        <p:spPr>
          <a:xfrm>
            <a:off x="838200" y="1555994"/>
            <a:ext cx="5181600" cy="4351338"/>
          </a:xfrm>
        </p:spPr>
        <p:txBody>
          <a:bodyPr>
            <a:normAutofit/>
          </a:bodyPr>
          <a:lstStyle/>
          <a:p>
            <a:pPr marL="0" indent="0">
              <a:buNone/>
            </a:pPr>
            <a:endParaRPr lang="en-AU" sz="1900" dirty="0">
              <a:solidFill>
                <a:srgbClr val="004277"/>
              </a:solidFill>
              <a:latin typeface="Arial" panose="020B0604020202020204" pitchFamily="34" charset="0"/>
              <a:cs typeface="Arial" panose="020B0604020202020204" pitchFamily="34" charset="0"/>
            </a:endParaRPr>
          </a:p>
          <a:p>
            <a:pPr marL="0" indent="0">
              <a:buNone/>
            </a:pPr>
            <a:endParaRPr lang="en-NZ" dirty="0"/>
          </a:p>
        </p:txBody>
      </p:sp>
      <p:sp>
        <p:nvSpPr>
          <p:cNvPr id="2" name="Slide Number Placeholder 1">
            <a:extLst>
              <a:ext uri="{FF2B5EF4-FFF2-40B4-BE49-F238E27FC236}">
                <a16:creationId xmlns:a16="http://schemas.microsoft.com/office/drawing/2014/main" id="{74704A9A-A68C-0D1E-46BD-F6DD080B42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03CB1725-50B9-42D0-BAFE-C3E28A75AD04}"/>
              </a:ext>
            </a:extLst>
          </p:cNvPr>
          <p:cNvSpPr>
            <a:spLocks noGrp="1"/>
          </p:cNvSpPr>
          <p:nvPr>
            <p:ph sz="half" idx="2"/>
          </p:nvPr>
        </p:nvSpPr>
        <p:spPr>
          <a:xfrm>
            <a:off x="838199" y="1402312"/>
            <a:ext cx="6160477" cy="5016378"/>
          </a:xfrm>
        </p:spPr>
        <p:txBody>
          <a:bodyPr>
            <a:normAutofit/>
          </a:bodyPr>
          <a:lstStyle/>
          <a:p>
            <a:pPr>
              <a:lnSpc>
                <a:spcPct val="110000"/>
              </a:lnSpc>
            </a:pPr>
            <a:r>
              <a:rPr lang="en-NZ" sz="1900" dirty="0">
                <a:solidFill>
                  <a:srgbClr val="004277"/>
                </a:solidFill>
                <a:latin typeface="Arial" panose="020B0604020202020204" pitchFamily="34" charset="0"/>
                <a:cs typeface="Arial" panose="020B0604020202020204" pitchFamily="34" charset="0"/>
              </a:rPr>
              <a:t>Three experiments: Oct 2020 – Mar 2021, Sep 2021 – Dec 2021, and Jun 2022-Oct 2022</a:t>
            </a:r>
          </a:p>
          <a:p>
            <a:pPr>
              <a:lnSpc>
                <a:spcPct val="110000"/>
              </a:lnSpc>
            </a:pPr>
            <a:r>
              <a:rPr lang="en-NZ" sz="1900" dirty="0">
                <a:solidFill>
                  <a:srgbClr val="004277"/>
                </a:solidFill>
                <a:latin typeface="Arial" panose="020B0604020202020204" pitchFamily="34" charset="0"/>
                <a:cs typeface="Arial" panose="020B0604020202020204" pitchFamily="34" charset="0"/>
              </a:rPr>
              <a:t>Multiple replications of cuttings from different sample trees, subjected to various auxins and rooting/growing media</a:t>
            </a:r>
          </a:p>
          <a:p>
            <a:pPr>
              <a:lnSpc>
                <a:spcPct val="110000"/>
              </a:lnSpc>
            </a:pPr>
            <a:r>
              <a:rPr lang="en-NZ" sz="1900" dirty="0">
                <a:solidFill>
                  <a:srgbClr val="004277"/>
                </a:solidFill>
                <a:latin typeface="Arial" panose="020B0604020202020204" pitchFamily="34" charset="0"/>
                <a:cs typeface="Arial" panose="020B0604020202020204" pitchFamily="34" charset="0"/>
              </a:rPr>
              <a:t>The first and second experiments saw highest rooting First experiment = 67.86% rooting rate </a:t>
            </a:r>
            <a:br>
              <a:rPr lang="en-NZ" sz="1900" dirty="0">
                <a:solidFill>
                  <a:srgbClr val="004277"/>
                </a:solidFill>
                <a:latin typeface="Arial" panose="020B0604020202020204" pitchFamily="34" charset="0"/>
                <a:cs typeface="Arial" panose="020B0604020202020204" pitchFamily="34" charset="0"/>
              </a:rPr>
            </a:br>
            <a:r>
              <a:rPr lang="en-NZ" sz="1900" dirty="0">
                <a:solidFill>
                  <a:srgbClr val="004277"/>
                </a:solidFill>
                <a:latin typeface="Arial" panose="020B0604020202020204" pitchFamily="34" charset="0"/>
                <a:cs typeface="Arial" panose="020B0604020202020204" pitchFamily="34" charset="0"/>
              </a:rPr>
              <a:t>Second experiment = 79.17%</a:t>
            </a:r>
          </a:p>
          <a:p>
            <a:pPr>
              <a:lnSpc>
                <a:spcPct val="110000"/>
              </a:lnSpc>
            </a:pPr>
            <a:r>
              <a:rPr lang="en-NZ" sz="1900" dirty="0">
                <a:solidFill>
                  <a:srgbClr val="004277"/>
                </a:solidFill>
                <a:latin typeface="Arial" panose="020B0604020202020204" pitchFamily="34" charset="0"/>
                <a:cs typeface="Arial" panose="020B0604020202020204" pitchFamily="34" charset="0"/>
              </a:rPr>
              <a:t>Rooting media and hormone type were observed to impact rooting success.  Plant sex also was found to impact rooting, with female cuttings proving less difficult to root</a:t>
            </a:r>
          </a:p>
        </p:txBody>
      </p:sp>
      <p:pic>
        <p:nvPicPr>
          <p:cNvPr id="10" name="Picture 9">
            <a:extLst>
              <a:ext uri="{FF2B5EF4-FFF2-40B4-BE49-F238E27FC236}">
                <a16:creationId xmlns:a16="http://schemas.microsoft.com/office/drawing/2014/main" id="{D255F17D-B318-7E4D-5D70-B5F9B42C9536}"/>
              </a:ext>
            </a:extLst>
          </p:cNvPr>
          <p:cNvPicPr>
            <a:picLocks noChangeAspect="1"/>
          </p:cNvPicPr>
          <p:nvPr/>
        </p:nvPicPr>
        <p:blipFill>
          <a:blip r:embed="rId2"/>
          <a:stretch>
            <a:fillRect/>
          </a:stretch>
        </p:blipFill>
        <p:spPr>
          <a:xfrm>
            <a:off x="7310233" y="0"/>
            <a:ext cx="4053092" cy="6858000"/>
          </a:xfrm>
          <a:prstGeom prst="rect">
            <a:avLst/>
          </a:prstGeom>
        </p:spPr>
      </p:pic>
    </p:spTree>
    <p:extLst>
      <p:ext uri="{BB962C8B-B14F-4D97-AF65-F5344CB8AC3E}">
        <p14:creationId xmlns:p14="http://schemas.microsoft.com/office/powerpoint/2010/main" val="2724475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8E3CBC-A726-3E9B-865D-44DCA93EC932}"/>
              </a:ext>
            </a:extLst>
          </p:cNvPr>
          <p:cNvSpPr>
            <a:spLocks noGrp="1"/>
          </p:cNvSpPr>
          <p:nvPr>
            <p:ph sz="half" idx="1"/>
          </p:nvPr>
        </p:nvSpPr>
        <p:spPr>
          <a:xfrm>
            <a:off x="685800" y="1428750"/>
            <a:ext cx="5181600" cy="4686299"/>
          </a:xfrm>
        </p:spPr>
        <p:txBody>
          <a:bodyPr>
            <a:normAutofit/>
          </a:bodyPr>
          <a:lstStyle/>
          <a:p>
            <a:r>
              <a:rPr lang="en-NZ" sz="1900" dirty="0">
                <a:solidFill>
                  <a:srgbClr val="004277"/>
                </a:solidFill>
                <a:latin typeface="Arial" panose="020B0604020202020204" pitchFamily="34" charset="0"/>
                <a:cs typeface="Arial" panose="020B0604020202020204" pitchFamily="34" charset="0"/>
              </a:rPr>
              <a:t>Depending on how a plant is propagated, it can take 2-4 years if propagated from a cutting to reach a level of maturity sufficient for berry production.</a:t>
            </a:r>
          </a:p>
          <a:p>
            <a:r>
              <a:rPr lang="en-NZ" sz="1900" dirty="0">
                <a:solidFill>
                  <a:srgbClr val="004277"/>
                </a:solidFill>
                <a:latin typeface="Arial" panose="020B0604020202020204" pitchFamily="34" charset="0"/>
                <a:cs typeface="Arial" panose="020B0604020202020204" pitchFamily="34" charset="0"/>
              </a:rPr>
              <a:t>17 x 4-5 </a:t>
            </a:r>
            <a:r>
              <a:rPr lang="en-NZ" sz="1900" dirty="0" err="1">
                <a:solidFill>
                  <a:srgbClr val="004277"/>
                </a:solidFill>
                <a:latin typeface="Arial" panose="020B0604020202020204" pitchFamily="34" charset="0"/>
                <a:cs typeface="Arial" panose="020B0604020202020204" pitchFamily="34" charset="0"/>
              </a:rPr>
              <a:t>yr</a:t>
            </a:r>
            <a:r>
              <a:rPr lang="en-NZ" sz="1900" dirty="0">
                <a:solidFill>
                  <a:srgbClr val="004277"/>
                </a:solidFill>
                <a:latin typeface="Arial" panose="020B0604020202020204" pitchFamily="34" charset="0"/>
                <a:cs typeface="Arial" panose="020B0604020202020204" pitchFamily="34" charset="0"/>
              </a:rPr>
              <a:t> olds in first on-farm trial.</a:t>
            </a:r>
          </a:p>
          <a:p>
            <a:r>
              <a:rPr lang="en-US" sz="1900" dirty="0">
                <a:solidFill>
                  <a:srgbClr val="004277"/>
                </a:solidFill>
                <a:latin typeface="Arial" panose="020B0604020202020204" pitchFamily="34" charset="0"/>
                <a:cs typeface="Arial" panose="020B0604020202020204" pitchFamily="34" charset="0"/>
              </a:rPr>
              <a:t>Now </a:t>
            </a:r>
            <a:r>
              <a:rPr lang="en-NZ" sz="1900" dirty="0">
                <a:solidFill>
                  <a:srgbClr val="004277"/>
                </a:solidFill>
                <a:latin typeface="Arial" panose="020B0604020202020204" pitchFamily="34" charset="0"/>
                <a:cs typeface="Arial" panose="020B0604020202020204" pitchFamily="34" charset="0"/>
              </a:rPr>
              <a:t>845 young trees in total (plantlets from early cutting stage to 5 </a:t>
            </a:r>
            <a:r>
              <a:rPr lang="en-NZ" sz="1900" dirty="0" err="1">
                <a:solidFill>
                  <a:srgbClr val="004277"/>
                </a:solidFill>
                <a:latin typeface="Arial" panose="020B0604020202020204" pitchFamily="34" charset="0"/>
                <a:cs typeface="Arial" panose="020B0604020202020204" pitchFamily="34" charset="0"/>
              </a:rPr>
              <a:t>yrs</a:t>
            </a:r>
            <a:r>
              <a:rPr lang="en-NZ" sz="1900" dirty="0">
                <a:solidFill>
                  <a:srgbClr val="004277"/>
                </a:solidFill>
                <a:latin typeface="Arial" panose="020B0604020202020204" pitchFamily="34" charset="0"/>
                <a:cs typeface="Arial" panose="020B0604020202020204" pitchFamily="34" charset="0"/>
              </a:rPr>
              <a:t>), from 8 different tree owners.</a:t>
            </a:r>
          </a:p>
          <a:p>
            <a:r>
              <a:rPr lang="en-NZ" sz="1900" dirty="0">
                <a:solidFill>
                  <a:srgbClr val="004277"/>
                </a:solidFill>
                <a:latin typeface="Arial" panose="020B0604020202020204" pitchFamily="34" charset="0"/>
                <a:cs typeface="Arial" panose="020B0604020202020204" pitchFamily="34" charset="0"/>
              </a:rPr>
              <a:t>72+ enquiries from people wanting to grow or trial grow (</a:t>
            </a:r>
            <a:r>
              <a:rPr lang="en-NZ" sz="1900" dirty="0" err="1">
                <a:solidFill>
                  <a:srgbClr val="004277"/>
                </a:solidFill>
                <a:latin typeface="Arial" panose="020B0604020202020204" pitchFamily="34" charset="0"/>
                <a:cs typeface="Arial" panose="020B0604020202020204" pitchFamily="34" charset="0"/>
              </a:rPr>
              <a:t>Houhora</a:t>
            </a:r>
            <a:r>
              <a:rPr lang="en-NZ" sz="1900" dirty="0">
                <a:solidFill>
                  <a:srgbClr val="004277"/>
                </a:solidFill>
                <a:latin typeface="Arial" panose="020B0604020202020204" pitchFamily="34" charset="0"/>
                <a:cs typeface="Arial" panose="020B0604020202020204" pitchFamily="34" charset="0"/>
              </a:rPr>
              <a:t> to </a:t>
            </a:r>
            <a:r>
              <a:rPr lang="en-NZ" sz="1900" dirty="0" err="1">
                <a:solidFill>
                  <a:srgbClr val="004277"/>
                </a:solidFill>
                <a:latin typeface="Arial" panose="020B0604020202020204" pitchFamily="34" charset="0"/>
                <a:cs typeface="Arial" panose="020B0604020202020204" pitchFamily="34" charset="0"/>
              </a:rPr>
              <a:t>Tuataupere</a:t>
            </a:r>
            <a:r>
              <a:rPr lang="en-NZ" sz="1900" dirty="0">
                <a:solidFill>
                  <a:srgbClr val="004277"/>
                </a:solidFill>
                <a:latin typeface="Arial" panose="020B0604020202020204" pitchFamily="34" charset="0"/>
                <a:cs typeface="Arial" panose="020B0604020202020204" pitchFamily="34" charset="0"/>
              </a:rPr>
              <a:t>, Taranaki and </a:t>
            </a:r>
            <a:r>
              <a:rPr lang="en-NZ" sz="1900" dirty="0" err="1">
                <a:solidFill>
                  <a:srgbClr val="004277"/>
                </a:solidFill>
                <a:latin typeface="Arial" panose="020B0604020202020204" pitchFamily="34" charset="0"/>
                <a:cs typeface="Arial" panose="020B0604020202020204" pitchFamily="34" charset="0"/>
              </a:rPr>
              <a:t>Karamea</a:t>
            </a:r>
            <a:r>
              <a:rPr lang="en-NZ" sz="1900" dirty="0">
                <a:solidFill>
                  <a:srgbClr val="004277"/>
                </a:solidFill>
                <a:latin typeface="Arial" panose="020B0604020202020204" pitchFamily="34" charset="0"/>
                <a:cs typeface="Arial" panose="020B0604020202020204" pitchFamily="34" charset="0"/>
              </a:rPr>
              <a:t> to Cape Runaway, Wairarapa and Akaroa).</a:t>
            </a:r>
          </a:p>
          <a:p>
            <a:r>
              <a:rPr lang="en-NZ" sz="1900" dirty="0">
                <a:solidFill>
                  <a:srgbClr val="004277"/>
                </a:solidFill>
                <a:latin typeface="Arial" panose="020B0604020202020204" pitchFamily="34" charset="0"/>
                <a:cs typeface="Arial" panose="020B0604020202020204" pitchFamily="34" charset="0"/>
              </a:rPr>
              <a:t>In planning stages re ‘where to from here’.</a:t>
            </a:r>
          </a:p>
          <a:p>
            <a:endParaRPr lang="en-NZ" sz="1900" dirty="0">
              <a:solidFill>
                <a:srgbClr val="004277"/>
              </a:solidFill>
              <a:latin typeface="Arial" panose="020B0604020202020204" pitchFamily="34" charset="0"/>
              <a:cs typeface="Arial" panose="020B0604020202020204" pitchFamily="34" charset="0"/>
            </a:endParaRPr>
          </a:p>
          <a:p>
            <a:endParaRPr lang="en-NZ" dirty="0">
              <a:solidFill>
                <a:srgbClr val="004277"/>
              </a:solidFill>
              <a:latin typeface="Arial" panose="020B0604020202020204" pitchFamily="34" charset="0"/>
              <a:cs typeface="Arial" panose="020B0604020202020204" pitchFamily="34" charset="0"/>
            </a:endParaRPr>
          </a:p>
          <a:p>
            <a:endParaRPr lang="en-NZ" sz="2800" dirty="0">
              <a:solidFill>
                <a:srgbClr val="004277"/>
              </a:solidFill>
              <a:latin typeface="Arial" panose="020B0604020202020204" pitchFamily="34" charset="0"/>
              <a:cs typeface="Arial" panose="020B0604020202020204" pitchFamily="34" charset="0"/>
            </a:endParaRPr>
          </a:p>
          <a:p>
            <a:endParaRPr lang="en-US" sz="2800" dirty="0">
              <a:solidFill>
                <a:srgbClr val="004277"/>
              </a:solidFill>
              <a:latin typeface="Arial" panose="020B0604020202020204" pitchFamily="34" charset="0"/>
              <a:cs typeface="Arial" panose="020B0604020202020204" pitchFamily="34" charset="0"/>
            </a:endParaRPr>
          </a:p>
          <a:p>
            <a:endParaRPr lang="en-NZ" dirty="0"/>
          </a:p>
        </p:txBody>
      </p:sp>
      <p:pic>
        <p:nvPicPr>
          <p:cNvPr id="7" name="Content Placeholder 6">
            <a:extLst>
              <a:ext uri="{FF2B5EF4-FFF2-40B4-BE49-F238E27FC236}">
                <a16:creationId xmlns:a16="http://schemas.microsoft.com/office/drawing/2014/main" id="{361E8F1B-79A1-24BA-E4F9-2843223491DB}"/>
              </a:ext>
            </a:extLst>
          </p:cNvPr>
          <p:cNvPicPr>
            <a:picLocks noGrp="1" noChangeAspect="1"/>
          </p:cNvPicPr>
          <p:nvPr>
            <p:ph sz="half" idx="2"/>
          </p:nvPr>
        </p:nvPicPr>
        <p:blipFill>
          <a:blip r:embed="rId2"/>
          <a:stretch>
            <a:fillRect/>
          </a:stretch>
        </p:blipFill>
        <p:spPr>
          <a:xfrm>
            <a:off x="6543675" y="-5455"/>
            <a:ext cx="4133850" cy="6863455"/>
          </a:xfrm>
        </p:spPr>
      </p:pic>
      <p:sp>
        <p:nvSpPr>
          <p:cNvPr id="5" name="Slide Number Placeholder 4">
            <a:extLst>
              <a:ext uri="{FF2B5EF4-FFF2-40B4-BE49-F238E27FC236}">
                <a16:creationId xmlns:a16="http://schemas.microsoft.com/office/drawing/2014/main" id="{F1269CB3-5327-207E-D480-E9EA8A7146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589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BE2065-6FFE-18DA-B7C3-5FD144E89D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descr="A group of people in a field&#10;&#10;Description automatically generated with low confidence">
            <a:extLst>
              <a:ext uri="{FF2B5EF4-FFF2-40B4-BE49-F238E27FC236}">
                <a16:creationId xmlns:a16="http://schemas.microsoft.com/office/drawing/2014/main" id="{5FA70132-54C1-5B27-9163-75540172F87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36406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EF46E0-06D8-0494-E1ED-F8D1B487A3F8}"/>
              </a:ext>
            </a:extLst>
          </p:cNvPr>
          <p:cNvSpPr>
            <a:spLocks noGrp="1"/>
          </p:cNvSpPr>
          <p:nvPr>
            <p:ph type="title"/>
          </p:nvPr>
        </p:nvSpPr>
        <p:spPr/>
        <p:txBody>
          <a:bodyPr/>
          <a:lstStyle/>
          <a:p>
            <a:r>
              <a:rPr lang="en-US" sz="2100" dirty="0">
                <a:solidFill>
                  <a:srgbClr val="004277"/>
                </a:solidFill>
                <a:latin typeface="Arial" panose="020B0604020202020204" pitchFamily="34" charset="0"/>
                <a:ea typeface="+mn-ea"/>
                <a:cs typeface="Arial" panose="020B0604020202020204" pitchFamily="34" charset="0"/>
              </a:rPr>
              <a:t>Micropropagation Cloning Experiment</a:t>
            </a:r>
            <a:endParaRPr lang="en-NZ" sz="2100" dirty="0">
              <a:solidFill>
                <a:srgbClr val="004277"/>
              </a:solidFill>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EE67FFDD-1085-F185-C8EC-7760617F015E}"/>
              </a:ext>
            </a:extLst>
          </p:cNvPr>
          <p:cNvSpPr>
            <a:spLocks noGrp="1"/>
          </p:cNvSpPr>
          <p:nvPr>
            <p:ph sz="half" idx="1"/>
          </p:nvPr>
        </p:nvSpPr>
        <p:spPr>
          <a:xfrm>
            <a:off x="838200" y="1555994"/>
            <a:ext cx="5181600" cy="4351338"/>
          </a:xfrm>
        </p:spPr>
        <p:txBody>
          <a:bodyPr/>
          <a:lstStyle/>
          <a:p>
            <a:pPr marL="0" indent="0">
              <a:buNone/>
            </a:pPr>
            <a:r>
              <a:rPr lang="en-AU" sz="1900" dirty="0">
                <a:solidFill>
                  <a:srgbClr val="004277"/>
                </a:solidFill>
                <a:latin typeface="Arial" panose="020B0604020202020204" pitchFamily="34" charset="0"/>
                <a:cs typeface="Arial" panose="020B0604020202020204" pitchFamily="34" charset="0"/>
              </a:rPr>
              <a:t>756 shoot tips and 326 nodal segments were cultured on 12 different media for multiplication</a:t>
            </a:r>
          </a:p>
          <a:p>
            <a:pPr marL="0" indent="0">
              <a:buNone/>
            </a:pPr>
            <a:endParaRPr lang="en-NZ" dirty="0"/>
          </a:p>
        </p:txBody>
      </p:sp>
      <p:pic>
        <p:nvPicPr>
          <p:cNvPr id="7" name="Content Placeholder 6">
            <a:extLst>
              <a:ext uri="{FF2B5EF4-FFF2-40B4-BE49-F238E27FC236}">
                <a16:creationId xmlns:a16="http://schemas.microsoft.com/office/drawing/2014/main" id="{6DF62696-5F30-D0F3-3290-94BCA50ED9C0}"/>
              </a:ext>
            </a:extLst>
          </p:cNvPr>
          <p:cNvPicPr>
            <a:picLocks noGrp="1" noChangeAspect="1"/>
          </p:cNvPicPr>
          <p:nvPr>
            <p:ph sz="half" idx="2"/>
          </p:nvPr>
        </p:nvPicPr>
        <p:blipFill>
          <a:blip r:embed="rId2"/>
          <a:stretch>
            <a:fillRect/>
          </a:stretch>
        </p:blipFill>
        <p:spPr>
          <a:xfrm>
            <a:off x="6820863" y="595659"/>
            <a:ext cx="3901249" cy="5581304"/>
          </a:xfrm>
        </p:spPr>
      </p:pic>
      <p:sp>
        <p:nvSpPr>
          <p:cNvPr id="2" name="Slide Number Placeholder 1">
            <a:extLst>
              <a:ext uri="{FF2B5EF4-FFF2-40B4-BE49-F238E27FC236}">
                <a16:creationId xmlns:a16="http://schemas.microsoft.com/office/drawing/2014/main" id="{74704A9A-A68C-0D1E-46BD-F6DD080B42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9DE5076-CAA9-AEED-A657-698619E22444}"/>
              </a:ext>
            </a:extLst>
          </p:cNvPr>
          <p:cNvPicPr>
            <a:picLocks noChangeAspect="1"/>
          </p:cNvPicPr>
          <p:nvPr/>
        </p:nvPicPr>
        <p:blipFill>
          <a:blip r:embed="rId3"/>
          <a:stretch>
            <a:fillRect/>
          </a:stretch>
        </p:blipFill>
        <p:spPr>
          <a:xfrm>
            <a:off x="1469888" y="2756658"/>
            <a:ext cx="4158426" cy="3420305"/>
          </a:xfrm>
          <a:prstGeom prst="rect">
            <a:avLst/>
          </a:prstGeom>
        </p:spPr>
      </p:pic>
    </p:spTree>
    <p:extLst>
      <p:ext uri="{BB962C8B-B14F-4D97-AF65-F5344CB8AC3E}">
        <p14:creationId xmlns:p14="http://schemas.microsoft.com/office/powerpoint/2010/main" val="590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F3248E-9B81-520C-0DBB-E2DFF54B99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Content Placeholder 6">
            <a:extLst>
              <a:ext uri="{FF2B5EF4-FFF2-40B4-BE49-F238E27FC236}">
                <a16:creationId xmlns:a16="http://schemas.microsoft.com/office/drawing/2014/main" id="{BD2A733A-3D37-1EAA-CE11-1D15A690C699}"/>
              </a:ext>
            </a:extLst>
          </p:cNvPr>
          <p:cNvSpPr txBox="1">
            <a:spLocks/>
          </p:cNvSpPr>
          <p:nvPr/>
        </p:nvSpPr>
        <p:spPr>
          <a:xfrm>
            <a:off x="5417301" y="442913"/>
            <a:ext cx="6212723" cy="62785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2021 – 2022 Taranaki Branching Out Project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Gin Botanicals “Venture Blueprint”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Seeking to identify innovative, commercially viable food and </a:t>
            </a:r>
            <a:r>
              <a:rPr kumimoji="0" lang="en-US" sz="1800" b="0" i="0" u="none" strike="noStrike" kern="1200" cap="none" spc="0" normalizeH="0" baseline="0" noProof="0" dirty="0" err="1">
                <a:ln>
                  <a:noFill/>
                </a:ln>
                <a:solidFill>
                  <a:srgbClr val="004277"/>
                </a:solidFill>
                <a:effectLst/>
                <a:uLnTx/>
                <a:uFillTx/>
                <a:latin typeface="Arial" panose="020B0604020202020204" pitchFamily="34" charset="0"/>
                <a:ea typeface="+mn-ea"/>
                <a:cs typeface="Arial" panose="020B0604020202020204" pitchFamily="34" charset="0"/>
              </a:rPr>
              <a:t>fibre</a:t>
            </a:r>
            <a:r>
              <a:rPr kumimoji="0" lang="en-US" sz="1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 value chain opportunities for Taranaki.</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1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Blueprints aim to build investor confidence and to provide informative and inspirational ‘roadmaps’ to kick-start complementary land-based activities and associated value chain enterprises in Taranaki. </a:t>
            </a:r>
          </a:p>
        </p:txBody>
      </p:sp>
      <p:pic>
        <p:nvPicPr>
          <p:cNvPr id="5" name="Picture 4">
            <a:extLst>
              <a:ext uri="{FF2B5EF4-FFF2-40B4-BE49-F238E27FC236}">
                <a16:creationId xmlns:a16="http://schemas.microsoft.com/office/drawing/2014/main" id="{14EC7CFA-6DC0-613A-18B4-16C8BB3B396B}"/>
              </a:ext>
            </a:extLst>
          </p:cNvPr>
          <p:cNvPicPr>
            <a:picLocks noChangeAspect="1"/>
          </p:cNvPicPr>
          <p:nvPr/>
        </p:nvPicPr>
        <p:blipFill>
          <a:blip r:embed="rId2"/>
          <a:stretch>
            <a:fillRect/>
          </a:stretch>
        </p:blipFill>
        <p:spPr>
          <a:xfrm>
            <a:off x="6324600" y="3582194"/>
            <a:ext cx="4874740" cy="2842721"/>
          </a:xfrm>
          <a:prstGeom prst="rect">
            <a:avLst/>
          </a:prstGeom>
        </p:spPr>
      </p:pic>
      <p:pic>
        <p:nvPicPr>
          <p:cNvPr id="10" name="Picture 9">
            <a:extLst>
              <a:ext uri="{FF2B5EF4-FFF2-40B4-BE49-F238E27FC236}">
                <a16:creationId xmlns:a16="http://schemas.microsoft.com/office/drawing/2014/main" id="{0CB7823D-D6BF-F50B-D563-3F6E6DE18B25}"/>
              </a:ext>
            </a:extLst>
          </p:cNvPr>
          <p:cNvPicPr>
            <a:picLocks noChangeAspect="1"/>
          </p:cNvPicPr>
          <p:nvPr/>
        </p:nvPicPr>
        <p:blipFill>
          <a:blip r:embed="rId3"/>
          <a:stretch>
            <a:fillRect/>
          </a:stretch>
        </p:blipFill>
        <p:spPr>
          <a:xfrm>
            <a:off x="607177" y="356326"/>
            <a:ext cx="4231521" cy="6000024"/>
          </a:xfrm>
          <a:prstGeom prst="rect">
            <a:avLst/>
          </a:prstGeom>
        </p:spPr>
      </p:pic>
      <p:sp>
        <p:nvSpPr>
          <p:cNvPr id="11" name="TextBox 10">
            <a:extLst>
              <a:ext uri="{FF2B5EF4-FFF2-40B4-BE49-F238E27FC236}">
                <a16:creationId xmlns:a16="http://schemas.microsoft.com/office/drawing/2014/main" id="{5E4DF0DC-0824-259E-EB8E-BCEFD0911A07}"/>
              </a:ext>
            </a:extLst>
          </p:cNvPr>
          <p:cNvSpPr txBox="1"/>
          <p:nvPr/>
        </p:nvSpPr>
        <p:spPr>
          <a:xfrm>
            <a:off x="457201" y="6454256"/>
            <a:ext cx="6248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https://www.venture.org.nz/assets/Uploads/Gin-Blueprint-Final.pdf</a:t>
            </a:r>
          </a:p>
        </p:txBody>
      </p:sp>
    </p:spTree>
    <p:extLst>
      <p:ext uri="{BB962C8B-B14F-4D97-AF65-F5344CB8AC3E}">
        <p14:creationId xmlns:p14="http://schemas.microsoft.com/office/powerpoint/2010/main" val="687423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75E238F-6043-0EA2-781B-B92C83715284}"/>
              </a:ext>
            </a:extLst>
          </p:cNvPr>
          <p:cNvSpPr>
            <a:spLocks noGrp="1"/>
          </p:cNvSpPr>
          <p:nvPr>
            <p:ph sz="half" idx="2"/>
          </p:nvPr>
        </p:nvSpPr>
        <p:spPr>
          <a:xfrm>
            <a:off x="6621780" y="2936235"/>
            <a:ext cx="4541520" cy="1818322"/>
          </a:xfrm>
          <a:ln>
            <a:solidFill>
              <a:srgbClr val="7030A0"/>
            </a:solidFill>
          </a:ln>
        </p:spPr>
        <p:txBody>
          <a:bodyPr>
            <a:normAutofit/>
          </a:bodyPr>
          <a:lstStyle/>
          <a:p>
            <a:pPr marL="0" indent="0">
              <a:buNone/>
            </a:pPr>
            <a:r>
              <a:rPr lang="en-US" sz="1600" dirty="0">
                <a:solidFill>
                  <a:srgbClr val="004277"/>
                </a:solidFill>
                <a:latin typeface="Arial" panose="020B0604020202020204" pitchFamily="34" charset="0"/>
                <a:cs typeface="Arial" panose="020B0604020202020204" pitchFamily="34" charset="0"/>
              </a:rPr>
              <a:t>With thanks and acknowledgement to:</a:t>
            </a:r>
          </a:p>
          <a:p>
            <a:pPr marL="0" indent="0">
              <a:buNone/>
            </a:pPr>
            <a:r>
              <a:rPr lang="en-US" sz="1600" dirty="0">
                <a:solidFill>
                  <a:srgbClr val="004277"/>
                </a:solidFill>
                <a:latin typeface="Arial" panose="020B0604020202020204" pitchFamily="34" charset="0"/>
                <a:cs typeface="Arial" panose="020B0604020202020204" pitchFamily="34" charset="0"/>
              </a:rPr>
              <a:t>Alton Gondipon (Massey Agribusiness graduate) – background research</a:t>
            </a:r>
          </a:p>
          <a:p>
            <a:pPr marL="0" indent="0">
              <a:buNone/>
            </a:pPr>
            <a:r>
              <a:rPr lang="en-US" sz="1600" dirty="0">
                <a:solidFill>
                  <a:srgbClr val="004277"/>
                </a:solidFill>
                <a:latin typeface="Arial" panose="020B0604020202020204" pitchFamily="34" charset="0"/>
                <a:cs typeface="Arial" panose="020B0604020202020204" pitchFamily="34" charset="0"/>
              </a:rPr>
              <a:t>Michelle Bauer - “Branching Out” Project Manager, Blueprints ‘Driver’</a:t>
            </a:r>
          </a:p>
          <a:p>
            <a:pPr marL="0" indent="0">
              <a:buNone/>
            </a:pPr>
            <a:r>
              <a:rPr lang="en-US" sz="1600" dirty="0">
                <a:solidFill>
                  <a:srgbClr val="004277"/>
                </a:solidFill>
                <a:latin typeface="Arial" panose="020B0604020202020204" pitchFamily="34" charset="0"/>
                <a:cs typeface="Arial" panose="020B0604020202020204" pitchFamily="34" charset="0"/>
              </a:rPr>
              <a:t>Venture Taranaki Marketing &amp; Comms Team</a:t>
            </a:r>
            <a:endParaRPr lang="en-NZ" sz="1600" dirty="0"/>
          </a:p>
        </p:txBody>
      </p:sp>
      <p:sp>
        <p:nvSpPr>
          <p:cNvPr id="5" name="Slide Number Placeholder 4">
            <a:extLst>
              <a:ext uri="{FF2B5EF4-FFF2-40B4-BE49-F238E27FC236}">
                <a16:creationId xmlns:a16="http://schemas.microsoft.com/office/drawing/2014/main" id="{A879F994-9FB9-9A46-F445-3D9D531991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886B52B8-CAEF-E05C-DB11-B1C37E1E854B}"/>
              </a:ext>
            </a:extLst>
          </p:cNvPr>
          <p:cNvSpPr txBox="1">
            <a:spLocks noGrp="1"/>
          </p:cNvSpPr>
          <p:nvPr>
            <p:ph sz="half" idx="1"/>
          </p:nvPr>
        </p:nvSpPr>
        <p:spPr>
          <a:xfrm>
            <a:off x="838200" y="1584762"/>
            <a:ext cx="5181600" cy="5273238"/>
          </a:xfrm>
          <a:prstGeom prst="rect">
            <a:avLst/>
          </a:prstGeom>
          <a:noFill/>
        </p:spPr>
        <p:txBody>
          <a:bodyPr wrap="square" rtlCol="0">
            <a:spAutoFit/>
          </a:bodyPr>
          <a:lstStyle/>
          <a:p>
            <a:endParaRPr lang="en-US" sz="1600" dirty="0">
              <a:solidFill>
                <a:srgbClr val="004277"/>
              </a:solidFill>
              <a:latin typeface="Arial" panose="020B0604020202020204" pitchFamily="34" charset="0"/>
              <a:cs typeface="Arial" panose="020B0604020202020204" pitchFamily="34" charset="0"/>
            </a:endParaRPr>
          </a:p>
          <a:p>
            <a:r>
              <a:rPr lang="en-US" sz="1800" dirty="0">
                <a:solidFill>
                  <a:srgbClr val="004277"/>
                </a:solidFill>
                <a:latin typeface="Arial" panose="020B0604020202020204" pitchFamily="34" charset="0"/>
                <a:cs typeface="Arial" panose="020B0604020202020204" pitchFamily="34" charset="0"/>
              </a:rPr>
              <a:t>That they could be grown in Taranaki/NZ</a:t>
            </a:r>
          </a:p>
          <a:p>
            <a:r>
              <a:rPr lang="en-US" sz="1800" dirty="0">
                <a:solidFill>
                  <a:srgbClr val="004277"/>
                </a:solidFill>
                <a:latin typeface="Arial" panose="020B0604020202020204" pitchFamily="34" charset="0"/>
                <a:cs typeface="Arial" panose="020B0604020202020204" pitchFamily="34" charset="0"/>
              </a:rPr>
              <a:t>Financials are a bit of a ‘thumb suck’, as yield data is scarce and some ‘unknowns’ in terms of commercial production</a:t>
            </a:r>
          </a:p>
          <a:p>
            <a:r>
              <a:rPr lang="en-US" sz="1800" dirty="0">
                <a:solidFill>
                  <a:srgbClr val="004277"/>
                </a:solidFill>
                <a:latin typeface="Arial" panose="020B0604020202020204" pitchFamily="34" charset="0"/>
                <a:cs typeface="Arial" panose="020B0604020202020204" pitchFamily="34" charset="0"/>
              </a:rPr>
              <a:t>$22,000 per </a:t>
            </a:r>
            <a:r>
              <a:rPr lang="en-US" sz="1800" dirty="0" err="1">
                <a:solidFill>
                  <a:srgbClr val="004277"/>
                </a:solidFill>
                <a:latin typeface="Arial" panose="020B0604020202020204" pitchFamily="34" charset="0"/>
                <a:cs typeface="Arial" panose="020B0604020202020204" pitchFamily="34" charset="0"/>
              </a:rPr>
              <a:t>tonne</a:t>
            </a:r>
            <a:r>
              <a:rPr lang="en-US" sz="1800" dirty="0">
                <a:solidFill>
                  <a:srgbClr val="004277"/>
                </a:solidFill>
                <a:latin typeface="Arial" panose="020B0604020202020204" pitchFamily="34" charset="0"/>
                <a:cs typeface="Arial" panose="020B0604020202020204" pitchFamily="34" charset="0"/>
              </a:rPr>
              <a:t> (now more like $24,000) sounds attractive, but unknowns around set-up and planting costs, yields and yield timeframes</a:t>
            </a:r>
          </a:p>
          <a:p>
            <a:r>
              <a:rPr lang="en-US" sz="1800" dirty="0">
                <a:solidFill>
                  <a:srgbClr val="004277"/>
                </a:solidFill>
                <a:latin typeface="Arial" panose="020B0604020202020204" pitchFamily="34" charset="0"/>
                <a:cs typeface="Arial" panose="020B0604020202020204" pitchFamily="34" charset="0"/>
              </a:rPr>
              <a:t>Good demand in adjacent industries</a:t>
            </a:r>
          </a:p>
          <a:p>
            <a:r>
              <a:rPr lang="en-US" sz="1800" dirty="0">
                <a:solidFill>
                  <a:srgbClr val="004277"/>
                </a:solidFill>
                <a:latin typeface="Arial" panose="020B0604020202020204" pitchFamily="34" charset="0"/>
                <a:cs typeface="Arial" panose="020B0604020202020204" pitchFamily="34" charset="0"/>
              </a:rPr>
              <a:t> “Finger-print compounds” could offer “terroir” potential</a:t>
            </a:r>
          </a:p>
          <a:p>
            <a:r>
              <a:rPr lang="en-US" sz="1800" dirty="0">
                <a:solidFill>
                  <a:srgbClr val="004277"/>
                </a:solidFill>
                <a:latin typeface="Arial" panose="020B0604020202020204" pitchFamily="34" charset="0"/>
                <a:cs typeface="Arial" panose="020B0604020202020204" pitchFamily="34" charset="0"/>
              </a:rPr>
              <a:t>Carbon sequestration potential (</a:t>
            </a:r>
            <a:r>
              <a:rPr lang="en-US" sz="1800" i="1" dirty="0">
                <a:solidFill>
                  <a:srgbClr val="004277"/>
                </a:solidFill>
                <a:latin typeface="Arial" panose="020B0604020202020204" pitchFamily="34" charset="0"/>
                <a:cs typeface="Arial" panose="020B0604020202020204" pitchFamily="34" charset="0"/>
              </a:rPr>
              <a:t>J. </a:t>
            </a:r>
            <a:r>
              <a:rPr lang="en-US" sz="1800" i="1" dirty="0" err="1">
                <a:solidFill>
                  <a:srgbClr val="004277"/>
                </a:solidFill>
                <a:latin typeface="Arial" panose="020B0604020202020204" pitchFamily="34" charset="0"/>
                <a:cs typeface="Arial" panose="020B0604020202020204" pitchFamily="34" charset="0"/>
              </a:rPr>
              <a:t>thurifera</a:t>
            </a:r>
            <a:r>
              <a:rPr lang="en-US" sz="1800" i="1" dirty="0">
                <a:solidFill>
                  <a:srgbClr val="004277"/>
                </a:solidFill>
                <a:latin typeface="Arial" panose="020B0604020202020204" pitchFamily="34" charset="0"/>
                <a:cs typeface="Arial" panose="020B0604020202020204" pitchFamily="34" charset="0"/>
              </a:rPr>
              <a:t> </a:t>
            </a:r>
            <a:r>
              <a:rPr lang="en-US" sz="1800" dirty="0">
                <a:solidFill>
                  <a:srgbClr val="004277"/>
                </a:solidFill>
                <a:latin typeface="Arial" panose="020B0604020202020204" pitchFamily="34" charset="0"/>
                <a:cs typeface="Arial" panose="020B0604020202020204" pitchFamily="34" charset="0"/>
              </a:rPr>
              <a:t>research finding that organic matter stability x lifespan could lead to sequestration of highly stable carbon over a long period</a:t>
            </a:r>
          </a:p>
          <a:p>
            <a:endParaRPr lang="en-US" sz="1600" dirty="0">
              <a:solidFill>
                <a:srgbClr val="004277"/>
              </a:solidFill>
              <a:latin typeface="Arial" panose="020B0604020202020204" pitchFamily="34" charset="0"/>
              <a:cs typeface="Arial" panose="020B0604020202020204" pitchFamily="34" charset="0"/>
            </a:endParaRPr>
          </a:p>
          <a:p>
            <a:endParaRPr lang="en-NZ" sz="1600" dirty="0">
              <a:solidFill>
                <a:srgbClr val="004277"/>
              </a:solidFill>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19717A51-1E24-9A8A-D43E-347963A8A333}"/>
              </a:ext>
            </a:extLst>
          </p:cNvPr>
          <p:cNvSpPr txBox="1">
            <a:spLocks noGrp="1"/>
          </p:cNvSpPr>
          <p:nvPr>
            <p:ph type="title"/>
          </p:nvPr>
        </p:nvSpPr>
        <p:spPr>
          <a:xfrm>
            <a:off x="838200" y="690891"/>
            <a:ext cx="10515600" cy="674031"/>
          </a:xfrm>
          <a:prstGeom prst="rect">
            <a:avLst/>
          </a:prstGeom>
          <a:noFill/>
        </p:spPr>
        <p:txBody>
          <a:bodyPr wrap="square" rtlCol="0">
            <a:spAutoFit/>
          </a:bodyPr>
          <a:lstStyle/>
          <a:p>
            <a:pPr algn="ctr"/>
            <a:r>
              <a:rPr lang="en-US" sz="2100" dirty="0">
                <a:solidFill>
                  <a:srgbClr val="004277"/>
                </a:solidFill>
                <a:latin typeface="Arial" panose="020B0604020202020204" pitchFamily="34" charset="0"/>
                <a:cs typeface="Arial" panose="020B0604020202020204" pitchFamily="34" charset="0"/>
              </a:rPr>
              <a:t>What did the Venture Blueprint tell us about Juniper</a:t>
            </a:r>
            <a:br>
              <a:rPr lang="en-US" sz="2100" dirty="0">
                <a:solidFill>
                  <a:srgbClr val="004277"/>
                </a:solidFill>
                <a:latin typeface="Arial" panose="020B0604020202020204" pitchFamily="34" charset="0"/>
                <a:cs typeface="Arial" panose="020B0604020202020204" pitchFamily="34" charset="0"/>
              </a:rPr>
            </a:br>
            <a:r>
              <a:rPr lang="en-US" sz="2100" dirty="0">
                <a:solidFill>
                  <a:srgbClr val="004277"/>
                </a:solidFill>
                <a:latin typeface="Arial" panose="020B0604020202020204" pitchFamily="34" charset="0"/>
                <a:cs typeface="Arial" panose="020B0604020202020204" pitchFamily="34" charset="0"/>
              </a:rPr>
              <a:t>(and Angelica, Orris and </a:t>
            </a:r>
            <a:r>
              <a:rPr lang="en-US" sz="2100" dirty="0" err="1">
                <a:solidFill>
                  <a:srgbClr val="004277"/>
                </a:solidFill>
                <a:latin typeface="Arial" panose="020B0604020202020204" pitchFamily="34" charset="0"/>
                <a:cs typeface="Arial" panose="020B0604020202020204" pitchFamily="34" charset="0"/>
              </a:rPr>
              <a:t>Liquorice</a:t>
            </a:r>
            <a:r>
              <a:rPr lang="en-US" sz="2100" dirty="0">
                <a:solidFill>
                  <a:srgbClr val="004277"/>
                </a:solidFill>
                <a:latin typeface="Arial" panose="020B0604020202020204" pitchFamily="34" charset="0"/>
                <a:cs typeface="Arial" panose="020B0604020202020204" pitchFamily="34" charset="0"/>
              </a:rPr>
              <a:t>)?</a:t>
            </a:r>
            <a:endParaRPr lang="en-NZ" sz="2100" dirty="0">
              <a:solidFill>
                <a:srgbClr val="004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7198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EDA041-DD23-387C-D6C7-4CFD38DF73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80B5645-7BA9-D34D-91B3-2A8B9010E8DD}"/>
              </a:ext>
            </a:extLst>
          </p:cNvPr>
          <p:cNvPicPr>
            <a:picLocks noChangeAspect="1"/>
          </p:cNvPicPr>
          <p:nvPr/>
        </p:nvPicPr>
        <p:blipFill>
          <a:blip r:embed="rId2"/>
          <a:stretch>
            <a:fillRect/>
          </a:stretch>
        </p:blipFill>
        <p:spPr>
          <a:xfrm>
            <a:off x="3173260" y="0"/>
            <a:ext cx="9018740" cy="6858000"/>
          </a:xfrm>
          <a:prstGeom prst="rect">
            <a:avLst/>
          </a:prstGeom>
        </p:spPr>
      </p:pic>
      <p:sp>
        <p:nvSpPr>
          <p:cNvPr id="5" name="TextBox 4">
            <a:extLst>
              <a:ext uri="{FF2B5EF4-FFF2-40B4-BE49-F238E27FC236}">
                <a16:creationId xmlns:a16="http://schemas.microsoft.com/office/drawing/2014/main" id="{7B51395A-79CC-F148-FF8B-CF6068461612}"/>
              </a:ext>
            </a:extLst>
          </p:cNvPr>
          <p:cNvSpPr txBox="1"/>
          <p:nvPr/>
        </p:nvSpPr>
        <p:spPr>
          <a:xfrm>
            <a:off x="373380" y="967740"/>
            <a:ext cx="2468880" cy="421653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A “Branching Out” side benefit….</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Scion researchers attend ‘Branching Out’ Phase 1 dinner event May 2022.</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Indicate they can help with ‘Alternative Biomass Refineries (Plant </a:t>
            </a:r>
            <a:r>
              <a:rPr kumimoji="0" lang="en-US" sz="1800" b="0" i="0" u="none" strike="noStrike" kern="1200" cap="none" spc="0" normalizeH="0" baseline="0" noProof="0" dirty="0" err="1">
                <a:ln>
                  <a:noFill/>
                </a:ln>
                <a:solidFill>
                  <a:srgbClr val="004277"/>
                </a:solidFill>
                <a:effectLst/>
                <a:uLnTx/>
                <a:uFillTx/>
                <a:latin typeface="Arial" panose="020B0604020202020204" pitchFamily="34" charset="0"/>
                <a:ea typeface="+mn-ea"/>
                <a:cs typeface="Arial" panose="020B0604020202020204" pitchFamily="34" charset="0"/>
              </a:rPr>
              <a:t>Valorisation</a:t>
            </a:r>
            <a:r>
              <a:rPr kumimoji="0" lang="en-US" sz="1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 Project’ by </a:t>
            </a:r>
            <a:r>
              <a:rPr kumimoji="0" lang="en-US" sz="1800" b="0" i="0" u="none" strike="noStrike" kern="1200" cap="none" spc="0" normalizeH="0" baseline="0" noProof="0" dirty="0" err="1">
                <a:ln>
                  <a:noFill/>
                </a:ln>
                <a:solidFill>
                  <a:srgbClr val="004277"/>
                </a:solidFill>
                <a:effectLst/>
                <a:uLnTx/>
                <a:uFillTx/>
                <a:latin typeface="Arial" panose="020B0604020202020204" pitchFamily="34" charset="0"/>
                <a:ea typeface="+mn-ea"/>
                <a:cs typeface="Arial" panose="020B0604020202020204" pitchFamily="34" charset="0"/>
              </a:rPr>
              <a:t>analysing</a:t>
            </a:r>
            <a:r>
              <a:rPr kumimoji="0" lang="en-US" sz="1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 principal components of berries, stems and leaves</a:t>
            </a:r>
            <a:endParaRPr kumimoji="0" lang="en-NZ" sz="18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533434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CBDD11-C679-36D4-6773-EE6D2055636A}"/>
              </a:ext>
            </a:extLst>
          </p:cNvPr>
          <p:cNvPicPr>
            <a:picLocks noChangeAspect="1"/>
          </p:cNvPicPr>
          <p:nvPr/>
        </p:nvPicPr>
        <p:blipFill>
          <a:blip r:embed="rId2"/>
          <a:stretch>
            <a:fillRect/>
          </a:stretch>
        </p:blipFill>
        <p:spPr>
          <a:xfrm>
            <a:off x="1614200" y="1"/>
            <a:ext cx="8963600" cy="6857999"/>
          </a:xfrm>
          <a:prstGeom prst="rect">
            <a:avLst/>
          </a:prstGeom>
        </p:spPr>
      </p:pic>
    </p:spTree>
    <p:extLst>
      <p:ext uri="{BB962C8B-B14F-4D97-AF65-F5344CB8AC3E}">
        <p14:creationId xmlns:p14="http://schemas.microsoft.com/office/powerpoint/2010/main" val="2519345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EA2753A-15D6-4CED-8456-226BD39002AB}"/>
              </a:ext>
            </a:extLst>
          </p:cNvPr>
          <p:cNvSpPr>
            <a:spLocks noGrp="1"/>
          </p:cNvSpPr>
          <p:nvPr>
            <p:ph idx="11"/>
          </p:nvPr>
        </p:nvSpPr>
        <p:spPr>
          <a:xfrm>
            <a:off x="770126" y="2081185"/>
            <a:ext cx="4306700" cy="3524645"/>
          </a:xfrm>
        </p:spPr>
        <p:txBody>
          <a:bodyPr/>
          <a:lstStyle/>
          <a:p>
            <a:pPr marL="0" indent="0">
              <a:buNone/>
            </a:pPr>
            <a:endParaRPr lang="en-NZ" dirty="0"/>
          </a:p>
          <a:p>
            <a:pPr marL="0" indent="0">
              <a:buNone/>
            </a:pPr>
            <a:endParaRPr lang="en-NZ" dirty="0"/>
          </a:p>
          <a:p>
            <a:pPr marL="0" indent="0">
              <a:buNone/>
            </a:pPr>
            <a:endParaRPr lang="en-NZ" dirty="0"/>
          </a:p>
          <a:p>
            <a:pPr marL="0" indent="0">
              <a:buNone/>
            </a:pPr>
            <a:endParaRPr lang="en-NZ" dirty="0"/>
          </a:p>
          <a:p>
            <a:pPr marL="0" indent="0">
              <a:buNone/>
            </a:pPr>
            <a:endParaRPr lang="en-NZ" dirty="0"/>
          </a:p>
          <a:p>
            <a:pPr marL="0" indent="0">
              <a:buNone/>
            </a:pPr>
            <a:endParaRPr lang="en-NZ" dirty="0"/>
          </a:p>
          <a:p>
            <a:pPr marL="0" indent="0">
              <a:buNone/>
            </a:pPr>
            <a:endParaRPr lang="en-NZ" dirty="0"/>
          </a:p>
          <a:p>
            <a:pPr marL="0" indent="0">
              <a:buNone/>
            </a:pPr>
            <a:endParaRPr lang="en-NZ" dirty="0"/>
          </a:p>
          <a:p>
            <a:pPr marL="0" indent="0">
              <a:buNone/>
            </a:pPr>
            <a:endParaRPr lang="en-NZ" dirty="0">
              <a:hlinkClick r:id="" action="ppaction://noaction"/>
            </a:endParaRPr>
          </a:p>
          <a:p>
            <a:pPr marL="0" indent="0">
              <a:buNone/>
            </a:pPr>
            <a:endParaRPr lang="en-NZ" dirty="0">
              <a:hlinkClick r:id="" action="ppaction://noaction"/>
            </a:endParaRPr>
          </a:p>
          <a:p>
            <a:pPr marL="0" indent="0">
              <a:buNone/>
            </a:pPr>
            <a:endParaRPr lang="en-NZ" dirty="0">
              <a:hlinkClick r:id="" action="ppaction://noaction"/>
            </a:endParaRPr>
          </a:p>
          <a:p>
            <a:pPr marL="0" indent="0">
              <a:buNone/>
            </a:pPr>
            <a:endParaRPr lang="en-NZ" dirty="0"/>
          </a:p>
        </p:txBody>
      </p:sp>
      <p:sp>
        <p:nvSpPr>
          <p:cNvPr id="5" name="Text Placeholder 4"/>
          <p:cNvSpPr>
            <a:spLocks noGrp="1"/>
          </p:cNvSpPr>
          <p:nvPr>
            <p:ph type="body" sz="quarter" idx="10"/>
          </p:nvPr>
        </p:nvSpPr>
        <p:spPr>
          <a:xfrm>
            <a:off x="592604" y="1288708"/>
            <a:ext cx="4192401" cy="403910"/>
          </a:xfrm>
        </p:spPr>
        <p:txBody>
          <a:bodyPr/>
          <a:lstStyle/>
          <a:p>
            <a:r>
              <a:rPr lang="en-US" dirty="0"/>
              <a:t>Meanwhile, in Australia…</a:t>
            </a:r>
          </a:p>
        </p:txBody>
      </p:sp>
      <p:pic>
        <p:nvPicPr>
          <p:cNvPr id="13" name="Picture 12">
            <a:extLst>
              <a:ext uri="{FF2B5EF4-FFF2-40B4-BE49-F238E27FC236}">
                <a16:creationId xmlns:a16="http://schemas.microsoft.com/office/drawing/2014/main" id="{5D795DA5-9960-4D3A-BB53-671DC38746D0}"/>
              </a:ext>
            </a:extLst>
          </p:cNvPr>
          <p:cNvPicPr>
            <a:picLocks noChangeAspect="1"/>
          </p:cNvPicPr>
          <p:nvPr/>
        </p:nvPicPr>
        <p:blipFill>
          <a:blip r:embed="rId2"/>
          <a:stretch>
            <a:fillRect/>
          </a:stretch>
        </p:blipFill>
        <p:spPr>
          <a:xfrm>
            <a:off x="5629275" y="452608"/>
            <a:ext cx="6208246" cy="5778332"/>
          </a:xfrm>
          <a:prstGeom prst="rect">
            <a:avLst/>
          </a:prstGeom>
        </p:spPr>
      </p:pic>
      <p:sp>
        <p:nvSpPr>
          <p:cNvPr id="15" name="TextBox 14">
            <a:extLst>
              <a:ext uri="{FF2B5EF4-FFF2-40B4-BE49-F238E27FC236}">
                <a16:creationId xmlns:a16="http://schemas.microsoft.com/office/drawing/2014/main" id="{F14B6941-10B8-6F3B-AECF-36FF60D8FA38}"/>
              </a:ext>
            </a:extLst>
          </p:cNvPr>
          <p:cNvSpPr txBox="1"/>
          <p:nvPr/>
        </p:nvSpPr>
        <p:spPr>
          <a:xfrm>
            <a:off x="5290811" y="6405392"/>
            <a:ext cx="6885173"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https://aboutregional.com.au/a-fortuitous-and-natural-partnership-juniper-growers-and-award-winning-gin/</a:t>
            </a:r>
            <a:endParaRPr kumimoji="0" lang="en-NZ" sz="1100" b="0"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725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FDF2F6-0D32-9988-F65F-DECD6B086538}"/>
              </a:ext>
            </a:extLst>
          </p:cNvPr>
          <p:cNvPicPr>
            <a:picLocks noGrp="1" noChangeAspect="1"/>
          </p:cNvPicPr>
          <p:nvPr>
            <p:ph idx="11"/>
          </p:nvPr>
        </p:nvPicPr>
        <p:blipFill>
          <a:blip r:embed="rId2"/>
          <a:stretch>
            <a:fillRect/>
          </a:stretch>
        </p:blipFill>
        <p:spPr>
          <a:xfrm>
            <a:off x="4175970" y="1407426"/>
            <a:ext cx="3840060" cy="4752074"/>
          </a:xfrm>
        </p:spPr>
      </p:pic>
      <p:sp>
        <p:nvSpPr>
          <p:cNvPr id="3" name="Text Placeholder 2">
            <a:extLst>
              <a:ext uri="{FF2B5EF4-FFF2-40B4-BE49-F238E27FC236}">
                <a16:creationId xmlns:a16="http://schemas.microsoft.com/office/drawing/2014/main" id="{A74F9416-3425-7654-A2CA-0C6CBDAA6721}"/>
              </a:ext>
            </a:extLst>
          </p:cNvPr>
          <p:cNvSpPr>
            <a:spLocks noGrp="1"/>
          </p:cNvSpPr>
          <p:nvPr>
            <p:ph type="body" sz="quarter" idx="10"/>
          </p:nvPr>
        </p:nvSpPr>
        <p:spPr>
          <a:xfrm>
            <a:off x="770124" y="788491"/>
            <a:ext cx="10545877" cy="403910"/>
          </a:xfrm>
        </p:spPr>
        <p:txBody>
          <a:bodyPr/>
          <a:lstStyle/>
          <a:p>
            <a:pPr algn="ctr"/>
            <a:r>
              <a:rPr lang="en-US" dirty="0"/>
              <a:t>The odd cocktail…</a:t>
            </a:r>
            <a:endParaRPr lang="en-NZ" dirty="0"/>
          </a:p>
        </p:txBody>
      </p:sp>
    </p:spTree>
    <p:extLst>
      <p:ext uri="{BB962C8B-B14F-4D97-AF65-F5344CB8AC3E}">
        <p14:creationId xmlns:p14="http://schemas.microsoft.com/office/powerpoint/2010/main" val="1124282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Drink with watermelon and lime">
            <a:extLst>
              <a:ext uri="{FF2B5EF4-FFF2-40B4-BE49-F238E27FC236}">
                <a16:creationId xmlns:a16="http://schemas.microsoft.com/office/drawing/2014/main" id="{E730F1B0-1671-5727-2051-6F0101EF0F4C}"/>
              </a:ext>
            </a:extLst>
          </p:cNvPr>
          <p:cNvPicPr>
            <a:picLocks noGrp="1" noChangeAspect="1"/>
          </p:cNvPicPr>
          <p:nvPr>
            <p:ph idx="1"/>
          </p:nvPr>
        </p:nvPicPr>
        <p:blipFill rotWithShape="1">
          <a:blip r:embed="rId2"/>
          <a:srcRect l="2942" r="2941" b="-1"/>
          <a:stretch/>
        </p:blipFill>
        <p:spPr>
          <a:xfrm>
            <a:off x="2522358" y="10"/>
            <a:ext cx="9669642" cy="6857990"/>
          </a:xfrm>
          <a:prstGeom prst="rect">
            <a:avLst/>
          </a:prstGeom>
        </p:spPr>
      </p:pic>
      <p:sp>
        <p:nvSpPr>
          <p:cNvPr id="25" name="Rectangle 2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A2305E1F-1F56-F758-FCBF-338515423D1A}"/>
              </a:ext>
            </a:extLst>
          </p:cNvPr>
          <p:cNvSpPr>
            <a:spLocks noGrp="1"/>
          </p:cNvSpPr>
          <p:nvPr>
            <p:ph type="title"/>
          </p:nvPr>
        </p:nvSpPr>
        <p:spPr>
          <a:xfrm>
            <a:off x="952228" y="743447"/>
            <a:ext cx="3973385" cy="1881419"/>
          </a:xfrm>
          <a:noFill/>
        </p:spPr>
        <p:txBody>
          <a:bodyPr vert="horz" lIns="91440" tIns="45720" rIns="91440" bIns="45720" rtlCol="0" anchor="b">
            <a:normAutofit/>
          </a:bodyPr>
          <a:lstStyle/>
          <a:p>
            <a:r>
              <a:rPr lang="en-US" sz="5400" dirty="0"/>
              <a:t>Where to from here?</a:t>
            </a:r>
          </a:p>
        </p:txBody>
      </p:sp>
      <p:sp>
        <p:nvSpPr>
          <p:cNvPr id="3" name="Text Placeholder 2">
            <a:extLst>
              <a:ext uri="{FF2B5EF4-FFF2-40B4-BE49-F238E27FC236}">
                <a16:creationId xmlns:a16="http://schemas.microsoft.com/office/drawing/2014/main" id="{40B6CB3E-59E5-B181-85C4-7F1F5966CB0D}"/>
              </a:ext>
            </a:extLst>
          </p:cNvPr>
          <p:cNvSpPr>
            <a:spLocks noGrp="1"/>
          </p:cNvSpPr>
          <p:nvPr>
            <p:ph type="body" sz="quarter" idx="4294967295"/>
          </p:nvPr>
        </p:nvSpPr>
        <p:spPr>
          <a:xfrm>
            <a:off x="952227" y="2912493"/>
            <a:ext cx="4620233" cy="2541634"/>
          </a:xfrm>
          <a:noFill/>
        </p:spPr>
        <p:txBody>
          <a:bodyPr vert="horz" lIns="91440" tIns="45720" rIns="91440" bIns="45720" rtlCol="0">
            <a:normAutofit/>
          </a:bodyPr>
          <a:lstStyle/>
          <a:p>
            <a:pPr marL="0" indent="0">
              <a:buNone/>
            </a:pPr>
            <a:r>
              <a:rPr lang="en-US" sz="2400" dirty="0"/>
              <a:t>We’ll be figuring that out soon….. Over a drink or two </a:t>
            </a:r>
            <a:r>
              <a:rPr lang="en-US" sz="2400" dirty="0">
                <a:sym typeface="Wingdings" panose="05000000000000000000" pitchFamily="2" charset="2"/>
              </a:rPr>
              <a:t></a:t>
            </a:r>
          </a:p>
          <a:p>
            <a:pPr marL="0" indent="0">
              <a:buNone/>
            </a:pPr>
            <a:endParaRPr lang="en-US" sz="2400" dirty="0">
              <a:sym typeface="Wingdings" panose="05000000000000000000" pitchFamily="2" charset="2"/>
            </a:endParaRPr>
          </a:p>
          <a:p>
            <a:pPr marL="0" indent="0">
              <a:buNone/>
            </a:pPr>
            <a:r>
              <a:rPr lang="en-US" sz="2400" dirty="0">
                <a:sym typeface="Wingdings" panose="05000000000000000000" pitchFamily="2" charset="2"/>
                <a:hlinkClick r:id="rId3"/>
              </a:rPr>
              <a:t>E.Kawana-Brown@massey.ac.nz</a:t>
            </a:r>
            <a:endParaRPr lang="en-US" sz="2400" dirty="0">
              <a:sym typeface="Wingdings" panose="05000000000000000000" pitchFamily="2" charset="2"/>
            </a:endParaRPr>
          </a:p>
          <a:p>
            <a:pPr marL="0" indent="0">
              <a:buNone/>
            </a:pPr>
            <a:r>
              <a:rPr lang="en-US" sz="2400" dirty="0">
                <a:sym typeface="Wingdings" panose="05000000000000000000" pitchFamily="2" charset="2"/>
              </a:rPr>
              <a:t>021 881 245</a:t>
            </a:r>
            <a:endParaRPr lang="en-US" sz="2400" dirty="0"/>
          </a:p>
        </p:txBody>
      </p:sp>
    </p:spTree>
    <p:extLst>
      <p:ext uri="{BB962C8B-B14F-4D97-AF65-F5344CB8AC3E}">
        <p14:creationId xmlns:p14="http://schemas.microsoft.com/office/powerpoint/2010/main" val="246156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AB1FE1F-95C8-3D07-194A-E61F421F7F8D}"/>
              </a:ext>
            </a:extLst>
          </p:cNvPr>
          <p:cNvPicPr>
            <a:picLocks noGrp="1" noChangeAspect="1"/>
          </p:cNvPicPr>
          <p:nvPr>
            <p:ph sz="quarter" idx="16"/>
          </p:nvPr>
        </p:nvPicPr>
        <p:blipFill>
          <a:blip r:embed="rId2"/>
          <a:stretch>
            <a:fillRect/>
          </a:stretch>
        </p:blipFill>
        <p:spPr>
          <a:xfrm>
            <a:off x="731252" y="2903985"/>
            <a:ext cx="3097265" cy="2737338"/>
          </a:xfrm>
        </p:spPr>
      </p:pic>
      <p:sp>
        <p:nvSpPr>
          <p:cNvPr id="4" name="Text Placeholder 3">
            <a:extLst>
              <a:ext uri="{FF2B5EF4-FFF2-40B4-BE49-F238E27FC236}">
                <a16:creationId xmlns:a16="http://schemas.microsoft.com/office/drawing/2014/main" id="{57808583-3B8B-637C-51C1-A086A9EA4B96}"/>
              </a:ext>
            </a:extLst>
          </p:cNvPr>
          <p:cNvSpPr>
            <a:spLocks noGrp="1"/>
          </p:cNvSpPr>
          <p:nvPr>
            <p:ph type="body" sz="quarter" idx="10"/>
          </p:nvPr>
        </p:nvSpPr>
        <p:spPr>
          <a:xfrm>
            <a:off x="543698" y="1529896"/>
            <a:ext cx="10772304" cy="1374089"/>
          </a:xfrm>
        </p:spPr>
        <p:txBody>
          <a:bodyPr/>
          <a:lstStyle/>
          <a:p>
            <a:r>
              <a:rPr lang="en-NZ" sz="2400" dirty="0">
                <a:effectLst/>
                <a:latin typeface="Calibri" panose="020F0502020204030204" pitchFamily="34" charset="0"/>
                <a:ea typeface="Calibri" panose="020F0502020204030204" pitchFamily="34" charset="0"/>
                <a:cs typeface="Times New Roman" panose="02020603050405020304" pitchFamily="18" charset="0"/>
              </a:rPr>
              <a:t>“To develop a relationship with businesses, sectors and industry that serves to ensure Massey University and Venture Taranaki expertise are meaningfully utilised in Taranaki to build and underpin sustainable economic growth in the region.” (2013)</a:t>
            </a:r>
            <a:endParaRPr lang="en-NZ" dirty="0"/>
          </a:p>
          <a:p>
            <a:endParaRPr lang="en-NZ" dirty="0"/>
          </a:p>
        </p:txBody>
      </p:sp>
      <p:pic>
        <p:nvPicPr>
          <p:cNvPr id="10" name="Content Placeholder 9">
            <a:extLst>
              <a:ext uri="{FF2B5EF4-FFF2-40B4-BE49-F238E27FC236}">
                <a16:creationId xmlns:a16="http://schemas.microsoft.com/office/drawing/2014/main" id="{22B5DC26-2EDE-A948-53EF-AD44CAE7014B}"/>
              </a:ext>
            </a:extLst>
          </p:cNvPr>
          <p:cNvPicPr>
            <a:picLocks noGrp="1" noChangeAspect="1"/>
          </p:cNvPicPr>
          <p:nvPr>
            <p:ph sz="quarter" idx="17"/>
          </p:nvPr>
        </p:nvPicPr>
        <p:blipFill>
          <a:blip r:embed="rId3"/>
          <a:stretch>
            <a:fillRect/>
          </a:stretch>
        </p:blipFill>
        <p:spPr>
          <a:xfrm>
            <a:off x="4300281" y="3819434"/>
            <a:ext cx="3259138" cy="2341484"/>
          </a:xfrm>
          <a:prstGeom prst="rect">
            <a:avLst/>
          </a:prstGeom>
        </p:spPr>
      </p:pic>
      <p:pic>
        <p:nvPicPr>
          <p:cNvPr id="11" name="Content Placeholder 10">
            <a:extLst>
              <a:ext uri="{FF2B5EF4-FFF2-40B4-BE49-F238E27FC236}">
                <a16:creationId xmlns:a16="http://schemas.microsoft.com/office/drawing/2014/main" id="{2E8B1E2C-7F55-242D-FC2A-5D85E53C7598}"/>
              </a:ext>
            </a:extLst>
          </p:cNvPr>
          <p:cNvPicPr>
            <a:picLocks noGrp="1" noChangeAspect="1"/>
          </p:cNvPicPr>
          <p:nvPr>
            <p:ph sz="quarter" idx="15"/>
          </p:nvPr>
        </p:nvPicPr>
        <p:blipFill>
          <a:blip r:embed="rId4"/>
          <a:stretch>
            <a:fillRect/>
          </a:stretch>
        </p:blipFill>
        <p:spPr>
          <a:xfrm>
            <a:off x="8056421" y="3042139"/>
            <a:ext cx="3165811" cy="2819400"/>
          </a:xfrm>
          <a:prstGeom prst="rect">
            <a:avLst/>
          </a:prstGeom>
        </p:spPr>
      </p:pic>
    </p:spTree>
    <p:extLst>
      <p:ext uri="{BB962C8B-B14F-4D97-AF65-F5344CB8AC3E}">
        <p14:creationId xmlns:p14="http://schemas.microsoft.com/office/powerpoint/2010/main" val="1025035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D839744-20E2-2A9E-4E76-E2AC7C85CA67}"/>
              </a:ext>
            </a:extLst>
          </p:cNvPr>
          <p:cNvPicPr>
            <a:picLocks noChangeAspect="1"/>
          </p:cNvPicPr>
          <p:nvPr/>
        </p:nvPicPr>
        <p:blipFill rotWithShape="1">
          <a:blip r:embed="rId2"/>
          <a:srcRect l="1387" r="3086" b="-1"/>
          <a:stretch/>
        </p:blipFill>
        <p:spPr>
          <a:xfrm>
            <a:off x="2522358"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4C3F74-917E-B9A5-26D4-D2544430602C}"/>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pPr>
              <a:lnSpc>
                <a:spcPct val="100000"/>
              </a:lnSpc>
            </a:pPr>
            <a:r>
              <a:rPr lang="en-US" sz="4000" dirty="0">
                <a:solidFill>
                  <a:srgbClr val="004277"/>
                </a:solidFill>
                <a:latin typeface="Arial" panose="020B0604020202020204" pitchFamily="34" charset="0"/>
                <a:ea typeface="+mn-ea"/>
                <a:cs typeface="Arial" panose="020B0604020202020204" pitchFamily="34" charset="0"/>
              </a:rPr>
              <a:t>Why did we begin working on gin and juniper-related?</a:t>
            </a:r>
          </a:p>
        </p:txBody>
      </p:sp>
      <p:sp>
        <p:nvSpPr>
          <p:cNvPr id="3" name="Slide Number Placeholder 2">
            <a:extLst>
              <a:ext uri="{FF2B5EF4-FFF2-40B4-BE49-F238E27FC236}">
                <a16:creationId xmlns:a16="http://schemas.microsoft.com/office/drawing/2014/main" id="{DB047F8A-A968-2938-0FF1-0A0606CD998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02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Macro image shot of blueberries">
            <a:extLst>
              <a:ext uri="{FF2B5EF4-FFF2-40B4-BE49-F238E27FC236}">
                <a16:creationId xmlns:a16="http://schemas.microsoft.com/office/drawing/2014/main" id="{2724D7B0-0E27-A779-E219-2103E797D944}"/>
              </a:ext>
            </a:extLst>
          </p:cNvPr>
          <p:cNvPicPr>
            <a:picLocks noChangeAspect="1"/>
          </p:cNvPicPr>
          <p:nvPr/>
        </p:nvPicPr>
        <p:blipFill rotWithShape="1">
          <a:blip r:embed="rId2"/>
          <a:srcRect r="5882" b="-1"/>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FFEDCEBD-72D8-84A4-23FB-91AEAB4E3548}"/>
              </a:ext>
            </a:extLst>
          </p:cNvPr>
          <p:cNvSpPr>
            <a:spLocks noGrp="1"/>
          </p:cNvSpPr>
          <p:nvPr>
            <p:ph type="title"/>
          </p:nvPr>
        </p:nvSpPr>
        <p:spPr>
          <a:xfrm>
            <a:off x="609328" y="1591944"/>
            <a:ext cx="3973385" cy="1006475"/>
          </a:xfrm>
          <a:noFill/>
        </p:spPr>
        <p:txBody>
          <a:bodyPr vert="horz" lIns="91440" tIns="45720" rIns="91440" bIns="45720" rtlCol="0" anchor="b">
            <a:normAutofit/>
          </a:bodyPr>
          <a:lstStyle/>
          <a:p>
            <a:r>
              <a:rPr lang="en-US" sz="4000" dirty="0">
                <a:solidFill>
                  <a:srgbClr val="004277"/>
                </a:solidFill>
                <a:latin typeface="Arial" panose="020B0604020202020204" pitchFamily="34" charset="0"/>
                <a:ea typeface="+mn-ea"/>
                <a:cs typeface="Arial" panose="020B0604020202020204" pitchFamily="34" charset="0"/>
              </a:rPr>
              <a:t>What is Juniper?</a:t>
            </a:r>
          </a:p>
        </p:txBody>
      </p:sp>
      <p:sp>
        <p:nvSpPr>
          <p:cNvPr id="2" name="Slide Number Placeholder 1">
            <a:extLst>
              <a:ext uri="{FF2B5EF4-FFF2-40B4-BE49-F238E27FC236}">
                <a16:creationId xmlns:a16="http://schemas.microsoft.com/office/drawing/2014/main" id="{EF3F0B27-1A91-A11E-7635-58D69F85BB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895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C7D015-0DD8-420F-A568-AC4FEDC41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C595556-C814-4F1F-B0E5-71812F38A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9E4B0BF-9E14-F406-A458-497B18AF356C}"/>
              </a:ext>
            </a:extLst>
          </p:cNvPr>
          <p:cNvPicPr>
            <a:picLocks noChangeAspect="1"/>
          </p:cNvPicPr>
          <p:nvPr/>
        </p:nvPicPr>
        <p:blipFill rotWithShape="1">
          <a:blip r:embed="rId2">
            <a:alphaModFix amt="60000"/>
          </a:blip>
          <a:srcRect l="26426" r="20685"/>
          <a:stretch/>
        </p:blipFill>
        <p:spPr>
          <a:xfrm>
            <a:off x="-3050" y="-1"/>
            <a:ext cx="12192001" cy="6857990"/>
          </a:xfrm>
          <a:prstGeom prst="rect">
            <a:avLst/>
          </a:prstGeom>
        </p:spPr>
      </p:pic>
      <p:sp>
        <p:nvSpPr>
          <p:cNvPr id="5" name="Content Placeholder 4">
            <a:extLst>
              <a:ext uri="{FF2B5EF4-FFF2-40B4-BE49-F238E27FC236}">
                <a16:creationId xmlns:a16="http://schemas.microsoft.com/office/drawing/2014/main" id="{5BF2C1EB-4E39-2BF7-45FD-F63300D2A90B}"/>
              </a:ext>
            </a:extLst>
          </p:cNvPr>
          <p:cNvSpPr>
            <a:spLocks noGrp="1"/>
          </p:cNvSpPr>
          <p:nvPr>
            <p:ph sz="half" idx="1"/>
          </p:nvPr>
        </p:nvSpPr>
        <p:spPr>
          <a:xfrm>
            <a:off x="754950" y="1447799"/>
            <a:ext cx="8678610" cy="4655821"/>
          </a:xfrm>
        </p:spPr>
        <p:txBody>
          <a:bodyPr vert="horz" lIns="91440" tIns="45720" rIns="91440" bIns="45720" rtlCol="0" anchor="ctr">
            <a:normAutofit fontScale="85000" lnSpcReduction="10000"/>
          </a:bodyPr>
          <a:lstStyle/>
          <a:p>
            <a:r>
              <a:rPr lang="en-US" sz="2400" i="1" dirty="0">
                <a:solidFill>
                  <a:srgbClr val="FFFFFF"/>
                </a:solidFill>
              </a:rPr>
              <a:t>Juniperus</a:t>
            </a:r>
            <a:r>
              <a:rPr lang="en-US" sz="2400" dirty="0">
                <a:solidFill>
                  <a:srgbClr val="FFFFFF"/>
                </a:solidFill>
              </a:rPr>
              <a:t> is a diverse genus of the </a:t>
            </a:r>
            <a:r>
              <a:rPr lang="en-US" sz="2400" i="1" dirty="0" err="1">
                <a:solidFill>
                  <a:srgbClr val="FFFFFF"/>
                </a:solidFill>
              </a:rPr>
              <a:t>Cuppressaceae</a:t>
            </a:r>
            <a:r>
              <a:rPr lang="en-US" sz="2400" dirty="0">
                <a:solidFill>
                  <a:srgbClr val="FFFFFF"/>
                </a:solidFill>
              </a:rPr>
              <a:t> tree family (around 75 species)</a:t>
            </a:r>
          </a:p>
          <a:p>
            <a:r>
              <a:rPr lang="en-US" sz="2400" dirty="0">
                <a:solidFill>
                  <a:srgbClr val="FFFFFF"/>
                </a:solidFill>
              </a:rPr>
              <a:t>Northern group (blue-black cones) and Mediterranean group (reddish cones)</a:t>
            </a:r>
          </a:p>
          <a:p>
            <a:r>
              <a:rPr lang="en-US" sz="2400" dirty="0">
                <a:solidFill>
                  <a:srgbClr val="FFFFFF"/>
                </a:solidFill>
              </a:rPr>
              <a:t>Long-lived – often 100-200 </a:t>
            </a:r>
            <a:r>
              <a:rPr lang="en-US" sz="2400" dirty="0" err="1">
                <a:solidFill>
                  <a:srgbClr val="FFFFFF"/>
                </a:solidFill>
              </a:rPr>
              <a:t>yrs</a:t>
            </a:r>
            <a:r>
              <a:rPr lang="en-US" sz="2400" dirty="0">
                <a:solidFill>
                  <a:srgbClr val="FFFFFF"/>
                </a:solidFill>
              </a:rPr>
              <a:t>, and some as old as 600 </a:t>
            </a:r>
            <a:r>
              <a:rPr lang="en-US" sz="2400" dirty="0" err="1">
                <a:solidFill>
                  <a:srgbClr val="FFFFFF"/>
                </a:solidFill>
              </a:rPr>
              <a:t>yrs</a:t>
            </a:r>
            <a:endParaRPr lang="en-US" sz="2400" dirty="0">
              <a:solidFill>
                <a:srgbClr val="FFFFFF"/>
              </a:solidFill>
            </a:endParaRPr>
          </a:p>
          <a:p>
            <a:r>
              <a:rPr lang="en-US" sz="2400" dirty="0">
                <a:solidFill>
                  <a:srgbClr val="FFFFFF"/>
                </a:solidFill>
              </a:rPr>
              <a:t>Northern hemisphere native, junipers survive in range of soils/climates, but watch frost, sunlight, fungal disease (</a:t>
            </a:r>
            <a:r>
              <a:rPr lang="en-US" sz="2400" i="1" dirty="0" err="1">
                <a:solidFill>
                  <a:srgbClr val="FFFFFF"/>
                </a:solidFill>
              </a:rPr>
              <a:t>Phytophtora</a:t>
            </a:r>
            <a:r>
              <a:rPr lang="en-US" sz="2400" i="1" dirty="0">
                <a:solidFill>
                  <a:srgbClr val="FFFFFF"/>
                </a:solidFill>
              </a:rPr>
              <a:t> </a:t>
            </a:r>
            <a:r>
              <a:rPr lang="en-US" sz="2400" i="1" dirty="0" err="1">
                <a:solidFill>
                  <a:srgbClr val="FFFFFF"/>
                </a:solidFill>
              </a:rPr>
              <a:t>austrocedri</a:t>
            </a:r>
            <a:r>
              <a:rPr lang="en-US" sz="2400" dirty="0">
                <a:solidFill>
                  <a:srgbClr val="FFFFFF"/>
                </a:solidFill>
              </a:rPr>
              <a:t>)</a:t>
            </a:r>
          </a:p>
          <a:p>
            <a:r>
              <a:rPr lang="en-US" sz="2400" dirty="0">
                <a:solidFill>
                  <a:srgbClr val="FFFFFF"/>
                </a:solidFill>
              </a:rPr>
              <a:t>‘Berries’ are female cones, produced from around </a:t>
            </a:r>
            <a:r>
              <a:rPr lang="en-US" sz="2400" dirty="0" err="1">
                <a:solidFill>
                  <a:srgbClr val="FFFFFF"/>
                </a:solidFill>
              </a:rPr>
              <a:t>Yr</a:t>
            </a:r>
            <a:r>
              <a:rPr lang="en-US" sz="2400" dirty="0">
                <a:solidFill>
                  <a:srgbClr val="FFFFFF"/>
                </a:solidFill>
              </a:rPr>
              <a:t> 3 and take 3 years to ripen (ripen if male tree nearby, fertile if same species nearby)</a:t>
            </a:r>
          </a:p>
          <a:p>
            <a:r>
              <a:rPr lang="en-US" sz="2400" dirty="0">
                <a:solidFill>
                  <a:srgbClr val="FFFFFF"/>
                </a:solidFill>
              </a:rPr>
              <a:t>Northern Hemisphere trees noted as producing around 0.5 – 1.0 kg berries per tree per season</a:t>
            </a:r>
          </a:p>
          <a:p>
            <a:r>
              <a:rPr lang="en-US" sz="2400" i="1" dirty="0">
                <a:solidFill>
                  <a:srgbClr val="FFFFFF"/>
                </a:solidFill>
              </a:rPr>
              <a:t>Juniperus communis </a:t>
            </a:r>
            <a:r>
              <a:rPr lang="en-US" sz="2400" dirty="0">
                <a:solidFill>
                  <a:srgbClr val="FFFFFF"/>
                </a:solidFill>
              </a:rPr>
              <a:t>are main/only berries recommended for eating/gin (ISO 7377:1984) - 0.5 – 3.0% essential oil content</a:t>
            </a:r>
          </a:p>
          <a:p>
            <a:r>
              <a:rPr lang="en-US" sz="2400" dirty="0">
                <a:solidFill>
                  <a:srgbClr val="FFFFFF"/>
                </a:solidFill>
              </a:rPr>
              <a:t>London Dry Method of distilling gin involves redistillation of alcohol (96% v/v) in the presence of juniper berries and other natural botanical ingredients</a:t>
            </a:r>
          </a:p>
          <a:p>
            <a:pPr marL="0"/>
            <a:endParaRPr lang="en-US" sz="2000" dirty="0">
              <a:solidFill>
                <a:srgbClr val="FFFFFF"/>
              </a:solidFill>
            </a:endParaRPr>
          </a:p>
        </p:txBody>
      </p:sp>
      <p:sp>
        <p:nvSpPr>
          <p:cNvPr id="3" name="Slide Number Placeholder 2">
            <a:extLst>
              <a:ext uri="{FF2B5EF4-FFF2-40B4-BE49-F238E27FC236}">
                <a16:creationId xmlns:a16="http://schemas.microsoft.com/office/drawing/2014/main" id="{D70D0ADC-D30A-04C8-74A6-D5A81374C77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434354"/>
      </p:ext>
    </p:extLst>
  </p:cSld>
  <p:clrMapOvr>
    <a:masterClrMapping/>
  </p:clrMapOvr>
</p:sld>
</file>

<file path=ppt/theme/theme1.xml><?xml version="1.0" encoding="utf-8"?>
<a:theme xmlns:a="http://schemas.openxmlformats.org/drawingml/2006/main" name="2_Lallemand Craft Distill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allemand Craft Distilling" id="{6EAEA425-953B-4D95-BBFB-BA1A9E0B5A18}" vid="{E0C11C2E-4288-42F7-AA54-2B570A89EB9A}"/>
    </a:ext>
  </a:extLst>
</a:theme>
</file>

<file path=ppt/theme/theme2.xml><?xml version="1.0" encoding="utf-8"?>
<a:theme xmlns:a="http://schemas.openxmlformats.org/drawingml/2006/main" name="3_Lallemand Craft Distill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allemand Craft Distilling" id="{6EAEA425-953B-4D95-BBFB-BA1A9E0B5A18}" vid="{E0C11C2E-4288-42F7-AA54-2B570A89EB9A}"/>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2054</Words>
  <Application>Microsoft Office PowerPoint</Application>
  <PresentationFormat>Widescreen</PresentationFormat>
  <Paragraphs>256</Paragraphs>
  <Slides>50</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50</vt:i4>
      </vt:variant>
    </vt:vector>
  </HeadingPairs>
  <TitlesOfParts>
    <vt:vector size="57" baseType="lpstr">
      <vt:lpstr>Arial</vt:lpstr>
      <vt:lpstr>Calibri</vt:lpstr>
      <vt:lpstr>Calibri Light</vt:lpstr>
      <vt:lpstr>Univers</vt:lpstr>
      <vt:lpstr>2_Lallemand Craft Distilling</vt:lpstr>
      <vt:lpstr>3_Lallemand Craft Distilling</vt:lpstr>
      <vt:lpstr>6_Office Theme</vt:lpstr>
      <vt:lpstr>PowerPoint Presentation</vt:lpstr>
      <vt:lpstr>PowerPoint Presentation</vt:lpstr>
      <vt:lpstr>PowerPoint Presentation</vt:lpstr>
      <vt:lpstr>PowerPoint Presentation</vt:lpstr>
      <vt:lpstr>PowerPoint Presentation</vt:lpstr>
      <vt:lpstr>PowerPoint Presentation</vt:lpstr>
      <vt:lpstr>Why did we begin working on gin and juniper-related?</vt:lpstr>
      <vt:lpstr>What is Juniper?</vt:lpstr>
      <vt:lpstr>PowerPoint Presentation</vt:lpstr>
      <vt:lpstr>The Worldwide Situation with Supply</vt:lpstr>
      <vt:lpstr>PowerPoint Presentation</vt:lpstr>
      <vt:lpstr>PowerPoint Presentation</vt:lpstr>
      <vt:lpstr>And then…</vt:lpstr>
      <vt:lpstr>   Followed by… An appeal to NZ Trade &amp; Enterprise   Resulting in… “Trade Data from 2022 for juniper berries 090961 from ITC”  Sources: ITC calculations based on UN COMTRADE and ITC statistics  For Product : 090961  Juniper berries and seeds of anise, badian, caraway or fennel, neither crushed nor 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Progress on New Zealand Juniper Industry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Juniper Genetics Study Findings</vt:lpstr>
      <vt:lpstr>PowerPoint Presentation</vt:lpstr>
      <vt:lpstr>PowerPoint Presentation</vt:lpstr>
      <vt:lpstr> Can consumers (n=51) perceive differences in aroma profiles?</vt:lpstr>
      <vt:lpstr>Juniper Genetics</vt:lpstr>
      <vt:lpstr>Clonal Propagation Work</vt:lpstr>
      <vt:lpstr>PowerPoint Presentation</vt:lpstr>
      <vt:lpstr>PowerPoint Presentation</vt:lpstr>
      <vt:lpstr>Micropropagation Cloning Experiment</vt:lpstr>
      <vt:lpstr>PowerPoint Presentation</vt:lpstr>
      <vt:lpstr>What did the Venture Blueprint tell us about Juniper (and Angelica, Orris and Liquorice)?</vt:lpstr>
      <vt:lpstr>PowerPoint Presentation</vt:lpstr>
      <vt:lpstr>PowerPoint Presentation</vt:lpstr>
      <vt:lpstr>PowerPoint Presentation</vt:lpstr>
      <vt:lpstr>Where to from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Encore Event Technologies</dc:creator>
  <cp:lastModifiedBy>Kayleigh Williams</cp:lastModifiedBy>
  <cp:revision>5</cp:revision>
  <dcterms:created xsi:type="dcterms:W3CDTF">2023-06-08T22:49:48Z</dcterms:created>
  <dcterms:modified xsi:type="dcterms:W3CDTF">2023-06-14T03:07:05Z</dcterms:modified>
</cp:coreProperties>
</file>